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1612" r:id="rId6"/>
    <p:sldId id="1613" r:id="rId7"/>
    <p:sldId id="1614" r:id="rId8"/>
    <p:sldId id="1594" r:id="rId9"/>
    <p:sldId id="1615" r:id="rId10"/>
    <p:sldId id="1616" r:id="rId11"/>
    <p:sldId id="1617" r:id="rId12"/>
    <p:sldId id="1618" r:id="rId13"/>
    <p:sldId id="1619" r:id="rId14"/>
    <p:sldId id="1620" r:id="rId15"/>
    <p:sldId id="1621" r:id="rId16"/>
    <p:sldId id="1622" r:id="rId17"/>
    <p:sldId id="1623" r:id="rId18"/>
    <p:sldId id="1624" r:id="rId19"/>
    <p:sldId id="1625" r:id="rId20"/>
    <p:sldId id="1626" r:id="rId21"/>
    <p:sldId id="1627" r:id="rId22"/>
    <p:sldId id="1628" r:id="rId23"/>
    <p:sldId id="1629" r:id="rId24"/>
    <p:sldId id="1630" r:id="rId25"/>
    <p:sldId id="1631" r:id="rId26"/>
    <p:sldId id="1632" r:id="rId27"/>
    <p:sldId id="1633" r:id="rId28"/>
    <p:sldId id="1634" r:id="rId29"/>
    <p:sldId id="1635" r:id="rId30"/>
    <p:sldId id="1636" r:id="rId31"/>
    <p:sldId id="1637" r:id="rId32"/>
    <p:sldId id="1639" r:id="rId33"/>
    <p:sldId id="1640" r:id="rId34"/>
    <p:sldId id="1641" r:id="rId35"/>
    <p:sldId id="1642" r:id="rId36"/>
    <p:sldId id="1643" r:id="rId37"/>
    <p:sldId id="1644" r:id="rId38"/>
    <p:sldId id="1645" r:id="rId39"/>
    <p:sldId id="1646" r:id="rId40"/>
    <p:sldId id="1647" r:id="rId41"/>
    <p:sldId id="1648" r:id="rId42"/>
    <p:sldId id="1649" r:id="rId43"/>
    <p:sldId id="1650" r:id="rId44"/>
    <p:sldId id="1651" r:id="rId45"/>
    <p:sldId id="1652" r:id="rId46"/>
    <p:sldId id="1653" r:id="rId47"/>
    <p:sldId id="1654" r:id="rId48"/>
    <p:sldId id="1655" r:id="rId49"/>
    <p:sldId id="1656" r:id="rId50"/>
    <p:sldId id="1657" r:id="rId51"/>
    <p:sldId id="1658" r:id="rId52"/>
    <p:sldId id="1659" r:id="rId53"/>
    <p:sldId id="1660" r:id="rId54"/>
    <p:sldId id="1661" r:id="rId55"/>
    <p:sldId id="1662" r:id="rId56"/>
    <p:sldId id="1663" r:id="rId57"/>
    <p:sldId id="1664" r:id="rId58"/>
    <p:sldId id="1665" r:id="rId59"/>
    <p:sldId id="1666" r:id="rId60"/>
    <p:sldId id="1667" r:id="rId61"/>
    <p:sldId id="1668" r:id="rId62"/>
    <p:sldId id="272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02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828"/>
      </p:cViewPr>
      <p:guideLst>
        <p:guide orient="horz" pos="2160"/>
        <p:guide orient="horz" pos="663"/>
        <p:guide orient="horz" pos="4156"/>
        <p:guide pos="3522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=""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=""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=""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2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 smtClean="0">
                <a:latin typeface="+mj-ea"/>
                <a:ea typeface="+mj-ea"/>
              </a:rPr>
              <a:t>소프트웨어 개</a:t>
            </a:r>
            <a:r>
              <a:rPr lang="ko-KR" altLang="en-US" sz="4400" dirty="0">
                <a:latin typeface="+mj-ea"/>
                <a:ea typeface="+mj-ea"/>
              </a:rPr>
              <a:t>발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3. </a:t>
            </a:r>
            <a:r>
              <a:rPr lang="ko-KR" altLang="en-US" sz="3000" dirty="0" smtClean="0">
                <a:latin typeface="+mj-ea"/>
                <a:ea typeface="+mj-ea"/>
              </a:rPr>
              <a:t>제품 소프트웨어 패키징</a:t>
            </a:r>
            <a:r>
              <a:rPr lang="en-US" altLang="ko-KR" sz="3000" dirty="0" smtClean="0">
                <a:latin typeface="+mj-ea"/>
                <a:ea typeface="+mj-ea"/>
              </a:rPr>
              <a:t>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</a:t>
            </a:r>
            <a:r>
              <a:rPr lang="ko-KR" altLang="en-US" sz="2800" b="1" dirty="0" smtClean="0">
                <a:latin typeface="+mj-ea"/>
              </a:rPr>
              <a:t>패키징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릴리즈 노트 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(Release Note)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노트는 개발 과정에서 정리된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소프트웨어의 최종 사용자인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공유하기 위한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노트를 통해 테스트 진행 방법에 대한 결과와 소프트웨어 사양에 대한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개발팀의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정확한 준수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포함된 전체 기능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서비스의 내용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 등을 사용자와 공유할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노트를 이용해 소프트웨어의 버전 관리나 릴리즈 정보를 체계적으로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노트는 소프트웨어의 초기 배포 시 또는 출시 후 개선 사항을 적용한 추가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배포 시 제공되는 릴리즈 노트에서는 소프트웨어에 포함된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환경에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확인할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출시 후 개선된 작업이 있을 때마다 관련 내용을 릴리즈 노트에 담아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노트에 정리된 정보들은 철저한 테스트를 거친 것이며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개발팀에서 제공하는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사양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최종 승인을 얻은 후 문서화 되어 제공된다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15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</a:t>
            </a:r>
            <a:r>
              <a:rPr lang="ko-KR" altLang="en-US" sz="2800" b="1" dirty="0" smtClean="0">
                <a:latin typeface="+mj-ea"/>
              </a:rPr>
              <a:t>패키징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릴리즈 노트 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 초기 버전 작성 시 고려사항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노트의 초기 버전은 다음의 사항을 고려하여 작성한다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노트는 정확하고 완전한 정보를 기반으로 개발팀에서 직접 현재 시제로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작성해야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이력이 정확하게 관리되어 변경 또는 개선된 항목에 대한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정보들도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노트 작성에 대한 표준 형식은 없지만 일반적으로 다음과 같은 항목이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118865"/>
              </p:ext>
            </p:extLst>
          </p:nvPr>
        </p:nvGraphicFramePr>
        <p:xfrm>
          <a:off x="1847528" y="3365084"/>
          <a:ext cx="1022513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8064896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Header(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머릿말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릴리즈 노트 이름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이름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릴리즈 버전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릴리즈 날짜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릴리즈 노트 날짜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릴리즈 노트 버전 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및 변경사항 전체에 대한 간략한 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1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해당 릴리즈 버전에서의 새로운 기능이나 수정된 기능의 목록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·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릴리즈 노트의 목적에 대한 간략한 개요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문제 요약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수정된 버그에 대한 간략한 설명 또는 릴리즈 추가 항목에 대한 요약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8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재현 항목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버그 발견에 대한 과정 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7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수정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개선 내용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버그를 수정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개선한 내용을 간단히 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 영향도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사용자가 다른 기능들을 사용하는데 있어 해당 릴리즈 버전에서의 기능 변화가 미칠 수 있는 영향에 대한 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SW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지원 영향도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해당 릴리즈 버전에서의 기능 변화가 다른 응용 프로그램들을 지원하는 프로세스에 미칠 수 있는 영향에 대한 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노트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SW/HW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설치 항목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업그레이드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문서화에 대한 참고 항목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면책 조항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회사 및 소프트웨어와 관련하여 참조할 사항 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프리웨어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불법 복제 금지 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연락처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 지원 및 문의 응대를 위한 연락처 정보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6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</a:t>
            </a:r>
            <a:r>
              <a:rPr lang="ko-KR" altLang="en-US" sz="2800" b="1" dirty="0" smtClean="0">
                <a:latin typeface="+mj-ea"/>
              </a:rPr>
              <a:t>패키징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릴리즈 노트 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노트 추가 버전 작성 시 고려사항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테스트 과정에서 베타 버전이 출시되거나 긴급한 버그 수정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업그레이드와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자체 기능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요청 등의 특수한 상황이 발생하는 경우 릴리즈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노트를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추가로 작성한다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중대한 오류가 발생하여 긴급하게 수정하는 경우에는 릴리즈 버전을 출시하고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번호를 포함한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수정된 내용을 담아 릴리즈 노트를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기능 업그레이드를 완료한 경우에는 릴리즈 버전을 출시하고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노트를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사용자로부터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접수된 요구사항에 의해 추가나 수정된 경우 자체 기능 향상과는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별도의 릴리즈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출시하고 릴리즈 노트를 작성한다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581128"/>
            <a:ext cx="914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베타 버전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(Beta Version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베타 버전은 소프트웨어를 정식으로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출시하기 전에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테스트할 목적으로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 사용자들 에게만 배포하는 시험용 소프트웨어이다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8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</a:t>
            </a:r>
            <a:r>
              <a:rPr lang="ko-KR" altLang="en-US" sz="2800" b="1" dirty="0" smtClean="0">
                <a:latin typeface="+mj-ea"/>
              </a:rPr>
              <a:t>패키징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릴리즈 노트 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 작성 순서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노트는 일반적으로 다음과 같은 순서로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75520" y="184230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식별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1464" y="1904907"/>
            <a:ext cx="5480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모듈별 빌드 수행 후 릴리즈 노트에 작성될 내용들을 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75520" y="257774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정보 확인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1464" y="2538483"/>
            <a:ext cx="7545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 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날짜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날짜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31504" y="330674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 개요 작성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1464" y="3369343"/>
            <a:ext cx="5391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및 변경사항 전체에 대한 간략한 내용을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75520" y="411337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영향도</a:t>
            </a:r>
            <a:endParaRPr lang="en-US" altLang="ko-KR" sz="13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1464" y="4055863"/>
            <a:ext cx="750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버그나 이슈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내용 또는 해당 릴리즈 버전에서의 기능 변화가 다른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소프트웨어나 기능을 사용하는데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미칠 수 있는 영향에 대해 기술한다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31504" y="4882004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정식 릴리즈 노트 작성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11464" y="4820968"/>
            <a:ext cx="750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Header(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머릿말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 항목을 포함하여 정식 릴리즈 노트에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사항들을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75520" y="564981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개선 항목 식별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1464" y="5712419"/>
            <a:ext cx="637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버전 릴리즈 노트 작성이 필요한 경우 추가 릴리즈 노트를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9" name="직선 화살표 연결선 18"/>
          <p:cNvCxnSpPr>
            <a:stCxn id="4" idx="2"/>
            <a:endCxn id="6" idx="0"/>
          </p:cNvCxnSpPr>
          <p:nvPr/>
        </p:nvCxnSpPr>
        <p:spPr>
          <a:xfrm>
            <a:off x="2243572" y="2274352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243572" y="3009796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243572" y="3738788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243572" y="4545420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243572" y="5314052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제품 소프트웨어 패키징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SEC_02(</a:t>
            </a:r>
            <a:r>
              <a:rPr lang="ko-KR" altLang="en-US" sz="2800" b="1" dirty="0">
                <a:latin typeface="+mj-ea"/>
              </a:rPr>
              <a:t>릴리즈 노트 작성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출제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4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 작성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설명하는 것은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소프트웨어가 얼마나 개선되었는지를 정리한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사용자와 공유하기 위해 작성하는 문서로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통해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 포함된 서비스나 사용 환경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명세서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(Requirement Specification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(Release Note)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매뉴얼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(Software Manual)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계획서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(Software Development Plan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노트는 개발 과정에서 정리된 릴리즈 정보를 소프트웨어의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 사용자인 고객과 공유하기 위한 문서이다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테스트 진행 방법에 대한 결과와 소프트웨어 사양에 대한 개발팀의 정확한 준수 여부를 확인할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 포함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전체 기능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서비스의 내용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 사항 등을 사용자와 공유할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노트를 이용해 소프트웨어의 버전 관리나 릴리즈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체계적으로 관리할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노트는 소프트웨어의 초기 배포 시 또는 출시 후 개선 사항을 적용한 추가 배포 시에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초기 배포 시 제공되는 릴리즈 노트에서는 소프트웨어에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포함된 기능이나 사용 환경에 대한 내용을 확인할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출시 후 개선된 작업이 있을 때마다 관련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릴리즈 노트에 담아서 제공을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노트에 정리된 정보들은 철저한 테스트를 거친 것이며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개발팀에서 제공하는 소프트웨어 사양에 대한 최종 승인을 얻은 후 문서화 되어 제공된다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릴리즈 노트를 통해 확인하거나 수행할 수 있는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이 아닌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진행 방법에 대한 결과를 확인할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사양에 대한 개발팀의 정확한 준수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여부를 확인할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 포함된 전체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서비스의 내용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 사항 등 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구매 성향이나 소프트웨어 구매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고려 사항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확인할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개발팀에서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사양에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최종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승인까지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얻은 후 문서화 되어 사용자에게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노트는 정확하고 완전한 정보를 기반으로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개발팀에서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현재 시제로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중대한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발생하여 이를 긴급하게 수정하는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경우에는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별도로 패키징을 수행해서 재배포를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수행하므로 이와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관련된 릴리즈 노트는 작성하지 않아도 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자체적으로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 대한 기능 업그레이드를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정식으로 릴리즈 버전을 추가하고 이에 따른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노트를 작성한다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테스트 과정에서 베타 버전이 출시되거나 긴급한 버그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업그레이드와 같은 자체 기능 향상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요청 등의 특수한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상황이 발생하는 경우 릴리즈 노트를 추가적으로 작성해야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릴리즈 노트의 작성에서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버그나 이슈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내용 또는 해당 릴리즈 버전에서의 기능 변화가 다른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소프트웨어나 기능을 사용 하는데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미칠 수 있는 영향에 대해 기술한다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.’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어떤 부분을 말하는가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식별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영향도 체크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정식 릴리즈 노트 작성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개선 항목 식별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 작성 순서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식별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모듈별 빌드 수행 후 릴리즈 노트에 작성될 내용을 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정보 확인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 이름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이름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버전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날짜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노트 날짜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노트 버전 등을 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 개요 작성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및 변경사항 전체에 대한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내용을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영향도 체크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버그나 이슈 관련 내용 또는 해당 릴리즈 버전에서의 기능 변화가 다른 소프트웨어나 기능을 사용 하는데 미칠 수 있는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 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대해 기술한다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정식 릴리즈 노트 작성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머리말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영향도 체크 항목을 포함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정식 릴리즈 노트에 작성될 기본 사항들을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개선 항목 식별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버전 릴리즈 노트 작성이 필요한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노트를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8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제품 소프트웨어 패키징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en-US" altLang="ko-KR" sz="2800" b="1" dirty="0" smtClean="0">
                <a:latin typeface="+mj-ea"/>
              </a:rPr>
              <a:t>SEC_02(</a:t>
            </a:r>
            <a:r>
              <a:rPr lang="ko-KR" altLang="en-US" sz="2800" b="1" dirty="0">
                <a:latin typeface="+mj-ea"/>
              </a:rPr>
              <a:t>릴리즈 노트 작성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출제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릴리즈 노트 작성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 작성에 대한 표준 형식은 없지만 일반적으로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중에서 포함되지 말아야 할 항목은 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머리말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소스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면책 조항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 작성에 대한 표준 형식은 없지만 일반적으로 다음과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항목이 포함된다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머리말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요약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재현 항목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 내용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영향도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SW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 영향도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면책 조항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연락처 등을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87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</a:t>
            </a:r>
            <a:r>
              <a:rPr lang="ko-KR" altLang="en-US" sz="2800" b="1" dirty="0" smtClean="0">
                <a:latin typeface="+mj-ea"/>
              </a:rPr>
              <a:t>패키징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디지털 저작권 관리</a:t>
            </a:r>
            <a:r>
              <a:rPr lang="en-US" altLang="ko-KR" sz="2800" b="1" dirty="0">
                <a:latin typeface="+mj-ea"/>
              </a:rPr>
              <a:t>(DRM))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저작권의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저작권이란 소설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연극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서예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건축물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사진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프로그램 저작물 등에 대하여 창작자가 가지는 배타적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독점적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권리로 타인의 침해를 받지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고유한 권한이다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프로그램들과 같이 복제하기 쉬운 저작물에 대해 불법 복제 및 배포 등을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기술적인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통칭해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저작권 보호 기술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7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</a:t>
            </a:r>
            <a:r>
              <a:rPr lang="ko-KR" altLang="en-US" sz="2800" b="1" dirty="0" smtClean="0">
                <a:latin typeface="+mj-ea"/>
              </a:rPr>
              <a:t>패키징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디지털 저작권 관리</a:t>
            </a:r>
            <a:r>
              <a:rPr lang="en-US" altLang="ko-KR" sz="2800" b="1" dirty="0">
                <a:latin typeface="+mj-ea"/>
              </a:rPr>
              <a:t>(DRM))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저작권 관리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(DRM;  Digital Right Management)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저작권 관리는 저작권자가 배포한 디지털 콘텐츠가 저작권자가 의도한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용도로만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사용되도록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콘텐츠의 생성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이용까지의 전 과정에 걸쳐 사용되는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관리 및 보호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원본 콘텐츠가 아날로그인 경우에는 디지털로 변환한 후 패키저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(Packager)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DRM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크기에 따라 음원이나 문서와 같이 크기가 작은 경우에는 사용자가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시점에서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실시간으로 패키징을 수행하고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크기가 큰 경우에는 미리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 후 배포한다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패키징을 수행하면 콘텐츠에는 암호화된 저작권자의 전자서명이 포함되고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저작권자가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라이선스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정보가 클리어링 하우스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(Clearing House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콘텐츠를 사용하기 위해서는 클리어링 하우스에 등록된 라이선스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사용자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사용 권한 소유 여부를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받아야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종량제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방식을 적용한 소프트웨어의 경우 클리어링 하우스를 통해 서비스의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사용량을 측정하여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만큼의 요금을 부과한다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1568" y="6185924"/>
            <a:ext cx="1022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클리어링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하우스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Clearing House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클리어링 하우스는 디지털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라이선스의 중개 및 발급을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곳으로 디지털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저작물의 이용 내역을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근거로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저작권료의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정산 및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분배가 수행된다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종량제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요금을 차등 적용하는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방식을 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7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</a:t>
            </a:r>
            <a:r>
              <a:rPr lang="ko-KR" altLang="en-US" sz="2800" b="1" dirty="0" smtClean="0">
                <a:latin typeface="+mj-ea"/>
              </a:rPr>
              <a:t>패키징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디지털 저작권 관리</a:t>
            </a:r>
            <a:r>
              <a:rPr lang="en-US" altLang="ko-KR" sz="2800" b="1" dirty="0">
                <a:latin typeface="+mj-ea"/>
              </a:rPr>
              <a:t>(DRM))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저작권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관리의 흐름 및 구성 요소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클리어링 하우스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(Clearing House)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저작권에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사용 권한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라이선스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발급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관리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사용량에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따른 결제 관리 등을 수행하는 곳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제공자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(Contents Provider)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저작권자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패키저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(Packager)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콘텐츠를 메타 데이터와 함께 배포 가능한 형태로 묶어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암호화하는 프로그램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분배자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(Contents Distributor)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콘텐츠를 유통하는 곳이나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소비자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(Customer)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콘텐츠를 구매해서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DRM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(DRM Controller)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배포된 콘텐츠의 이용 권한을 통제하는 프로그램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컨테이너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(Security Container)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원본을 안전하게 유통하기 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전자적 보안 장치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513853"/>
            <a:ext cx="4484117" cy="2203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68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</a:t>
            </a:r>
            <a:r>
              <a:rPr lang="ko-KR" altLang="en-US" sz="2800" b="1" dirty="0" smtClean="0">
                <a:latin typeface="+mj-ea"/>
              </a:rPr>
              <a:t>패키징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디지털 저작권 관리</a:t>
            </a:r>
            <a:r>
              <a:rPr lang="en-US" altLang="ko-KR" sz="2800" b="1" dirty="0">
                <a:latin typeface="+mj-ea"/>
              </a:rPr>
              <a:t>(DRM))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저작권 관리의 기술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저작권 관리를 위해 사용되는 기술은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56498"/>
              </p:ext>
            </p:extLst>
          </p:nvPr>
        </p:nvGraphicFramePr>
        <p:xfrm>
          <a:off x="1775520" y="1884464"/>
          <a:ext cx="7200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4752528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구성 요소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암호화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(Encryption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콘텐츠 및 라이선스를 암호화하고 전자 서명을 할 수 있는 기술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1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키 관리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(Key Management)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콘텐츠를 암호화한 키에 대한 저장 및 분배 기술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암호화 파일 생성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(Packager)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콘텐츠를 암호화된 콘텐츠로 생성하기 위한 기술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8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식별 기술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(Identification)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콘텐츠에 대한 식별 체계 표현 기술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7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저작권 표현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(Right Expression)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라이선스의 내용 표현 기술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정책 관리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(Policy Management)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라이선스 발급 및 사용에 대한 정책 표현 및 관리 기술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크랙 방지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(Tamper Resistance)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크랙에 의한 콘텐츠 사용 방지 기술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(Authentication)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라이선스 발급 및 사용의 기준이 되는 사용자 인증 기술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61568" y="4509120"/>
            <a:ext cx="10225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 서명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(Digital Signature)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서명이란 전자 문서의 변경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수 있도록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작성자의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고유 정보를 암호화하여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문서에 포함 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크랙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(Crack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크랙이란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깨다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부수다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 그대로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불법적인 방법으로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적용된 저작권 보호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해제하여 무단으로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기술이나 도구를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43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소프트웨어 </a:t>
            </a:r>
            <a:r>
              <a:rPr lang="ko-KR" altLang="en-US" sz="2800" b="1" dirty="0" smtClean="0">
                <a:latin typeface="+mj-ea"/>
              </a:rPr>
              <a:t>개발 총 파트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구현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(29.49%)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통합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(1.92%)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제품 소프트웨어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(19.87%)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애플리케이션 테스트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(35.26%)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인터페이스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(13.46%)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+mj-ea"/>
              </a:rPr>
              <a:t>3</a:t>
            </a:r>
            <a:r>
              <a:rPr lang="en-US" altLang="ko-KR" sz="2300" b="1" dirty="0" smtClean="0">
                <a:latin typeface="+mj-ea"/>
              </a:rPr>
              <a:t>. </a:t>
            </a:r>
            <a:r>
              <a:rPr lang="ko-KR" altLang="en-US" sz="2300" b="1" dirty="0">
                <a:latin typeface="+mj-ea"/>
              </a:rPr>
              <a:t>제품 소프트웨어 패키징</a:t>
            </a:r>
            <a:r>
              <a:rPr lang="en-US" altLang="ko-KR" sz="2300" b="1" dirty="0" smtClean="0">
                <a:latin typeface="+mj-ea"/>
              </a:rPr>
              <a:t>-SEC_03</a:t>
            </a:r>
            <a:r>
              <a:rPr lang="en-US" altLang="ko-KR" sz="2300" b="1" dirty="0">
                <a:latin typeface="+mj-ea"/>
              </a:rPr>
              <a:t>(</a:t>
            </a:r>
            <a:r>
              <a:rPr lang="ko-KR" altLang="en-US" sz="2300" b="1" dirty="0">
                <a:latin typeface="+mj-ea"/>
              </a:rPr>
              <a:t>디지털 저작권 관리</a:t>
            </a:r>
            <a:r>
              <a:rPr lang="en-US" altLang="ko-KR" sz="2300" b="1" dirty="0">
                <a:latin typeface="+mj-ea"/>
              </a:rPr>
              <a:t>(DRM)) </a:t>
            </a:r>
            <a:r>
              <a:rPr lang="ko-KR" altLang="en-US" sz="2300" b="1" dirty="0" smtClean="0">
                <a:latin typeface="+mj-ea"/>
              </a:rPr>
              <a:t>기출 및</a:t>
            </a:r>
            <a:r>
              <a:rPr lang="en-US" altLang="ko-KR" sz="2300" b="1" dirty="0" smtClean="0">
                <a:latin typeface="+mj-ea"/>
              </a:rPr>
              <a:t> </a:t>
            </a:r>
            <a:r>
              <a:rPr lang="ko-KR" altLang="en-US" sz="2300" b="1" dirty="0" smtClean="0">
                <a:latin typeface="+mj-ea"/>
              </a:rPr>
              <a:t>출제 예상 문제 </a:t>
            </a:r>
            <a:endParaRPr lang="en-US" altLang="ko-KR" sz="23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69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디지털 저작권 관리</a:t>
            </a:r>
            <a:r>
              <a:rPr lang="en-US" altLang="ko-KR" sz="1400" b="1" dirty="0">
                <a:latin typeface="+mj-ea"/>
              </a:rPr>
              <a:t>(DRM)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저작권 관리 구성 요소에 대한 설명이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제공자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(Contents Provider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저작권자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분배자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(Contents Distributor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콘텐츠를 메타데이터 와 함께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 가능한 단위로 묶는 기능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클리어링 하우스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(Clearing House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라이선스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발급 관리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DRM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콘텐츠의 이용 권한을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클리어링 하우스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(Clearing House)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저작권에 따른 사용 권한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라이선스 발급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암호화된 키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사용량에 따른 결제 관리 등을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곳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제공자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(Content Provider)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콘텐츠를 제공하는 저작권자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(Packager)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콘텐츠를 메타 데이터와 함께 배포 가능한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묶어 암호화 하는 프로그램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분배자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(Contents Distributor)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암호화된 콘텐츠를 유통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곳이나 사람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소비자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(Customer)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콘텐츠를 구매해서 사용하는 주체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(DRM Controller)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배포된 콘텐츠의 이용 권한을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통제하는 프로그램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컨테이너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(Security Container)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원본을 안전하게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유통하기 위한 전자적 보안 장치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저작권 관리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(DRM)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기술과 거리가 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암호화 및 키 관리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콘텐츠 식별 체계 표현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콘텐츠 오류 감지 및 복구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라이센스 발급 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(Encryption)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및 라이선스를 암호화 하고 전자 서명을 할 수 있는 기술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 Management)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콘텐츠를 암호화한 키에 대한 저장 및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분배 기술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파일 생성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(Packager),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콘텐츠를 암호화 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콘텐츠로 생성하기 위한 기술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 기술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(Identification)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콘텐츠에 대한 식별 체계 표현 기술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저작권의 표현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(Right Expression),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라이선스의 내용 표현 기술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(Policy Management)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라이선스 발급 및 사용에 대한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 표현 및 관리 기술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크랙 방지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(Tamper Resistance)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크랙에 의한 콘텐츠 사용 방지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(Authentication),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라이선스 발급 및 사용의 기준이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사용자 인증 기술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저작권 관리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(DRM)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기술 요소가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크랙 방지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 관리 기술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암호화 기술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방화벽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방화벽 기술은 기업이나 조직 내부에 네트워크와 인터넷 간에 전송되는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선별하여 수용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수정하는 침입 차단 시스템이다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저작권 관리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(DRM)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요소가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Dataware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House    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DRM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Controller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Packager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Contents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Distributor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Dataware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House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아니라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Clearing House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디지털 저작권 관리의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3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+mj-ea"/>
              </a:rPr>
              <a:t>3</a:t>
            </a:r>
            <a:r>
              <a:rPr lang="en-US" altLang="ko-KR" sz="2300" b="1" dirty="0" smtClean="0">
                <a:latin typeface="+mj-ea"/>
              </a:rPr>
              <a:t>. </a:t>
            </a:r>
            <a:r>
              <a:rPr lang="ko-KR" altLang="en-US" sz="2300" b="1" dirty="0">
                <a:latin typeface="+mj-ea"/>
              </a:rPr>
              <a:t>제품 소프트웨어 패키징</a:t>
            </a:r>
            <a:r>
              <a:rPr lang="en-US" altLang="ko-KR" sz="2300" b="1" dirty="0" smtClean="0">
                <a:latin typeface="+mj-ea"/>
              </a:rPr>
              <a:t>-SEC_03</a:t>
            </a:r>
            <a:r>
              <a:rPr lang="en-US" altLang="ko-KR" sz="2300" b="1" dirty="0">
                <a:latin typeface="+mj-ea"/>
              </a:rPr>
              <a:t>(</a:t>
            </a:r>
            <a:r>
              <a:rPr lang="ko-KR" altLang="en-US" sz="2300" b="1" dirty="0">
                <a:latin typeface="+mj-ea"/>
              </a:rPr>
              <a:t>디지털 저작권 관리</a:t>
            </a:r>
            <a:r>
              <a:rPr lang="en-US" altLang="ko-KR" sz="2300" b="1" dirty="0">
                <a:latin typeface="+mj-ea"/>
              </a:rPr>
              <a:t>(DRM)) </a:t>
            </a:r>
            <a:r>
              <a:rPr lang="ko-KR" altLang="en-US" sz="2300" b="1" dirty="0" smtClean="0">
                <a:latin typeface="+mj-ea"/>
              </a:rPr>
              <a:t>기출 및</a:t>
            </a:r>
            <a:r>
              <a:rPr lang="en-US" altLang="ko-KR" sz="2300" b="1" dirty="0" smtClean="0">
                <a:latin typeface="+mj-ea"/>
              </a:rPr>
              <a:t> </a:t>
            </a:r>
            <a:r>
              <a:rPr lang="ko-KR" altLang="en-US" sz="2300" b="1" dirty="0" smtClean="0">
                <a:latin typeface="+mj-ea"/>
              </a:rPr>
              <a:t>출제 예상 문제 </a:t>
            </a:r>
            <a:endParaRPr lang="en-US" altLang="ko-KR" sz="23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디지털 저작권 관리</a:t>
            </a:r>
            <a:r>
              <a:rPr lang="en-US" altLang="ko-KR" sz="1400" b="1" dirty="0">
                <a:latin typeface="+mj-ea"/>
              </a:rPr>
              <a:t>(DRM)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DRM(Digital Rights Management)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관련한 설명으로 틀린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디지털 콘텐츠와 디바이스의 사용을 제한하기 위해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제조업자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저작권자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출판업자 등이 사용할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제어 기술을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미디어의 생명 주기 동안 발생하는 사용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권한관리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유통 단계를 관리하는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기술로도 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클리어링 하우스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(Clearing House)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사용자에게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라이선스를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발급하고 권한을 부여해주는 시스템을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원본을 안전하게 유통하기 위한 전자적 보안은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고려하지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않기 때문에 불법 유통과 복제의 방지는 불가능하다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컨테이너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(Security Container)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원본을 안전하게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유통하기 위한 전자적 보안 장치가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설명하는 것은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연극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서예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건축물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프로그램 저작물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대하여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창작자가 가지는 배타적 독점적 권리로 타인의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침해를 받지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않을 고유한 권한이다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제작권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사용권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저작권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재산권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프로그램들과 같이 복제하기 쉬운 저작물에 대한 불법 복제 및 배포 등을 막기 위한 기술적인 방법을 통칭해서 저작권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 기술이라고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저작권 관리를 위해 사용되는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‘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라이선스를 암호화하고 전자 서명을 할 수 있는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해당하는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 관리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 관리 기술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암호화 기술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식별 기술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및 라이선스를 암호화하고 전자 서명을 할 수 있는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불법적인 방법으로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적용된 저작권 보호 기술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해제하여 무단으로 사용할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기술이나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도구를 무엇 이라 하는가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크랙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 서명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크랙이란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’, 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의미 그대로 불법적인 방법으로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 적용된 저작권 보호 기술을 해제하여 무단으로 사용할 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하는 기술이나 도구를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0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 작성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매뉴얼은 개발 초기에서부터 적용된 기준이나 사용자가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설치하는 과정에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기록한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설명서와 안내서이다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매뉴얼은 사용자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기준으로 작성한다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시작부터 완료할 때까지의 전 과정을 빠짐없이 순서대로 설명한다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설치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표시될 수 있는 오류 메시지 및 예외 상황에 관한 내용을 별도로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매뉴얼에는 목차 및 개요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사항 등이 기본적으로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포함되어야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매뉴얼의 목차에는 전체 설치 과정을 순서대로 요약한 후 관련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함께 기술한다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매뉴얼의 개요에는 설치 매뉴얼의 주요 특징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구성과 설치 방법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내용을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78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</a:t>
            </a:r>
            <a:r>
              <a:rPr lang="ko-KR" altLang="en-US" sz="2800" b="1" dirty="0" smtClean="0">
                <a:latin typeface="+mj-ea"/>
              </a:rPr>
              <a:t>패키징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소프트웨어 설치 매뉴얼 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+mj-ea"/>
              </a:rPr>
              <a:t>서문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서문에는 문서 이력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매뉴얼의 주석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도구의 구성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환경 체크 항목을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 이력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매뉴얼의 주석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사항과 참고 사항을 기술한다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주의 사항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설치할 때 사용자가 반드시 알고 있어야 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중요한 내용을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 사항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설치에 영향을 미칠 수 있는 사용자의 환경이나 상황에 대한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기술한다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도구의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exe, dll, ini, chm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설치 관련 파일에 대해 설명한다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 및 설치 프로그램 실행 파일에 대해 설명한다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과정 및 결과가 기록되는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대해 설명한다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36485"/>
              </p:ext>
            </p:extLst>
          </p:nvPr>
        </p:nvGraphicFramePr>
        <p:xfrm>
          <a:off x="1775520" y="2256264"/>
          <a:ext cx="7200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454562"/>
                <a:gridCol w="950505"/>
                <a:gridCol w="950506"/>
                <a:gridCol w="950505"/>
                <a:gridCol w="950506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작성일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검토자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검수인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신은혁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2014-05-20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황태자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2014-05-25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박인식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 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신은혁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2014-06-20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황태자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2014-06-25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박인식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 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설치 초기 화면과 설치 완료 화면에 사용될 회사 로고 변경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12224" y="4843324"/>
            <a:ext cx="4079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exe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가능한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(executable)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확장자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dll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장치의 드라이버 등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과정에서 필요한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호출해서 사용하는 동적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(dynamic link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library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확장자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ini :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컴퓨터의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값을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해야 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사용되는 설정 초기화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확장자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chm : HTML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 도움말 파일의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확장자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실행되는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오류나 작업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기록된 파일로 향후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시 이를 진단하기 위한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자료로 사용됨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7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</a:t>
            </a:r>
            <a:r>
              <a:rPr lang="ko-KR" altLang="en-US" sz="2800" b="1" dirty="0" smtClean="0">
                <a:latin typeface="+mj-ea"/>
              </a:rPr>
              <a:t>패키징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소프트웨어 설치 매뉴얼 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+mj-ea"/>
              </a:rPr>
              <a:t>서문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환경 체크 항목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사항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소프트웨어와 관련하여 기본적으로 설명되어야 할 항목들은 다음과 같다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29661"/>
              </p:ext>
            </p:extLst>
          </p:nvPr>
        </p:nvGraphicFramePr>
        <p:xfrm>
          <a:off x="2079736" y="1908740"/>
          <a:ext cx="653654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4592328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항목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 환경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CPU, Memory, OS(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운영체제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응용 프로그램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설치 전 다른 응용 프로그램 종료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업그레이드 버전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업그레이드 이전 버전에 대한 존재 유무 확인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백업 폴더 확인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저장 폴더를 확인하여 설치 시 폴더를 동기화시킴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2955"/>
              </p:ext>
            </p:extLst>
          </p:nvPr>
        </p:nvGraphicFramePr>
        <p:xfrm>
          <a:off x="1775520" y="4069800"/>
          <a:ext cx="65365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4376304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항목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개요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소프트웨어의 주요 기능 및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및 화면 상의 버튼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프레임 등을 그림으로 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설치 관련 파일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설치에 필요한 파일 설명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•exe, ini, log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등의 파일 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설치 아이콘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(Installation)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설치 아이콘 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 삭제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설치된 소프트웨어의 삭제 방법 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관련 추가 정보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이외의 관련 설치 프로그램 정보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제작사 등의 추가 정보 기술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10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</a:t>
            </a:r>
            <a:r>
              <a:rPr lang="ko-KR" altLang="en-US" sz="2800" b="1" dirty="0" smtClean="0">
                <a:latin typeface="+mj-ea"/>
              </a:rPr>
              <a:t>패키징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소프트웨어 설치 매뉴얼 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 작성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매뉴얼은 사용자가 설치 과정을 이해하기 쉽도록 설치 화면을 누락 없이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캡처하고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순서대로 상세히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매뉴얼에는 설치 화면 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이상 메시지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완료 및 결과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FAQ,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점검 사항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Network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및 보안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지원 방법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 정보 및 제한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대한 내용을 기술한다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화면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실행과 메인 화면 및 안내창에 대한 내용을 기술한다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설치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(Install)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실행할 수 있도록 관련 실행 화면에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첨부하여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및 안내창 설치 시 나타나는 메인 화면과 각 과정에서의 안내창에 대한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이미지를 첨부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메시지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방법이나 설치 환경이 잘못된 경우 표시될 수 있는 메시지에 대해 설명한다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이상이나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xx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오류 등으로 인해 해당 항목에 대한 설치를 진행할 수 없습니다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1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원인 및 메시지에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설명과 사용자의 이해를 돕기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오류 코드표를 첨부한다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이상 메시지 처리 과정에 대한 화면 이미지를 첨부한다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4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</a:t>
            </a:r>
            <a:r>
              <a:rPr lang="ko-KR" altLang="en-US" sz="2800" b="1" dirty="0" smtClean="0">
                <a:latin typeface="+mj-ea"/>
              </a:rPr>
              <a:t>패키징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소프트웨어 설치 매뉴얼 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 작성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완료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완료 화면을 수록하여 설치가 정상적으로 마무리되었음을 사용자에게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알려준다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FAQ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과정에서 사용자가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직면할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문제 상황에 대비할 수 있도록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FAQ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정리하여 수록한다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시 점검 사항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전 사용자의 설치 환경에 따라 점검해야 할 사항들이 무엇인지 설명한다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사용자 계정 및 설치 권한에 대해 확인할 수 있도록 설명한다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오류가 발생할 경우 점검할 수 있는 사항들에 대해 설명한다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994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</a:t>
            </a:r>
            <a:r>
              <a:rPr lang="ko-KR" altLang="en-US" sz="2800" b="1" dirty="0" smtClean="0">
                <a:latin typeface="+mj-ea"/>
              </a:rPr>
              <a:t>패키징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소프트웨어 설치 매뉴얼 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 작성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Network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및 보안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오류로 인해 설치 시 문제가 발생하지 않도록 사전에 필요한 네트워크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하도록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안내한다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보안이나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방화벽으로 인해 설치 시 문제가 발생하지 않도록 관련된 내용을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안내한다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지원 방법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(Customer Support)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설치와 관련하여 기술적인 지원이나 소프트웨어에 대한 서비스를 원할 경우 국가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사이트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문의할 수 있는 연락처를 안내한다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 정보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&amp;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제한 보증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(Compliance Information &amp; Limited Warranty)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 사용 금지 등에 대한 준수 사항을 안내한다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저작권자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소유권 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허가권 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연동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지적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소유권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등과 관련된 내용을 안내한다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5517232"/>
            <a:ext cx="9001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소프트웨어를 구별하기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할당된 일련의 고유한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번호로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또는 숫자와 문자가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혼합되어 구성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62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</a:t>
            </a:r>
            <a:r>
              <a:rPr lang="ko-KR" altLang="en-US" sz="2800" b="1" dirty="0" smtClean="0">
                <a:latin typeface="+mj-ea"/>
              </a:rPr>
              <a:t>패키징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소프트웨어 설치 매뉴얼 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 작성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매뉴얼은 다음과 같은 순서로 작성한다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5520" y="184230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식별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1464" y="1904907"/>
            <a:ext cx="6199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개발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목적과 주요 기능을 흐름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순으로 정리하여 기록한다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75520" y="257774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11464" y="2653096"/>
            <a:ext cx="5032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매뉴얼을 작성할 순서대로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분류한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기록한다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87488" y="3306740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파일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</a:p>
          <a:p>
            <a:pPr algn="ctr"/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 파일 </a:t>
            </a:r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60016" y="3369343"/>
            <a:ext cx="6558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 위치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파일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 파일 등의 개별적인 기능을 확인하여 기록한다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75520" y="411337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Uninstall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 확인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11464" y="4169795"/>
            <a:ext cx="750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Uninstall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수행하면서 그 순서를 단계별로 자세히 기록한다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31504" y="4882004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1464" y="4820968"/>
            <a:ext cx="750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과정에서 발생할 수 있는 다양한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만들어 확인하고 해당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대처법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을 자세하게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31504" y="5649816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 매뉴얼 적용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11464" y="5607223"/>
            <a:ext cx="539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설치가 완료된 화면과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메시지를 캡처하여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완성된 매뉴얼을 검토하고 고객 지원에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기록한다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7" name="직선 화살표 연결선 16"/>
          <p:cNvCxnSpPr>
            <a:stCxn id="5" idx="2"/>
            <a:endCxn id="7" idx="0"/>
          </p:cNvCxnSpPr>
          <p:nvPr/>
        </p:nvCxnSpPr>
        <p:spPr>
          <a:xfrm>
            <a:off x="2243572" y="2274352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243572" y="3009796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243572" y="3738788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243572" y="4545420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243572" y="5314052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9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 작성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 작성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설치 과정에서 표시될 수 있는 예외 상황에 관련 내용을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구분하여 설명한다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시작부터 완료할 때까지의 전 과정을 빠짐없이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순서대로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매뉴얼은 개발자 기준으로 작성한다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매뉴얼에는 목차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 등이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기본적으로 포함 되어야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매뉴얼은 개발 초기에서부터 적용된 기준이나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소프트웨어를 설치하는 과정에 필요한 내용을 기록한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설명서와 안내서이다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매뉴얼은 사용자 기준으로 작성을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시작부터 완료할 때까지 전 과정을 빠짐없이 순서대로 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과정에서 표시될 수 있는 오류 메시지 및 예외 상황에 관한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별도로 분류하여 설명한다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매뉴얼에는 목차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개요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사항 등이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기본적으로 포함되어야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매뉴얼의 목차에는 전체 설치 과정을 순서대로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요약한 후 관련 내용의 시작 페이지를 함께 기술한다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매뉴얼의 개요에는 설치 매뉴얼의 주요 특징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구성과 설치 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 등의 내용을 기술한다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매뉴얼에 포함될 항목이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개요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설치 관련 파일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프로그램 삭제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소프트웨어 개발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주요기능 및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화면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상의 버튼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 등을 그림으로 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관련 파일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설치에 필요한 파일 설명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exe, ini,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파일에 대해서 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아이콘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아이콘 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삭제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설치된 소프트웨어의 삭제 방법 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추가 정보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이외의 관련 설치 프로그램 정보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제작사 등의 추가 정보를 기술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 작성에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매뉴얼은 개발 초기에서부터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적용된 기준이나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소프트웨어를 설치하는 과정에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기록한 설명서와 안내서이다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매뉴얼에는 목차 및 개요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사항 등이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기본적으로 포함되어야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서문에는 문서 이력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매뉴얼의 주석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도구의 구성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체크 항목을 기술한다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과정에서 표시될 수 있는 오류 메시지 및 예외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관한 내용을 별도로 분류하지 않고 관련 내용에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포함하여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과정에서 표시될 수 있는 오류 메시지 및 예외 상황에 관한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내용은 별도로 분류하여 설명한다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서문에 작성할 내용으로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문서 이력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사용자 매뉴얼의 주석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기록 보관 내용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패치 내역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서문에는 문서 이력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매뉴얼의 주석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주의 사항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 사항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 보관을 위해 필요한 내용을 기술한다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패치는 이미 제작되어 릴리즈된 프로그램의 오류 수정이나 성능 향상을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프로그램의 일부 파일을 변경하는 것을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j-ea"/>
              </a:rPr>
              <a:t>제품 소프트웨어 패키징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02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 작성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저작권 관리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(DRM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07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08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도구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 작성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 작성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개발이 완성된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출시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말하는 용어는 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번호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크랙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번호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번호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(Rev),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날짜 등 고유한 제품 번호를 기재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하면 되는데 소프트웨어의 고유한 시리얼 넘버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(Serial Number)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구별하기 위해 할당된 일련의 고유한 번호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또는 숫자와 문자가 혼합되어 구성됨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(Release) : 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풀어놓다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의미로 개발이 완성된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출시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배포하는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매뉴얼에 포함되지 않아도 되는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문서 이력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화면 및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지원 방법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FAQ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 이력은 서문에 기술한다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매뉴얼에는 설치 화면 및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이상 메시지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완료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결과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FAQ,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시 점검 사항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Network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및 보안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지원 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 정보 및 제한 보증 등에 대한 내용을 기술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94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 작성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5505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 작성의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매뉴얼은 사용자가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사용하는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필요한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문서로 기록한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설명서와 안내서이다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매뉴얼은 사용자가 소프트웨어 사용에 필요한 절차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등의 제반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포함되도록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 후 발생될 수 있는 오류에 대한 패치나 기능에 대한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업그레이드를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매뉴얼의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개별적으로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동작이 가능한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매뉴얼을 작성한다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매뉴얼은 컴포넌트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명세서와 컴포넌트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토대로 작성한다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매뉴얼에는 목차 및 개요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사항 등이 기본적으로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포함되어야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매뉴얼의 목차에는 매뉴얼 전체 내용을 순서대로 요약한 후 관련 내용의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페이지를 함께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매뉴얼의 개요에는 소프트웨어의 주요 특징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매뉴얼의 구성과 실행 방법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 방법 등에 대한 내용을 기술한다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6061748"/>
            <a:ext cx="9001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(Component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독립적인 업무 또는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단위이며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작성된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명세서는 컴포넌트의 개요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내부 클래스의 동작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외부와의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명세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정의한 문서이다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설계서는 컴포넌트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컴포넌트 구조도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명세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명세로 구성된 설계서이다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50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 작성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+mj-ea"/>
              </a:rPr>
              <a:t>서문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서문에는 문서 이력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매뉴얼의 주석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 보관을 위해 필요한 내용을 기술한다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 이력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매뉴얼의 주석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사항과 참고 사항을 기술한다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주의 사항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사용할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사용자가 반드시 알고 있어야 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중요한 내용을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 사항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특별한 사용자의 환경이나 상황에 대한 내용을 기술한다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 보관 내용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사용하면서 필요한 기술 지원이나 추가 정보를 얻기 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 정보를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등록 시 필요한 정보는 소프트웨어 명칭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 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구입 날짜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1370"/>
              </p:ext>
            </p:extLst>
          </p:nvPr>
        </p:nvGraphicFramePr>
        <p:xfrm>
          <a:off x="1775520" y="2256264"/>
          <a:ext cx="7200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454562"/>
                <a:gridCol w="950505"/>
                <a:gridCol w="950506"/>
                <a:gridCol w="950505"/>
                <a:gridCol w="950506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작성일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검토자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검수인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신은혁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2014-05-20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황태자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2014-05-25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박인식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 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신은혁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2014-06-20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황태자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2014-06-25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박인식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 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제품 등록 방법 변경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80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 작성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사항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소프트웨어와 관련하여 기본적으로 설명되어야 할 항목들은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09350"/>
              </p:ext>
            </p:extLst>
          </p:nvPr>
        </p:nvGraphicFramePr>
        <p:xfrm>
          <a:off x="1775520" y="1916832"/>
          <a:ext cx="669674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4536504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항목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개요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소프트웨어의 주요 기능 및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및 화면 상의 버튼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프레임 등을 그림으로 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사용 환경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사용을 위한 최소 환경 설명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•CPU,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메모리 등의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PC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사양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운영체제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(OS)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버전 설명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최초 구동에 대한 설명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사용 시 발생할 수 있는 프로그램 충돌이나 개인정보 보안 등에 관한 주의사항을 설명한다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관리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소프트웨어의 사용 종료 및 관리 등에 관한 내용 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버전별 특징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모델 및 버전별로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및 기능의 차이점을 간략하게 요약한다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인터페이스의 특징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제품의 기능과 인터페이스의 특징을 간략하게 요약한다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구동 환경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개발에 사용한 언어 및 호환 가능한 운영체제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(OS)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대해 설명한다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설치 후 구동하기까지의 과정을 운영체제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(OS)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별로 설명한다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7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 작성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 작성 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매뉴얼은 사용자가 사용 방법을 이해하기 쉽도록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 별로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누락 없이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캡처하여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순서대로 상세히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매뉴얼에는 사용자 화면 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기능 분류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 및 설정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연동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Network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Profile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지원 방법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 정보 및 제한 보증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내용을 기술한다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화면 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주의 사항과 참고 사항을 기술한다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주의사항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사용할 때 사용자가 반드시 알고 있어야 하는 중요한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설명한다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참고사항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특별한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환경이나 상황에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내용을 설명한다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기능 분류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실행되는 화면을 순서대로 캡처하여 기능에 대한 사용법을 설명한다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구현되는 과정에서 참고할 사항이나 주의할 사항에 대한 메모를 추가한다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772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 작성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 작성 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(Program)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설정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(Setting)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구동 시 함께 실행해도 되는 응용 프로그램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함께 실행되면 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대해 설명한다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구동될 때 먼저 실행되어야 할 응용 프로그램이 있다면 설명한다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정상적으로 구동되기 위한 설정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(Setting)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기본값에 대해 설명한다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 연동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특정 장치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(Device)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내장되는 경우 연동되는 장치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(Device)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Network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Network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접속되어 사용되는 소프트웨어인 경우 정상적인 연결을 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 값 등을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Profile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안내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Profile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소프트웨어의 구동 환경을 점검하는 파일로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Profile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경로를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변경하거나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이동하지 않도록 안내한다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Profile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같이 소프트웨어 구동에 필수적인 파일에 대해 설명한다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2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 작성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 작성 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지원 방법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(Customer Support)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사용과 관련하여 기술적인 지원이나 소프트웨어에 대한 서비스를 원할 경우 국가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사이트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문의할 수 있는 연락처를 안내한다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 정보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&amp;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제한보증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(Compliance Information &amp; Limited Warranty)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 사용 금지 등에 대한 준수 사항을 안내한다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저작권자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소유권 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허가권 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언어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연동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지적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소유권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등과 관련된 정보를 안내한다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6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 작성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 작성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매뉴얼은 다음과 같은 순서로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75520" y="195729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 지침 정의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1464" y="1904907"/>
            <a:ext cx="6558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매뉴얼을 작성하기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지침을 기록한다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 지침은 사용자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환경에 필요한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제공할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형태로 기록한다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87488" y="2692736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</a:t>
            </a:r>
          </a:p>
          <a:p>
            <a:pPr algn="ctr"/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 정의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2384" y="2685464"/>
            <a:ext cx="742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목록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객체별 메소드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메소드의 파라미터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사용 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환경 셋팅 방법 등을 기록한다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87488" y="3421728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요소별 </a:t>
            </a:r>
          </a:p>
          <a:p>
            <a:pPr algn="ctr"/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작성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60016" y="3481263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 구성 요소별로 내용을 기록한다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94760" y="4228360"/>
            <a:ext cx="14976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 검토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7288" y="4273351"/>
            <a:ext cx="824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작성된 구성 요소별 내용이 올바른지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부족한 부분은 없는지 등을 검토하여 수정 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6" name="직선 화살표 연결선 15"/>
          <p:cNvCxnSpPr>
            <a:stCxn id="4" idx="2"/>
            <a:endCxn id="6" idx="0"/>
          </p:cNvCxnSpPr>
          <p:nvPr/>
        </p:nvCxnSpPr>
        <p:spPr>
          <a:xfrm>
            <a:off x="2243572" y="2389340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243572" y="3124784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243572" y="3853776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 작성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903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 작성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사용자 매뉴얼 작성 절차로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)~(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기호를 바르게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연결한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 지침 정의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매뉴얼을 작성하기 위한 지침을 기록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 지침은 사용자 환경에 필요한 정보를 제공할 수 있는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기록한다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 구성 요소 정의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기능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객체 목록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객체별 메소드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메소드의 파라미터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사용 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환경 셋팅 방법을 기록한다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요소별 내용 작성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 구성 요소별로 내용을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 검토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작성된 구성 요소별 내용이 올바른지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부족한 부분은 없지 등을 검토하여 수정 및 보완한다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잘못된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매뉴얼은 사용자가 설치와 사용에 필요한 절차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제반 사항 모두가 포함되도록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기술 지원을 받기 위해 소프트웨어를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등록할 때 소프트웨어 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모델명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구입 날짜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기재할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관련 내용을 사용자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매뉴얼에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개별적으로 동작이 가능한 컴포넌트 단위로 매뉴얼이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작성되어야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구동 환경에 대한 내용은 해당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운영체제만을 대상으로 설명한다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사용자의 환경은 매우 다양하므로 매뉴얼에는 다양한 환경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들에 대한 정보가 모두 포함되도록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배포 후 발생될 수 있는 오류에 대한 패치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기능에 대한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업그레이드를 위해 매뉴얼의 버전을 관리한다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개별적으로 동작이 가능한 컴포넌트 단위로 매뉴얼을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매뉴얼은 컴포넌트 명세서와 컴포넌트 구현 설계서를 토대로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매뉴얼에는 목차 및 개요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사항 등이 기본적으로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매뉴얼의 목차에는 매뉴얼 전체 내용을 순서대로 요약한 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내용의 시작 페이지를 함께 기술한다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매뉴얼의 개요에는 소프트웨어의 주요 특징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매뉴얼의 구성과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항목별 점검 기준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항목별 설정 방법 등에 대한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기술한다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소프트웨어와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관련하여 기본적으로 설명되어야 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항목들이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소프트웨어 관리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모델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버전별 특징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기능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특징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개발자명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개요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주요 기능 및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화면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상의 버튼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 등을 그림으로 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 환경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 환경 설명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CPU,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OS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설명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 시 발생할 수 있는 프로그램 충돌이나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 보안 등에 관한 주의사항을 설명한다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관리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 종료 및 관리 등에 관한 내용 설명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버전별 특징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및 버전별로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기능의 차이점을 간략히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요약한다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특징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제품의 기능과 인터페이스의 특징을 간략히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요약한다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구동환경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개발에 사용한 언어 및 호환이 가능한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대해 설명한다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후 구동하기까지의 과정을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별로 설명한다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4" y="2093216"/>
            <a:ext cx="1944216" cy="3188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5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 작성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 작성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서문의 기록 보관 내용에 기재해야 하는 것이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소프트웨어 명칭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소프트웨어 가격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제품 번호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모델명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 보관 내용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사용하면서 필요한 기술 지원이나 추가 정보를 얻기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소프트웨어 등록 정보를 기술한다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등록 시 필요한 정보는 소프트웨어 명칭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 번호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번호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구입 날짜 등이다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‘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컴포넌트의 개요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내부 클래스의 동작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통신 명세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정의한 문서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무엇이라고 하는가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패치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명세서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설계서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컴포넌트는 독립적인 업무 또는 기능을 수행하는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코드 기반으로 작성된 모듈이다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명세서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명세서는 컴포넌트의 개요 및 내부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동작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외부와의 통신 명세 등을 정의한 문서이다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설계서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설계서는 컴포넌트 구현에 필요한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구조도 컴포넌트 목록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명세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명세로 구성된 설계서이다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매뉴얼에는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기술하는 내용이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 연동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Profile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안내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Network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규약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매뉴얼에는 사용자 화면 및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기능 분류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설정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 연동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Network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Profile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지원 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 정보 및 제한 보증 등에 대한 내용을 기술한다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1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</a:t>
            </a:r>
            <a:r>
              <a:rPr lang="ko-KR" altLang="en-US" sz="2800" b="1" dirty="0" smtClean="0">
                <a:latin typeface="+mj-ea"/>
              </a:rPr>
              <a:t>패키징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패키징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장을 공부하면서 반드시 알아두어야 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키워드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DRM,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매뉴얼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매뉴얼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Subversion, Git, Jenkins, Gradle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패키징이란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별로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생성한 실행 파일들을 묶어 배포용 설치 파일을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개발자가 아니라 사용자를 중심으로 진행한다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코드는 향후 관리를 고려하여 모듈화하여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사용하게 될 환경을 이해하여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환경에서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손쉽게 사용할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일반적인 배포 형태로 패키징한다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3552" y="4470211"/>
            <a:ext cx="9145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패키징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(Packaging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관련된 것들을 하나로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묶는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말하며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패키징이란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기능별로 생성한 실행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파일들을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묶어 배포용 설치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만드는 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성능을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향상시키거나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수정 및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관리 등이 용이하도록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기능별로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등록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5505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패키징의 형상 관리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SCM :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Software Configuration Management)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소프트웨어의 개발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변경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관리하기 위해 개발된 일련의 활동이다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변경의 원인을 알아내고 제어하며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적절히 변경되고 있는지 확인하여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담당자에게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통보한다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관리는 소프트웨어 개발의 전 단계에 적용되는 활동이며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단계에서도 수행된다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관리는 소프트웨어 개발의 전체 비용을 줄이고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과정의 여러 방해 요인이 최소화되도록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보증하는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목적으로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항목에는 소스 코드뿐만 아니라 프로젝트 계획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 등이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관리를 통해 가시성과 추적성을 보장함으로써 소프트웨어의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생산성과 품질을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높일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 도구에는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Git, CVS,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SVN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5517232"/>
            <a:ext cx="9289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단계의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만들어지는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프로그램을 설명하는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 데이터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통칭하는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 : Git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파일의 변경사항을 추적하고 여러 명의 사용자들 간에 해당 파일들의 작업을 조율하기 위한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버전 관리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시스템이다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CVS(Concurrent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Versions System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특수한 저장소에서 동일한 소프트웨어 프로젝트의 다른 버전을 관리하도록 설계된 오픈 소스 소프트웨어 구성 관리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유틸리티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SVN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SubVersion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줄임말로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 집중 관리식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형상관리 소스 관리 툴이다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등록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5505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관리의 중요성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지속적인 소프트웨어의 변경 사항을 체계적으로 추적하고 통제할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 대한 무절제한 변경을 방지할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소프트웨어에서 발견된 버그나 수정 사항을 추적할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형태가 없어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가시성이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결핍되므로 진행 정도를 확인하기 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사용될 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배포본을 효율적으로 관리할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명의 개발자가 동시에 개발할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6758" y="4221088"/>
            <a:ext cx="9289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가시성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(Visibility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가시성이란 대상을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정도를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4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등록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5505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 기능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관리는 품질 보증을 위한 중요한 요소로서 다음과 같은 기능을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식별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대상에 이름과 관리 번호를 부여하고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(Tree)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 및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용이하도록 하는 작업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업그레이드나 유지 보수 과정에서 생성된 다른 버전의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위해 특정 절차와 도구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(Tool)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결합시키는 작업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통제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관리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항목에 대한 변경 요구를 검토하여 현재의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(Base Line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 반영될 수 있도록 조정하는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감사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기준선의 무결성을 평가하기 위해 확인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통해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공식적으로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승인하는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보고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작업의 결과를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관리하고 보고서를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6758" y="5445224"/>
            <a:ext cx="9289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(Base Line,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통제 시점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기준선은 정식으로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검토되고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합의된 명세서나 제품으로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소프트웨어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변경을 적절히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제어할 수 있도록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도와준다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무결성은 결점이 없다는 것으로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기준에 어긋나지 않고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충실히 만족하는 정도라고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63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등록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5505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버전 등록 관련 주요 기능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과정에서 코드와 라이브러리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 등의 버전을 관리하기 위해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등록하고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사용되는 주요 용어와 의미는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6758" y="5013176"/>
            <a:ext cx="9289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diff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diff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도구는 비교 대상이 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파일들의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비교하며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부분을 찾아 표시해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주는 도구이다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821840"/>
              </p:ext>
            </p:extLst>
          </p:nvPr>
        </p:nvGraphicFramePr>
        <p:xfrm>
          <a:off x="1775520" y="2172816"/>
          <a:ext cx="79208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5760640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항목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저장소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(Repository)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최신 버전의 파일들과 변경 내역에 대한 정보들이 저장되어 있는 곳이다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가져오기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(Import)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버전 관리가 되고 있지 않은 아무것도 없는 저장소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(Repository)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처음으로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파일을 복사한다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체크아웃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(Check-Out)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프로그램을 수정하기 위해 저장소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(Repository)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파일을 받아온다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소스 파일과 함께 버전 관리를 위한 파일들도 받아온다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체크인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(Check-In)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체크아웃 한 파일의 수정을 완료한 후 저장소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(Repository)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파일을 새로운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버전으로 갱신한다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커밋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(Commit)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체크인을 수행할 때 이전에 갱신된 내용이 있는 경우에는 충돌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(Conflict)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알리고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diff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도구를 이용해 수정한 후 갱신을 완료한다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동기화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(Update)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저장소에 있는 최신 버전으로 자신의 작업 공간을 동기화한다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8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등록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5505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등록 과정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버전 등록은 다음과 같은 순서로 진행한다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75520" y="184230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가져오기</a:t>
            </a:r>
            <a:endParaRPr lang="en-US" altLang="ko-KR" sz="13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(Import)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1464" y="1904907"/>
            <a:ext cx="3865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개발자가 저장소에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신규로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추가한다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31504" y="257774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인출</a:t>
            </a:r>
            <a:endParaRPr lang="en-US" altLang="ko-KR" sz="13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(Check-Out)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11464" y="2533356"/>
            <a:ext cx="7096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 작업을 진행할 개발자가 저장소에 추가된 파일을 자신의 작업 공간으로 인출 </a:t>
            </a:r>
          </a:p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87488" y="3306740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예치</a:t>
            </a:r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(Commit)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0016" y="3369343"/>
            <a:ext cx="5032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인출한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수정한 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설명을 붙여 저장소에 예치한다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75520" y="411337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동기화</a:t>
            </a:r>
          </a:p>
          <a:p>
            <a:pPr algn="ctr"/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(Update)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11464" y="4068980"/>
            <a:ext cx="750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커밋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새로운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개발자가 자신의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공간을 동기화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(Update)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 기존 개발자가 추가했던 파일이 전달된다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31504" y="4882004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차이</a:t>
            </a:r>
          </a:p>
          <a:p>
            <a:pPr algn="ctr"/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(Diff)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1464" y="4820968"/>
            <a:ext cx="750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개발자가 추가된 파일의 수정 기록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(Change Log)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확인하면서 이전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처음 추가한 파일과 이후 변경된 파일의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차이를 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7" name="직선 화살표 연결선 16"/>
          <p:cNvCxnSpPr>
            <a:stCxn id="7" idx="2"/>
            <a:endCxn id="9" idx="0"/>
          </p:cNvCxnSpPr>
          <p:nvPr/>
        </p:nvCxnSpPr>
        <p:spPr>
          <a:xfrm>
            <a:off x="2243572" y="2274352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243572" y="3009796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243572" y="3738788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243572" y="4545420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31504" y="5528265"/>
            <a:ext cx="9289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 프로그램에 따라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다를 수 있지만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diff &lt;commit&gt;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commit2&gt;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같이 지정하면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커밋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수정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내역을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 개발자들의 수정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내역을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확인하고 싶을 때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diff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등록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등록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개발 과정에서 소프트웨어의 변경 사항을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하기 위해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개발된 일련의 활동을 뜻하는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복호화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형상 관리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저작권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크랙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(SCM : Software Configuration Management)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개발 과정에서 소프트웨어의 변경 사항을 관리하기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개발된 일련의 활동을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복호화 또는 디코딩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(decoding)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부화화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(encoding)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데이터를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(code)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 되기 전 형태로 바꾸어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사람이 읽을 수 있는 형태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되돌려 놓는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저작권이란 컴퓨터 프로그램 저작물 등에 대하여 창작자가 가지는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배타적 독점적 권리로 타인의 침해를 받지 않을 고유한 권리이다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크랙이란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의미 그대로 불법적인 방법으로 소프트웨어에 적용된 저작권 보호 기술을 해제하여 무단으로 사용할 수 있도록 하는 기술이나 도구를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관리에서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항목에 포함되지 않는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요구 분석서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소스 코드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운영 및 설치 지침서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프로젝트 개발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형상 관리의 관리 항목에는 소스 코드 뿐만 아니라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계획서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및 설치 지침서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등이 포함된다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14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관리를 통해 이전 리버전이나 버전에 대한 정보에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가능 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배포본 관리에 유용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불필요한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소스 수정 제한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프로젝트 개발 비용을 효율적으로 관리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동일한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프로젝트에 대해 여러 개발자 동시 개발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지속적인 소프트웨어의 변경 사항을 체계적으로 추적하고 통제할 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소프트웨어에 대한 무절제한 변경을 방지할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소프트웨어에서 발견된 버그나 수정 사항을 추적할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소프트웨어는 형태가 없어 가시성이 결핍되므로 진행 정도를 확인하기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기준으로 사용될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배포본을 효율적으로 관리할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여러 명의 개발자가 동시에 개발할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형상관리 도구의 주요기능으로 거리가 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(Check-in)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체크아웃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(Check-out)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커밋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또는 정상화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어떤 대상을 일정한 규칙이나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기준에 따르는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정규적인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상태로 바꾸거나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비정상적인 대상을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정상적으로 되돌리는 과정을 뜻한다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(Repository)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최신 버전의 파일들과 변경 내역에 대한 정보들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저장되어 있는 곳이다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가져오기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(Import)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버전관리가 되고 있지 않은 아무것도 없는 저장소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처음으로 파일을 복사한다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체크아웃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(Check-Out)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수정하기 위해서 저장소에서 파일을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받아온다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파일과 함께 버전 관리를 위한 파일들도 받아온다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(Check-In)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체크아웃 한 파일의 수정을 완료한 후 저장소에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새로운 버전으로 갱신한다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커밋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체크인을 수행할 때 이전에 갱신된 내용이 있는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충돌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(Conflict)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알리고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diff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도구를 이용해 수정한 후 갱신을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(Update)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저장소에 있는 최신 버전으로 자신의 작업 공간을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동기화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5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등록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등록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형상 관리에 대한 설명으로 거리가 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 가해지는 변경을 제어하고 관리한다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계획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관리 대상이다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형상 관리 도구로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Maven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Gradle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보수 단계뿐만 아니라 개발 단계에도 적용할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Ant, Maven,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Gradle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빌드 자동화 도구에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변경의 원인을 알아내고 제어하며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적절히 변경되고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있는지 확인하여 해당 담당자에게 통보한다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관리는 소프트웨어의 개발의 전 단계에 적용되는 활동이며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 단계에서도 수행된다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관리는 소프트웨어 개발의 전체 비용을 줄이고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과정의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방해 요인을 최소화되도록 보증하는 것을 목적으로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항목에는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계획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모두 관리 대상이다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관리를 통해 가시성과 추적성을 보장함으로써 소프트웨어의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생산성과 품질을 높일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형상 관리 도구에는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Git, CVS, SVN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 항목 중 저장소에 새로운 버전의 파일로 갱신하는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의미하는 용어는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감사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(Configuration Audit)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롤백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(Unit Test)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(Check-In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감사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기준선의 무결성을 평가하기 위해 확인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통해 공식적으로 승인하는 작업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롤백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업데이트에 오류가 발생할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 상태로 되돌리는 것을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테스트는 응용 프로그램에서 테스트 가능한 가장 작은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실행하여 예상대로 동작하는지 확인하는 테스트이다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(Configuration Management)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관한 설명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소프트웨어에서 일어나는 수정이나 변경을 알아내고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개발의 전체 비용을 줄이고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과정의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방해 요인이 최소화되도록 보증하는 것을 목적으로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관리를 위하여 구성된 팀을 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Chief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Programmer Team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관리의 기능 중 하나는 버전 제어 기술이다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Chief Programmer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효율성을 증대시키기 위해 경험과 능력이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풍부한 책임 프로그래머를 중심으로 구성한 개발팀의 구성 방식 중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하나로 형상 관리와는 관계가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관리는 품질 보증을 위한 중요한 요소로서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식별된 형상 항목에 대한 변경 요구를 검토하여 현재의 기준선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(Base Line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반영될 수 있도록 조정하는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무엇이라고 하는가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식별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제어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통제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감사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식별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 대상에 이름과 관리 번호를 부여하고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구조로 구분하여 수정 및 추적이 용이하도록 하는 작업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제어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업그레이드나 유지 보수 과정에서 생성된 다른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버전의 형상 항목을 관리하고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위해 특정 절차와 도구를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결합시키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작업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통제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식별된 형상 항목에 대한 변경 요구를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하여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현재의 기준선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(Base Line)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반영될 수 있도록 조정하는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감사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기준선의 무결성을 평가하기 위해 확인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통해 공식적으로 승인하는 작업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기록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형상의 식별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감사 작업의 결과를 기록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관리하고 보고서를 작성하는 작업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80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5505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폴더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폴더 방식은 버전 관리 자료가 로컬 컴퓨터의 공유 폴더에 저장되어 관리되는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개발자들은 개발이 완료된 파일을 약속된 공유 폴더에 매일 복사한다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폴더의 파일을 자기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복사한 후 컴파일 하여 이상 유무를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유무 확인 과정에서 파일의 오류가 확인되면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등록한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개발자에게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수정을 의뢰한다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파일에 이상이 없다면 다음날 각 개발자들이 동작 여부를 다시 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 복사하거나 다른 위치로 복사하는 것에 대비하기 위해 파일의 변경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사항을 데이터베이스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기록하여 관리한다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SCCS,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RCS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QVCS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4751157"/>
            <a:ext cx="9289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RCS(Revision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 System)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개발자가 프로젝트를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시간에 따른 파일 변화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관리하는 소프트웨어 버전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도구로 소스 파일을 동시에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수정하는 것을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방지하고 다른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방향으로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진행된 개발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합치거나 변경 내용을 추적할 수 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QVCS : Quma Software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발표한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제어 시스템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제품군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29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5505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방식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방식은 버전 관리 자료가 중앙 시스템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저장되어 관리되는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서버의 자료를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 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복사하여 작업한 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변경된 내용을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관리는 서버에서 수행된다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서로 다른 개발자가 작업할 경우 경고 메시지를 출력한다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문제가 생기면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서버가 복구되기 전까지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개발자와의 협업 및 버전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중단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CVS, SVN(Subversion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Clear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Perforce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4751157"/>
            <a:ext cx="9289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CVS(Concurrent Versions System)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특수한 저장소에서 동일한 소프트웨어 프로젝트의 다른 버전을 관리하도록 설계된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 소스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구성 관리 유틸리티이다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SVN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SubVersion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줄임말로 중앙 집중 관리식 형상관리 소스 관리 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CVSNT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협업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프로그래밍을 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Clear Case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종류의 파일과 디렉터리에 대한 버전 관리 기능을 제공한다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Perforce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버전 관리 툴의 일종이다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4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5505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저장소 방식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저장소 방식은 버전 관리 자료가 하나의 원격 저장소와 분산된 개발자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저장소에 함께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저장되어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관리되는 방식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특징이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 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저장소의 자료를 자신의 로컬 저장소로 복사하여 작업한 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로컬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 반영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다음 이를 원격 저장소에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저장소에서 버전 관리가 가능하므로 원격 저장소에 문제가 생겨도 로컬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Git, GNU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arch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4437112"/>
            <a:ext cx="9289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 : Git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컴퓨터 파일의 변경사항을 추적하고 여러 명의 사용자들 간에 해당 파일들의 작업을 조율하기 위한  분산 버전 관리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GNU arch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분산형 리비전 관리 소프트웨어의 일종으로 소스 트리에서 일어나는 변경들을 추적하며 통합을 비롯해 여러 사람에 의해 또는 서로 다른 여러 시간대에 일어나는 다양한 변화들을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도구이다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45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</a:t>
            </a:r>
            <a:r>
              <a:rPr lang="ko-KR" altLang="en-US" sz="2800" b="1" dirty="0" smtClean="0">
                <a:latin typeface="+mj-ea"/>
              </a:rPr>
              <a:t>패키징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패키징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 시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고려사항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시스템 환경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운영체제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(OS),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필요한 최소 환경을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UI(User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Interface)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사용자가 눈으로 직접 확인할 수 있도록 시각적인 자료와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매뉴얼과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일치시켜 패키징한다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단순히 패키징하여 배포하는 것으로 끝나는 것이 아니라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함께 관리될 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Managed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Service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것이 좋다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배포되는 소프트웨어이므로 내부 콘텐츠에 대한 암호화 및 보안을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콘텐츠 및 단말기 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DRM(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저작권 관리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연동을 고려한다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편의성을 위한 복잡성 및 비효율성 문제를 고려한다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종류에 적합한 암호화 알고리즘을 적용한다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91544" y="5055567"/>
            <a:ext cx="914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Managed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Service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중인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24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모니터링 하면서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발생 시 현장에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출동하여 필요한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점검을 수행하는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체계적인 운영 관리와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보수를 수행하는 서비스를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3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5505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Subversion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서브버전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SVN)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Subversion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CVS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개선한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아파치 소프트웨어 재단에서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발표하였다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구조로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Repository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최신 버전의 파일들과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내역이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자료를 클라이언트로 복사해와 작업한 후 변경 내용을 서버에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개발 작업은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trunk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디렉터리에서 수행되며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작업은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branches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별도의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 작업을 완료한 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trunk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merge)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커밋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때마다 리비전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(Revision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증가한다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대부분의 운영체제에서 사용되지만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주로 유닉스를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 되어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 무료로 사용할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CVS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단점이었던 파일이나 디렉터리의 이름 변경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5301208"/>
            <a:ext cx="9289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trunk : trunk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몸통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의미로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가장 중심이 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trunk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파일과 추가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위한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디렉터리인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branches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디렉터리가 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branches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메인 개발 과정과는 별도로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기능의 테스트와 같이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추가적인 작업을 수행하기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디렉터리이다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branches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하위에 작업 별로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안에서 개발을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 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trunk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병합할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리비전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커밋의 버전으로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만들면 리비전은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이후 커밋이 수행될 때마다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리비전이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35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5505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Subversion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서브버전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SVN)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Subversion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 명령어이다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941479"/>
              </p:ext>
            </p:extLst>
          </p:nvPr>
        </p:nvGraphicFramePr>
        <p:xfrm>
          <a:off x="2063552" y="1820548"/>
          <a:ext cx="792088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5760640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명령어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add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새로운 파일이나 디렉터리를 버전 관리 대상으로 등록한다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•add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로 등록되지 않은 대상은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commit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 적용되지 않는다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commit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버전 관리 대상으로 등록된 클라이언트의 소스 파일을 서버의 소스 파일에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적용한다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update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서버의 최신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commit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이력을 클라이언트의 소스 파일에 적용한다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•commit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전에는 매번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update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수행하여 클라이언트에 적용되지 않은 서버의 변동 내역을 클라이언트에 적용한다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checkout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버전 관리 정보와 소스 파일을 서버에서 클라이언트로 받아온다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lock/unlock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서버의 소스 파일이나 디렉터리를 잠그거나 해제한다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import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아무것도 없는 서버의 저장소에 맨 처음 소스 파일을 저장하는 명령으로 한 번 사용하면 다시 사용하지 않는다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1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export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버전 관리에 대한 정보를 제외한 순수한 소스 파일만을 서버에서 받아온다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info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지정한 파일에 대한 위치나 마지막 수정 일자 등에 대한 정보를 표시한다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diff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지정된 파일이나 경로에 대해 이전 리비전과의 차이를 표시한다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merge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다른 디렉터리에서 작업된 버전 관리 내역을 기본 개발 작업과 병합한다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9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5505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Subversion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서브버전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SVN)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Subversion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이용한 버전 관리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796502"/>
            <a:ext cx="2736304" cy="30294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39326" y="4916892"/>
            <a:ext cx="928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Subversion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이용해 버전 관리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시작할 때는 먼저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'import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소스 파일을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 등록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이후 버전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'checkout' -&gt;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update -&gt;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나머지 명령은 작업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과정이나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송수신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 에서 필요에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25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5505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Git(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깃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Git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리누스 토발즈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(Linus Torvalds)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리눅스 커널 개발에 사용할 관리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개발한 이후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주니오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하마노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(Junio Hamano)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유지 보수되고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분산 버전 관리 시스템으로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저장소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저장소와 원격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저장소가 존재한다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저장소는 개발자들이 실제 개발을 진행하는 장소로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관리가 수행된다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저장소는 여러 사람들이 협업을 위해 버전을 공동 관리하는 곳으로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자신의 버전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내역을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반영하거나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개발자의 변경 내용을 가져올 때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관리가 지역 저장소에서 진행되므로 버전 관리가 신속하게 처리되고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저장소나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있어도 작업이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이용하면 기본 버전 관리 틀에 영향을 주지 않으면서 다양한 형태의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테스팅이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변화를 스냅샷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(Snapshot)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저장하는데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스냅샷은 이전 스냅샷의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포인터를 가지므로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9326" y="5786324"/>
            <a:ext cx="9289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(Branch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Git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저장소가 처음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만들어지면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(Mater)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생성되고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브랜치에서 기본적인 버전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관리가 진행된다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추가하는 작업은 새로운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수행하며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정상적으로 마무리되면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내역 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 브랜치에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병합한다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이렇게 마스터 브랜치와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브랜치를 토픽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(Topic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피처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(Feature)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브랜치는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주지 않으므로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독립적인 여러 작업을 동시에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진행할 수 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스냅샷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(Snapshot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스냅샷은 영문자와 숫자가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혼합된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문자열로 표시된다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4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5505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Git(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깃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 명령어이다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9326" y="5842968"/>
            <a:ext cx="928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스테이징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(Staging)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내역을 바로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저장하지 않고 스테이징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저장했다가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하는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이유는 스테이징 영역에서 작업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번 더 확인하여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선별적으로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 저장소에 반영하기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위함이다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이렇게 하면 스테이징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사용하지 않을 때보다 시간은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소요되지만 좀 더 안정된 버전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78905"/>
              </p:ext>
            </p:extLst>
          </p:nvPr>
        </p:nvGraphicFramePr>
        <p:xfrm>
          <a:off x="2063552" y="1820548"/>
          <a:ext cx="856895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6408712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명령어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add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작업 내역을 지역 저장소에 저장하기 위해 스테이징 영역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(Staging Area)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추가한다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•'--all'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옵션으로 작업 디렉터리의 모든 파일을 스테이징 영역에 추가할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commit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작업 내역을 지역 저장소에 저장한다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branch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새로운 브랜치를 생성한다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최초로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commit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하면 마스터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(master)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브랜치가 생성된다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•commit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할 때마다 해당 브랜치는 가장 최근의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commit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내용을 가리키게 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•'d'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옵션으로 브랜치를 삭제할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checkout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지정한 브랜치로 이동한다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현재 작업 중인 브랜치는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HEAD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포인터가 가리키는데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checkout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명령을 통해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HEAD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포인터를 지정한 브랜치로 이동시킨다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merge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지정한 브랜치의 변경 내역을 현재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HEAD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포인터가 가리키는 브랜치에 반영함으로써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두 브랜치를 병합한다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init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지역 저장소를 생성한다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1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remote add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원격 저장소에 연결한다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push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로컬 저장소의 변경 내역을 원격 저장소에 반영한다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fetch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원격 저장소의 변경 이력만을 지역 저장소로 가져와 반영한다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0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5505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Git(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깃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Git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이용한 버전 관리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9326" y="5589240"/>
            <a:ext cx="928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이용해 버전 관리 작업을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때는 먼저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'init'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명령으로 지역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'remote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add'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 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'add --all -&gt; commit -&gt;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push'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이후 버전 관리는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'fetch -&gt;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push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과정으로 진행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나머지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과정이나 자료 송수신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필요에 의해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602" y="1796502"/>
            <a:ext cx="2763196" cy="37095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625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설명의 소프트웨어 버전 관리 도구방식은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자료가 원격 저장소와 로컬 저장소에 함께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로컬 저장소에서 버전 관리가 가능하므로 원격 저장소에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문제가 생겨도 로컬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저장소의 자료를 이용하여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작업할 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 도구로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단일 저장소 방식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분산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 방식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공유 폴더 방식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저장소 방식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Monorepo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저장소를 사용하는 방식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프로젝트의 버전 기록이 프로젝트와 관련된 모든 사람들에게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의미가 있다면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저장소로 유지하는 게 좋다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저장소 방식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 자료가 원격 저장소와 로컬 저장소에 함께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저장되어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로컬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저장소에서 버전 관리가 가능하므로 원격 저장소에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생겨도 로컬 저장소의 자료를 이용하여 작업할 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 도구로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폴더 방식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 자료가 로컬 컴퓨터의 공유 폴더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저장되어 관리되는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개발자들은 개발이 완료된 파일 을 약속된 공유 폴더에 매일 복사한다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담당자는 공유 폴더의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자기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복사한 후 컴파일 하여 이상 유무를 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유무 확인 과정에서 파일의 오류가 확인되면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파일을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등록한 개발자에게 수정을 의뢰한다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이상이 없다면 다음날 각 개발자들이 동작 여부를 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잘못 복사하거나 다른 위치로 복사하는 것에 대비하기 위해 파일의 변경 사항을 데이터베이스에 기록하여 관리한다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SCCS, RCS, QVCS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방식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 자료가 중앙 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저장되어 관리되는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서버의 자료를 개발자 별로 자신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PC(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복사하여 작업한 후 변경된 내용을 서버에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파일을 서로 다른 개발자가 작업을 할 경우에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경고 메시지를 출력한다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 문제가 생기면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서버가 복구되기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전까지 협업 및 버전 관리 작업은 중단된다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CVS, SVN(Subversion), Clear Case, Perforce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소스를 수정하는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방지하며 다른 방향으로 진행된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합치거나 변경 내용을 추적할 수 있는 소프트웨어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RCS(Revision Control System)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RTS(Reliable Transfer Service)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RPC(Remote Procedure Call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RVS(Relative Version System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RCS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개발자가 프로젝트를 수행할 때 시간에 따른 파일 변화 과정을 관리하는 소프트웨어 버전 관리 도구로 소스 파일을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동시에 수정하는 것을 방지하고 다른 방향으로 진행된 개발 결과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합치거나 변경내용을 추적할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RTS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고신뢰 전송 서비스를 의미하는 네트워크 용어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RPC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절차 호출을 의미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RVS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버전 시스템을 의미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754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버전 관리 도구인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Subversion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클라이언트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구조로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서버에는 최신 버전과 버전의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클라이언트에서는 서버의 자료를 복사해와 작업한 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서버에 반영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개발 작업은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trunk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디렉터리에서 수행되며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부가적인 추가작업 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branches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 안에 별도의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 작업을 완료한 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trunk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커밋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때마다 커밋의 버전이라고 할 수 있는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스냅샷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Snapshot)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일정하게 증가한다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Subversion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CVS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개선한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아파치 소프트웨어 재단에서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개발하였다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구조로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Repository)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최신 버전의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파일들과 변경 내역이 관리된다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서버의 자료를 클라이언트로 복사해와 작업한 후 변경 내용을 서버에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개발 작업은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trunk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디렉터리에서 수행되며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부가적인 추가작업 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branches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 안에 별도의 디렉터리를 만들어 작업을 완료한 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trunk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디렉터리의 작업과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(merge)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커밋할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때마다 리비전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(Revision)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증가한다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클라이언트는 대부분의 운영체제에서 사용되지만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주로 유닉스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소스가 오픈 되어 있어 무료로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CVS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단점이었던 파일이나 디렉터리의 이름 변경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 등이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스냅샷으로 저장되는 도구는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버전 관리 도구인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리누스 토발즈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(Linus Torvalds)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리눅스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커널 개발에 사용 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도구로 개발한 이후 주니오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하마노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Junio Hamano)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유지 보수되고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 시스템으로 지역 저장소와 원격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저장소나 네트워크에 문제가 있는 경우에도 지역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 작업이 가능하므로 장애나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장소에 구애 받지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협업이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대부분의 버전 관리를 원격 저장소에서 수행할 수 있어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속도가 빠르다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리누스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토발즈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(Linus Torvalds)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2005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리눅스 커널 개발에 사용 할 관리 도구로 개발한 이후 주니오 하마노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(Junio Hamano)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유지 보수되고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 시스템으로 지역 저장소와 원격 저장소가 존재한다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 저장소는 개발자들이 실제 개발을 진행하는 장소로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저장소는 여러 사람들이 협업을 위해 버전을 공동 관리하는 곳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자신의 버전 관리 내역을 반영하거나 다른 개발자의 변경 내용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가져올 때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관가 지역 저장소에서 진행되므로 버전 관리가 신속하게 처리되고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저장소나 네트워크에 문제가 있는 경우에도 지역 저장소에서 버전 관리 작업이 가능하므로 장애나 장소에 구애 받지 않고 협업이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 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브랜치를 이용하면 기본 버전 관리 틀에 영향을 주지 않으면서 다양한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기능 테스팅이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변화를 스냅샷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(Snapshot)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저장하는데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스냅샷은 이전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스냅샷의 포인터를 가지고 있으므로 버전의 흐름을 파악할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33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754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버전 관리 도구인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Subversion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사용하는 명령어들에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 : commit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수행할 버전 관리 대상을 등록한다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update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이력을 소스 파일에 적용한다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export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아무것도 없는 서버의 저장소에 맨 처음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파일을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checkout 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클라이언트로 버전 관리를 위한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파일을 받아온다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commit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수행할 버전 관리 대상을 등록한다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add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등록되지 않은 대상은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적용되지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 대상으로 등록된 클라이언트의 소스 파일을 서버에 소스 파일에 적용한다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update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이력을 소스 파일에 적용한다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commit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매번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update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수행하여 클라이언트에 적용되지 않은 서버의 변동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내역을 클라이언트에 적용한다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아무것도 없는 서버의 저장소에 맨 처음 소스 파일을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저장하고 한 번 사용하면 다시 사용하지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checkout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서버에서 클라이언트로 버전 관리를 위한 내용과 소스 파일을 받아온다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lock/unlock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서버의 소스 파일이나 디렉터리를 잠그거나 해제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export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관리에 대한 정보를 제외한 순수한 소스 파일만을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서버에서 받아온다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info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 파일에 대한 위치나 마지막 수정 일자 등에 대한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표시한다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diff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지정된 파일이나 경로에 대해 이전 리비전과의 차이를 표시한다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merge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디렉터리에서 작업된 버전 관리 내역을 기본 개발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작업과 병합하다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 도구인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사용하는 명령어들에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branch 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생성하거나 삭제한다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push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저장소의 전체 내용을 지역 저장소로 보낸다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merge 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브랜치의 변경 내역을 현재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포인터가 가리키는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브랜치에 반영한다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init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저장소를 생성한다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내역을 지역 저장소에 저장하기 위해 스테이징 영역에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‘—all’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옵션으로 작업 디렉터리의 모든 파일을 스테이징 영역에 추가할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내용을 지역 저장소에 저장한다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branch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브랜치를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최초로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하면 마스터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(master)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브랜치가 생성된다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commit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때마다 해당 브랜치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가장 최근의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내용을 가리키게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‘d’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옵션으로 브랜치를 삭제할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push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로컬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저장소의 전체 내용을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저장소에 반영한다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fetch(clone)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저장소의 변경 이력만을 지역 저장소로 가져와 반영한다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merge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 브랜치의 변경 내역을 현재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포인터가 가리키는 브랜치에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반영함으로써 두 브랜치를 병합한다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init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 저장소를 생성한다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remote add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저장소에 연결한다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9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자동화 도구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5505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자동화 도구의 개념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빌드란 소스 코드 파일들을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여러 개의 모듈을 묶어 실행 파일로 만드는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과정이며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포함하여 테스트 및 배포를 자동화하는 도구를 빌드 자동화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도구라고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애자일 환경에서는 하나의 작업이 마무리될 때마다 모듈 단위로 나눠서 개발된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코드들이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지속적으로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통합되는데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지속적인 통합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(Continuous Integration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환경에서 빌드 자동화 도구는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도구에는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Ant, Make,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Maven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Gradle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Jenkins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있으며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Jenkins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Gradle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4005064"/>
            <a:ext cx="9289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프로그래밍 언어에서 사용하는 자동화된 소프트웨어 빌드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make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유닉스 계열 운영 체제에서 사용되는 프로그램 빌드 도구이다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Maven : Apache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Maven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차이점은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Apache Ant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소프트웨어 빌드 프로세스를 자동화하는 소프트웨어 도구이고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Maven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소프트웨어 프로젝트 관리 도구라는 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Maven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소프트웨어 빌드 프로세스를 자동화하는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 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전반적으로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Maven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더 유연하다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Gradle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그루비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(Groovy):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자바에 파이썬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스몰토크 등의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특징을 더한 동적 객체 지향 프로그래밍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Gradle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그루비를 이용한 빌드 자동화 시스템이다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Jenkins : JAVA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 소스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많이 사용되는 빌드 자동화 도구이다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2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자동화 도구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5505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Jenkins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Jenkins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 소스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많이 사용되는 빌드 자동화 도구이다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서블릿 컨테이너에서 실행되는 서버 기반 도구이다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SVN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Git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대부분의 형상 관리 도구와 연동이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친숙한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GUI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제공으로 사용이 쉽다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대의 컴퓨터를 이용한 분산 빌드나 테스트가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4005064"/>
            <a:ext cx="928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서블릿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컨테이너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서블릿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컨테이너는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요청을 처리해 주기 위해 서버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실행되는 작은 프로그램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(Server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Side Applet)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서블릿을 실행하고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서블릿의 생명주기를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역할을 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서블릿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클라이언트의 요청을 처리하고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결과를 반환하는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Servlet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구현 규칙을 지킨 자바 웹 프로그래밍 기술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4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</a:t>
            </a:r>
            <a:r>
              <a:rPr lang="ko-KR" altLang="en-US" sz="2800" b="1" dirty="0" smtClean="0">
                <a:latin typeface="+mj-ea"/>
              </a:rPr>
              <a:t>패키징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패키징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 작업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 주기는 소프트웨어 개발 기법에 따라 달라지는데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짧은 개발 주기를 반복하는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애자일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2~4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내에서 지정하며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주기가 끝날 때마다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개발 과정에서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 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패키징한 결과물은 테스트 서버에 배포한다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마지막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과정을 거쳐 최종 패키징한 결과물은 고객이 사용할 수 있도록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온라인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오프라인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온라인 배포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마련한 운영 서버에 설치 및 사용 매뉴얼과 함께 배포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등록하여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다운받아 사용할 수 있도록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오프라인 배포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CD-ROM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DVD,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USB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설치 및 사용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매뉴얼과 함께 배포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담는다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3552" y="4581128"/>
            <a:ext cx="914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최근에는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Eclipse, Visual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Studio, Xcode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Android Studio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코딩부터 배포까지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지원하며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 프로그램을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연동하면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 작업까지도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지원하기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별도의 패키징 도구를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사용하지 않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 된 소프트웨어는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직접 다운받아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웹 사이트나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앱 스토어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등록되어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3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자동화 도구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5505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Gradle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Gradle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Groovy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기반으로 한 오픈 소스 형태의 자동화 도구로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 앱 개발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환경에서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 뿐만 아니라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플러그 인을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설정하면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C/C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빌드가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Groovy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사용해서 만든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DSL(Domain Specific Language)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스크립트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Gradle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실행할 처리 명령들을 모아 태스크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(Task)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만든 후 태스크 단위로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사용했던 태스크를 재사용하거나 다른 시스템의 태스크를 공유할 수 있는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캐시 기능을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지원하므로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빌드의 속도를 향상시킬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4005064"/>
            <a:ext cx="9289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DSL(Domain Specific Language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DSL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페이지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특화되어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같이 특정한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영역이나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용도 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구성한 언어를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(Script Language)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 안에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언어를 삽입하여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기계어 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별도의 번역기가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분석하여 동작하게 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38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자동화 도구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자동화 도구에 대한 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Gradle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실행할 처리 명령들을 모아 태스크로 만든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태스크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실행한다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도구는 지속적인 통합 개발 환경에서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유용하게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자동화 도구에는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Ant, Gradle, Jenkins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Jenkins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Groovy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기반으로 한 오픈 소스로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앱 개발 환경에서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Jenkins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한 오픈 소스로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많이 사용하는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자동화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서블릿 컨테이너에서 실행되는 서버 기반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SVN, Git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대부분의 형상 관리 도구와 연동이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친숙한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GUI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대의 컴퓨터를 이용한 분산 빌드나 테스트가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빌드 자동화 도구인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Jenkins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Gradle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하는 도구이다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Jenkins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친숙한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제공으로 사용이 쉽다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Gradle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Groovy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사용해서 만든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DSL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스크립트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 사용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Jenkins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실행할 처리 명령들을 모아 태스크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(Task)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태스크 단위로 실행한다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Gradle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Groovy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기반으로 한 오픈 소스 형태의 자동화 도구로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 앱 개발 환경에서 주로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 뿐만 아니라 플러그 인을 설정하면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JAVA, C/C++,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언어도 빌드가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Groovy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사용해서 만든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DSL(Domain Specific Language)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언어로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Gradle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실행할 처리 명령들을 모아서 태스크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(Task)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만든 후에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태스크 단위로 실행한다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이전에 사용했던 태스크를 재사용하거나 다른 시스템의 태스크를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공유할 수 있는 빌드 캐시 기능을 지원하므로 빌드의 속도를 향상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시킬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도구에 해당하지 않는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		② Gradle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Jenkins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DSL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프로그래밍 언어에서 사용하는 자동화된 소프트웨어 빌드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make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유닉스 계열 운영 체제에서 사용되는 프로그램 빌드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Maven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프로젝트 관리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Maven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소프트웨어 빌드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자동화 하는 도구 그 이상이다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전반적으로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Maven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더 유연하다</a:t>
            </a:r>
            <a:r>
              <a:rPr lang="en-US" altLang="ko-KR" sz="1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3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</a:t>
            </a:r>
            <a:r>
              <a:rPr lang="ko-KR" altLang="en-US" sz="2800" b="1" dirty="0" smtClean="0">
                <a:latin typeface="+mj-ea"/>
              </a:rPr>
              <a:t>패키징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패키징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 작업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75520" y="161343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식별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464" y="1676039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작성된 코드의 기능을 확인한다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75520" y="2348880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1464" y="2411483"/>
            <a:ext cx="350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확인된 기능 단위로 코드들을 분류한다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75520" y="307787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진행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1464" y="3140475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단위별로 실행 파일을 만든다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5520" y="388450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환경분석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1464" y="3858095"/>
            <a:ext cx="750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모바일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사용될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환경이나 운영체제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CPU, RAM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환경을 정의한다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75520" y="465313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 및 적용 </a:t>
            </a:r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시험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1464" y="4448703"/>
            <a:ext cx="7505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파일들을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 환경에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맞게 배포용 파일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형식으로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환경과 동일한 환경에서 패키징 결과를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테스팅한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불편사항을사용자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입장에서 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75520" y="542094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 변경 개선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11464" y="5483551"/>
            <a:ext cx="6109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확인된 불편 사항을 반영하기 위한 패키징의 변경 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개선을 진행한다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75520" y="618148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11464" y="6244091"/>
            <a:ext cx="6468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 수행 시 오류가 발생하면 해당 개발자에게 전달하여 수정을 요청한다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5" name="직선 화살표 연결선 4"/>
          <p:cNvCxnSpPr>
            <a:stCxn id="2" idx="2"/>
            <a:endCxn id="7" idx="0"/>
          </p:cNvCxnSpPr>
          <p:nvPr/>
        </p:nvCxnSpPr>
        <p:spPr>
          <a:xfrm>
            <a:off x="2243572" y="2045484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243572" y="2780928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243572" y="3509920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243572" y="4316552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243572" y="5085184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243572" y="5852996"/>
            <a:ext cx="0" cy="303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8088" y="1487561"/>
            <a:ext cx="5303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(Build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 파일들을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실행할 수 있는 제품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변환하는 과정 또는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결과물을 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환경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환경은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(OS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사양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방법 등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최대한 자세하게 구분하여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정의해 놓아야 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경우에는 각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별로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배포본을 만들기 위해 여러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패키징을 수행해야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Windows 10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운영체제는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32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64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비트를 선택하여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Win10_32bit.msi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Win10_64bit.msi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가지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버전으로 패키징하여 배포된다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95656" y="3284475"/>
            <a:ext cx="30963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배포용 파일 형식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•msi :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 패키지 형식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dmg :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 OS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 패키지 형식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•jar :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소프트웨어나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배포하기 위한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war : java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Servlet,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xml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웹 애플리케이션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패키지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•ear : jar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war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묶어 하나의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제공할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형식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•apk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안드로이드용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앱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형식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•ipa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iOS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 앱 패키지 형식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11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제품 소프트웨어 패키징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패키징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 및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출제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 도구 활용 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고려사항으로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반드시 내부 콘텐츠에 대한 암호화 및 보안을 고려한다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위하여 이기종 연동을 고려하지 않아도 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편의성을 위한 복잡성 및 비효율성 문제를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종류에 적합한 암호화 알고리즘을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이기종 연동이라는 하나 이상의 프로세서 또는 코어를 사용하는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가리킨다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 도구를 활용하여 할 때는 다른 여러 컨텐츠 및 단말기 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연동을 반드시 고려해야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시스템 환경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운영체제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(OS), CPU,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그래픽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카드 등에 필요한 최소 환경을 정의해야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사용자가 눈으로 직접 확인할 수 있도록 시각적인 자료와 함께 제공하고 매뉴얼과 일치시켜 패키징을 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소프트웨어는 단순히 패키징하여 배포하는 것으로 끝나는 것이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아니라 하드웨어와 함께 관리될 수 있도록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Managed Service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것이 좋다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사용자에게 배포되는 소프트웨어이므로 내부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컨텐츠에 대한 암호화 및 보안을 고려해야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여러 컨텐츠 및 단말기 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DRM(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저작권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연동을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편의성을 위한 복잡성 및 비효율성 문제를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종류에 적합한 알고리즘을 적용한다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 중심으로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변경 개발소스를 식별하고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모듈화하여 상용 제품으로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고객의 편의성을 위해 매뉴얼 및 버전관리를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지속적으로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범용 환경에서 사용이 가능하도록 일반적인 배포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패키징이 진행된다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패키징이란 모듈 별로 생성한 실행 파일들을 묶어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배포용 설치 파일을 만드는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아울러 개발자가 아니라 사용자 중심으로 진행한다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코드는 향후 관리를 고려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모듈화하여 패키징한다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소프트웨어를 사용하게 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환경을 이해하여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환경에서 소프트웨어를 손쉽게 사용할 수 있도록 일반적인 형태로 패키징한다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SW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 도구 활용 시 고려사항과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 시 사용자에게 배포되는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보안을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편의성을 위한 복잡성 및 비효율성 문제를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보안상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기종에서만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 적합한 암호화 알고리즘을 적용한다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패키징 작업 과정에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짧은 개발 주기를 반복하는 애자일 기법인 경우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주기는 보통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2~4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내에서 지정하며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완료된 후에 최종적으로 패키징을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패키징한 결과물을 온라인으로 배포할 때는 별도로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마련한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및 사용 매뉴얼과 함께 배포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등록하여 고객이 직접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다운받아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패키징한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결과물을 오프라인으로 배포할 때는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CD-ROM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DVD, USB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설치 및 사용 매뉴얼과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 파일을 담는다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개발 과정에서 패키징한 결과물은 테스트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 주기는 소프트웨어 개발 기법에 따라 달라지는데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짧은 개발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주기를 반복하는 애자일 기법인 경우에는 보통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2~4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내에서 지정하며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주기가 끝날 때 마다 패키징을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개발 과정에서 주기 별로 패키징한 결과물은 테스트 서버에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마지막으로 개발 과정을 거쳐 최종 패키징한 결과물은 고객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사용할 수 있도록 온라인 또는 오프라인으로 배포한다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8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제품 소프트웨어 패키징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패키징</a:t>
            </a:r>
            <a:r>
              <a:rPr lang="en-US" altLang="ko-KR" sz="2800" b="1" dirty="0" smtClean="0">
                <a:latin typeface="+mj-ea"/>
              </a:rPr>
              <a:t>) </a:t>
            </a:r>
            <a:r>
              <a:rPr lang="ko-KR" altLang="en-US" sz="2800" b="1" dirty="0" smtClean="0">
                <a:latin typeface="+mj-ea"/>
              </a:rPr>
              <a:t>기출 및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출제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패키징 과정에서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작업에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잘못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단위별로 실행 파일을 만든다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기능 식별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작성된 코드의 기능을 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 환경과 동일한 환경에서 패키징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테스팅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시 오류가 발생하면 해당 개발자에게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 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수정을 요청한다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 작업 순서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식별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확인된 기능 단위로 코드들을 분류한다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-&gt;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진행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단위별로 실행파일을 만든다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환경분석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 및 적용시험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 변경 개선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 순으로 이루어진다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배포용 파일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형식이 잘못된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dmg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묶어 하나의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제공할 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형식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msi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Windows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 패키지 형식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apk 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앱 패키지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jar: java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소프트웨어나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배포하기 위한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형식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배포용 파일 형식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msi : Windows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 패키지 형식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dmg : MacOS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 패키지 형식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jar : JAVA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소프트웨어나 라이브러리를 배포하기 위한 패키지 형식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war : java servlet, java class, xml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웹 어플리케이션 서비스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제공하기 위한 패키지 형식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ear : jar, war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묶어서 하나의 애플리케이션 서비스를 제공할 수 있는 패키지 형식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apk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안드로이드용 앱 패키지 형식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ipa : iOS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 앱 패키지 형식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73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44570</TotalTime>
  <Words>8510</Words>
  <Application>Microsoft Office PowerPoint</Application>
  <PresentationFormat>사용자 지정</PresentationFormat>
  <Paragraphs>1415</Paragraphs>
  <Slides>62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027TGp_edu_biz_gr</vt:lpstr>
      <vt:lpstr>PowerPoint 프레젠테이션</vt:lpstr>
      <vt:lpstr>소프트웨어 개발 총 파트</vt:lpstr>
      <vt:lpstr>제품 소프트웨어 패키징</vt:lpstr>
      <vt:lpstr>3. 제품 소프트웨어 패키징-SEC_01(소프트웨어 패키징)</vt:lpstr>
      <vt:lpstr>3. 제품 소프트웨어 패키징-SEC_01(소프트웨어 패키징)</vt:lpstr>
      <vt:lpstr>3. 제품 소프트웨어 패키징-SEC_01(소프트웨어 패키징)</vt:lpstr>
      <vt:lpstr>3. 제품 소프트웨어 패키징-SEC_01(소프트웨어 패키징)</vt:lpstr>
      <vt:lpstr>3. 제품 소프트웨어 패키징-SEC_01(소프트웨어 패키징) 기출 및 출제 예상 문제 </vt:lpstr>
      <vt:lpstr>3. 제품 소프트웨어 패키징-SEC_01(소프트웨어 패키징) 기출 및 출제 예상 문제 </vt:lpstr>
      <vt:lpstr>3. 제품 소프트웨어 패키징-SEC_02(릴리즈 노트 작성)</vt:lpstr>
      <vt:lpstr>3. 제품 소프트웨어 패키징-SEC_02(릴리즈 노트 작성)</vt:lpstr>
      <vt:lpstr>3. 제품 소프트웨어 패키징-SEC_02(릴리즈 노트 작성)</vt:lpstr>
      <vt:lpstr>3. 제품 소프트웨어 패키징-SEC_02(릴리즈 노트 작성)</vt:lpstr>
      <vt:lpstr>3. 제품 소프트웨어 패키징-SEC_02(릴리즈 노트 작성) 출제 예상 문제 </vt:lpstr>
      <vt:lpstr>3. 제품 소프트웨어 패키징-SEC_02(릴리즈 노트 작성) 출제 예상 문제 </vt:lpstr>
      <vt:lpstr>3. 제품 소프트웨어 패키징-SEC_03(디지털 저작권 관리(DRM))</vt:lpstr>
      <vt:lpstr>3. 제품 소프트웨어 패키징-SEC_03(디지털 저작권 관리(DRM))</vt:lpstr>
      <vt:lpstr>3. 제품 소프트웨어 패키징-SEC_03(디지털 저작권 관리(DRM))</vt:lpstr>
      <vt:lpstr>3. 제품 소프트웨어 패키징-SEC_03(디지털 저작권 관리(DRM))</vt:lpstr>
      <vt:lpstr>3. 제품 소프트웨어 패키징-SEC_03(디지털 저작권 관리(DRM)) 기출 및 출제 예상 문제 </vt:lpstr>
      <vt:lpstr>3. 제품 소프트웨어 패키징-SEC_03(디지털 저작권 관리(DRM)) 기출 및 출제 예상 문제 </vt:lpstr>
      <vt:lpstr>3. 제품 소프트웨어 패키징-SEC_04(소프트웨어 설치 매뉴얼 작성)</vt:lpstr>
      <vt:lpstr>3. 제품 소프트웨어 패키징-SEC_04(소프트웨어 설치 매뉴얼 작성)</vt:lpstr>
      <vt:lpstr>3. 제품 소프트웨어 패키징-SEC_04(소프트웨어 설치 매뉴얼 작성)</vt:lpstr>
      <vt:lpstr>3. 제품 소프트웨어 패키징-SEC_04(소프트웨어 설치 매뉴얼 작성)</vt:lpstr>
      <vt:lpstr>3. 제품 소프트웨어 패키징-SEC_04(소프트웨어 설치 매뉴얼 작성)</vt:lpstr>
      <vt:lpstr>3. 제품 소프트웨어 패키징-SEC_04(소프트웨어 설치 매뉴얼 작성)</vt:lpstr>
      <vt:lpstr>3. 제품 소프트웨어 패키징-SEC_04(소프트웨어 설치 매뉴얼 작성)</vt:lpstr>
      <vt:lpstr>3. 제품 소프트웨어 패키징-SEC_04(소프트웨어 설치 매뉴얼 작성) 기출 및 출제 예상 문제 </vt:lpstr>
      <vt:lpstr>3. 제품 소프트웨어 패키징-SEC_04(소프트웨어 설치 매뉴얼 작성) 기출 및 출제 예상 문제 </vt:lpstr>
      <vt:lpstr>3. 제품 소프트웨어 패키징-SEC_05(소프트웨어 사용자 매뉴얼 작성)</vt:lpstr>
      <vt:lpstr>3. 제품 소프트웨어 패키징-SEC_05(소프트웨어 사용자 매뉴얼 작성)</vt:lpstr>
      <vt:lpstr>3. 제품 소프트웨어 패키징-SEC_05(소프트웨어 사용자 매뉴얼 작성)</vt:lpstr>
      <vt:lpstr>3. 제품 소프트웨어 패키징-SEC_05(소프트웨어 사용자 매뉴얼 작성)</vt:lpstr>
      <vt:lpstr>3. 제품 소프트웨어 패키징-SEC_05(소프트웨어 사용자 매뉴얼 작성)</vt:lpstr>
      <vt:lpstr>3. 제품 소프트웨어 패키징-SEC_05(소프트웨어 사용자 매뉴얼 작성)</vt:lpstr>
      <vt:lpstr>3. 제품 소프트웨어 패키징-SEC_05(소프트웨어 사용자 매뉴얼 작성)</vt:lpstr>
      <vt:lpstr>3. 제품 소프트웨어 패키징-SEC_05(소프트웨어 사용자 매뉴얼 작성) 기출 및 출제 예상 문제 </vt:lpstr>
      <vt:lpstr>3. 제품 소프트웨어 패키징-SEC_05(소프트웨어 사용자 매뉴얼 작성) 기출 및 출제 예상 문제 </vt:lpstr>
      <vt:lpstr>3. 제품 소프트웨어 패키징-SEC_06(소프트웨어 버전 등록)</vt:lpstr>
      <vt:lpstr>3. 제품 소프트웨어 패키징-SEC_06(소프트웨어 버전 등록)</vt:lpstr>
      <vt:lpstr>3. 제품 소프트웨어 패키징-SEC_06(소프트웨어 버전 등록)</vt:lpstr>
      <vt:lpstr>3. 제품 소프트웨어 패키징-SEC_06(소프트웨어 버전 등록)</vt:lpstr>
      <vt:lpstr>3. 제품 소프트웨어 패키징-SEC_06(소프트웨어 버전 등록)</vt:lpstr>
      <vt:lpstr>3. 제품 소프트웨어 패키징-SEC_06(소프트웨어 버전 등록) 기출 및 출제 예상 문제 </vt:lpstr>
      <vt:lpstr>3. 제품 소프트웨어 패키징-SEC_06(소프트웨어 버전 등록) 기출 및 출제 예상 문제 </vt:lpstr>
      <vt:lpstr>3. 제품 소프트웨어 패키징-SEC_07(소프트웨어 버전 관리 도구)</vt:lpstr>
      <vt:lpstr>3. 제품 소프트웨어 패키징-SEC_07(소프트웨어 버전 관리 도구)</vt:lpstr>
      <vt:lpstr>3. 제품 소프트웨어 패키징-SEC_07(소프트웨어 버전 관리 도구)</vt:lpstr>
      <vt:lpstr>3. 제품 소프트웨어 패키징-SEC_07(소프트웨어 버전 관리 도구)</vt:lpstr>
      <vt:lpstr>3. 제품 소프트웨어 패키징-SEC_07(소프트웨어 버전 관리 도구)</vt:lpstr>
      <vt:lpstr>3. 제품 소프트웨어 패키징-SEC_07(소프트웨어 버전 관리 도구)</vt:lpstr>
      <vt:lpstr>3. 제품 소프트웨어 패키징-SEC_07(소프트웨어 버전 관리 도구)</vt:lpstr>
      <vt:lpstr>3. 제품 소프트웨어 패키징-SEC_07(소프트웨어 버전 관리 도구)</vt:lpstr>
      <vt:lpstr>3. 제품 소프트웨어 패키징-SEC_07(소프트웨어 버전 관리 도구)</vt:lpstr>
      <vt:lpstr>3. 제품 소프트웨어 패키징-SEC_07(소프트웨어 버전 관리 도구) 기출 및 출제 예상 문제 </vt:lpstr>
      <vt:lpstr>3. 제품 소프트웨어 패키징-SEC_07(소프트웨어 버전 관리 도구) 기출 및 출제 예상 문제 </vt:lpstr>
      <vt:lpstr>3. 제품 소프트웨어 패키징-SEC_08(빌드 자동화 도구)</vt:lpstr>
      <vt:lpstr>3. 제품 소프트웨어 패키징-SEC_08(빌드 자동화 도구)</vt:lpstr>
      <vt:lpstr>3. 제품 소프트웨어 패키징-SEC_08(빌드 자동화 도구)</vt:lpstr>
      <vt:lpstr>3. 제품 소프트웨어 패키징-SEC_08(빌드 자동화 도구) 기출 및 출제 예상 문제 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7608</cp:revision>
  <dcterms:created xsi:type="dcterms:W3CDTF">2019-09-27T03:30:23Z</dcterms:created>
  <dcterms:modified xsi:type="dcterms:W3CDTF">2023-06-15T05:15:13Z</dcterms:modified>
</cp:coreProperties>
</file>