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1669" r:id="rId6"/>
    <p:sldId id="1670" r:id="rId7"/>
    <p:sldId id="1671" r:id="rId8"/>
    <p:sldId id="1672" r:id="rId9"/>
    <p:sldId id="1594" r:id="rId10"/>
    <p:sldId id="1673" r:id="rId11"/>
    <p:sldId id="1674" r:id="rId12"/>
    <p:sldId id="1675" r:id="rId13"/>
    <p:sldId id="1676" r:id="rId14"/>
    <p:sldId id="1677" r:id="rId15"/>
    <p:sldId id="1678" r:id="rId16"/>
    <p:sldId id="1679" r:id="rId17"/>
    <p:sldId id="1680" r:id="rId18"/>
    <p:sldId id="1681" r:id="rId19"/>
    <p:sldId id="1682" r:id="rId20"/>
    <p:sldId id="1683" r:id="rId21"/>
    <p:sldId id="1684" r:id="rId22"/>
    <p:sldId id="1685" r:id="rId23"/>
    <p:sldId id="1686" r:id="rId24"/>
    <p:sldId id="1687" r:id="rId25"/>
    <p:sldId id="1688" r:id="rId26"/>
    <p:sldId id="1689" r:id="rId27"/>
    <p:sldId id="1690" r:id="rId28"/>
    <p:sldId id="1691" r:id="rId29"/>
    <p:sldId id="1692" r:id="rId30"/>
    <p:sldId id="1693" r:id="rId31"/>
    <p:sldId id="1694" r:id="rId32"/>
    <p:sldId id="1695" r:id="rId33"/>
    <p:sldId id="1696" r:id="rId34"/>
    <p:sldId id="1697" r:id="rId35"/>
    <p:sldId id="1698" r:id="rId36"/>
    <p:sldId id="1699" r:id="rId37"/>
    <p:sldId id="1700" r:id="rId38"/>
    <p:sldId id="1701" r:id="rId39"/>
    <p:sldId id="1702" r:id="rId40"/>
    <p:sldId id="1703" r:id="rId41"/>
    <p:sldId id="1704" r:id="rId42"/>
    <p:sldId id="1705" r:id="rId43"/>
    <p:sldId id="1706" r:id="rId44"/>
    <p:sldId id="1707" r:id="rId45"/>
    <p:sldId id="1708" r:id="rId46"/>
    <p:sldId id="1709" r:id="rId47"/>
    <p:sldId id="1710" r:id="rId48"/>
    <p:sldId id="1711" r:id="rId49"/>
    <p:sldId id="1712" r:id="rId50"/>
    <p:sldId id="1713" r:id="rId51"/>
    <p:sldId id="1714" r:id="rId52"/>
    <p:sldId id="1715" r:id="rId53"/>
    <p:sldId id="1716" r:id="rId54"/>
    <p:sldId id="1717" r:id="rId55"/>
    <p:sldId id="1718" r:id="rId56"/>
    <p:sldId id="1719" r:id="rId57"/>
    <p:sldId id="1720" r:id="rId58"/>
    <p:sldId id="1721" r:id="rId59"/>
    <p:sldId id="1722" r:id="rId60"/>
    <p:sldId id="1723" r:id="rId61"/>
    <p:sldId id="1724" r:id="rId62"/>
    <p:sldId id="1725" r:id="rId63"/>
    <p:sldId id="1726" r:id="rId64"/>
    <p:sldId id="1728" r:id="rId65"/>
    <p:sldId id="1730" r:id="rId66"/>
    <p:sldId id="1729" r:id="rId67"/>
    <p:sldId id="1731" r:id="rId68"/>
    <p:sldId id="1732" r:id="rId69"/>
    <p:sldId id="1733" r:id="rId70"/>
    <p:sldId id="1734" r:id="rId71"/>
    <p:sldId id="1727" r:id="rId72"/>
    <p:sldId id="1735" r:id="rId73"/>
    <p:sldId id="1736" r:id="rId74"/>
    <p:sldId id="1739" r:id="rId75"/>
    <p:sldId id="1738" r:id="rId76"/>
    <p:sldId id="1740" r:id="rId77"/>
    <p:sldId id="1737" r:id="rId78"/>
    <p:sldId id="1741" r:id="rId79"/>
    <p:sldId id="1742" r:id="rId80"/>
    <p:sldId id="1744" r:id="rId81"/>
    <p:sldId id="1745" r:id="rId82"/>
    <p:sldId id="1746" r:id="rId83"/>
    <p:sldId id="1743" r:id="rId84"/>
    <p:sldId id="1747" r:id="rId85"/>
    <p:sldId id="1748" r:id="rId86"/>
    <p:sldId id="1750" r:id="rId87"/>
    <p:sldId id="1751" r:id="rId88"/>
    <p:sldId id="1752" r:id="rId89"/>
    <p:sldId id="1753" r:id="rId90"/>
    <p:sldId id="1749" r:id="rId91"/>
    <p:sldId id="1754" r:id="rId92"/>
    <p:sldId id="272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50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2160"/>
        <p:guide orient="horz" pos="663"/>
        <p:guide orient="horz" pos="4156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소프트웨어 개</a:t>
            </a:r>
            <a:r>
              <a:rPr lang="ko-KR" altLang="en-US" sz="4400" dirty="0">
                <a:latin typeface="+mj-ea"/>
                <a:ea typeface="+mj-ea"/>
              </a:rPr>
              <a:t>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4. </a:t>
            </a:r>
            <a:r>
              <a:rPr lang="ko-KR" altLang="en-US" sz="3000" dirty="0">
                <a:latin typeface="+mj-ea"/>
                <a:ea typeface="+mj-ea"/>
              </a:rPr>
              <a:t>애플리케이션 </a:t>
            </a:r>
            <a:r>
              <a:rPr lang="ko-KR" altLang="en-US" sz="3000" dirty="0" smtClean="0">
                <a:latin typeface="+mj-ea"/>
                <a:ea typeface="+mj-ea"/>
              </a:rPr>
              <a:t>테스트 </a:t>
            </a:r>
            <a:r>
              <a:rPr lang="ko-KR" altLang="en-US" sz="3000" dirty="0">
                <a:latin typeface="+mj-ea"/>
                <a:ea typeface="+mj-ea"/>
              </a:rPr>
              <a:t>관리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소프트웨어에 잠재되어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결함을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찾아내는 일련의 행위이다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고객의 요구사항을 만족했는지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Verification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검출뿐만 아니라 새로운 오류의 유입도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효과적으로 실행하면 최소한의 시간과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결함을 찾을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사용자의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및 기대 수준 등을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점검하기 위해 애플리케이션 테스트를 진행하려고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테스팅은 불가능하다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(Context)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법칙을 적용할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위험은 정비례한다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위험은 반비례한다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많이 하면 할수록 미래에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위험을 줄일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작은 부분부터 시작하여 점점 확대하여 진행해야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개발자와 관계없는 별도의 팀에서 수행해야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8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테스트의 분류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실행 여부에 따른 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테스트 할 때 프로그램의 실행 여부에 따라 정적 테스트와 동적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00551"/>
              </p:ext>
            </p:extLst>
          </p:nvPr>
        </p:nvGraphicFramePr>
        <p:xfrm>
          <a:off x="1775520" y="1921376"/>
          <a:ext cx="90730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91276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정적 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프로그램을 실행하지 않고 명세서나 소스 코드를 대상으로 분석하는 테스트이다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개발 초기에 결함을 발견할 수 있어 소프트웨어의 개발 비용을 낮추는데 도움이 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워크스루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인스펙션 코드 검사 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동적 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프로그램을 실행하여 오류를 찾는 테스트로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개발의 모든 단계에서 테스트를 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수행할 수 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블랙박스 테스트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화이트박스 테스트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1704" y="3404724"/>
            <a:ext cx="91457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인스펙션은 워크스루를 발전시킨 형태로 소프트웨어 개발 단계에서 산출된 결과물의 품질을 평가하며 이를 개선 하기 위한 방법 등을 제시한다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Walkthrough,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개발자의 작업 내역을 개발자가 모집한 전문가들이 검토하는 것을 말한다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검토를 위해 미리 준비된 자료를 바탕으로 정해진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절차에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조기 검출을 목적으로 하며 발견된 오류는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문서화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내부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구조나 작동 원리를 모르는 상태에서 소프트웨어의 동작을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검사하는 방법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 박스 테스트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혹은 제품의 내부 구조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동작을 세밀하게 검사하는 테스트 방식으로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요구사항에 따른 예상 결과값을 테스트 하는 것과는 다르게 내부 소스 코드를 테스트하는 기법으로 사용자가 들여다 볼 수 없는 구간의 코드 단위를 테스트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소프트웨어 또는 컴포넌트 등의 로직에 대한 테스트를 수행하기 위해 설계 단계에서 요구된 사항을 확인하는 개발자 관점의 단위테스팅 기법이다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04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테스트의 분류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Bases)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따른 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테스트 할 때 무엇을 기반으로 수행하느냐에 따라 명세 기반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기반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14999"/>
              </p:ext>
            </p:extLst>
          </p:nvPr>
        </p:nvGraphicFramePr>
        <p:xfrm>
          <a:off x="1775520" y="2253992"/>
          <a:ext cx="90730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91276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명세 기반 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요구사항에 대한 명세를 빠짐없이 테스트 케이스로 만들어 구현하고 있는지 확인하는 테스트이다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동등 분할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경계 값 분석 등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 기반 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내부의 논리 흐름에 따라 테스트 케이스를 작성하고 확인하는 테스트이다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구문 기반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결정 기반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 기반 등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경험 기반 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유사 소프트웨어나 기술 등에 대한 테스터의 경험을 기반으로 수행하는 테스트이다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경험 기반 테스트는 사용자의 요구사항에 대한 명세가 불충분하거나 테스트 시간에 제약이 있는 경우 수행하면 효과적이다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에러 추정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체크 리스트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탐색적 테스팅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1704" y="4257670"/>
            <a:ext cx="914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동등 분할 테스팅은 적절한 커버리지를 유지하면서 테스트케이스의 수를 관리 가능한 크기로 줄이는 데 사용되는 기법이다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간단한 기술은 우리가 공식적인 테스트 설계 방법으로 인식하지 못할지라도 거의 모든 테스터가 직관적으로 사용하는 방법이다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동등 분할 테스팅이 그 자체로 유용한 기법이지만 이것의 가장 큰 기여는 우리를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테스팅으로 이끄는 데에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경계에 많은 결함이 숨어 있기 때문에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경계 분석에 집중하는 기술이다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숙련된 테스터라면 이러한 상황을 여러 번 경험했을 것이며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경험이 없는 테스터라도 경계에서 실수가 가장 자주 발생할 것이라는 직감을 가진다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1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테스트의 분류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시각에 따른 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테스트 할 때 누구를 기준으로 하느냐에 따라 검증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확인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Validation)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7184"/>
              </p:ext>
            </p:extLst>
          </p:nvPr>
        </p:nvGraphicFramePr>
        <p:xfrm>
          <a:off x="1775520" y="2253992"/>
          <a:ext cx="90730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91276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검증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(Verification)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개발자의 시각에서 제품의 생산 과정을 테스트하는 것으로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제품이 명세서대로 완성됐는지를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(Validation)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시각에서 생산된 제품의 결과를 테스트하는 것으로 사용자가 요구한대로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제품이 완성됐는지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제품이 정상적으로 동작하는지를 테스트한다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테스트의 분류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목적에 따른 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테스트 할 때 무엇을 목적으로 테스트를 진행하느냐에 따라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Recovery),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(Stress),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(Performance),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(Structure),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(Regression),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(Parallel)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27743"/>
              </p:ext>
            </p:extLst>
          </p:nvPr>
        </p:nvGraphicFramePr>
        <p:xfrm>
          <a:off x="1775520" y="2658616"/>
          <a:ext cx="9073008" cy="284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91276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회복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(Recovery)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시스템에 여러 가지 결함을 주어 실패하도록 한 후 올바르게 복구되는지를 확인하는 테스트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(Security)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시스템에 설치된 시스템 보호 도구가 불법적인 침입으로부터 시스템을 보호할 수 있는지를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확인하는 테스트이다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강도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(Stress)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시스템에 과도한 정보량이나 빈도 등을 부과하여 과부하 시에도 소프트웨어가 정상적으로 실행되는지를 확인하는 테스트이다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성능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(Performance)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실시간 성능이나 전체적인 효율성을 진단하는 테스트로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응답 시간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처리량 등을 테스트한다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(Structure)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내부의 논리적인 경로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소스 코드의 복잡도 등을 평가하는 테스트이다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회귀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(Regression)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변경 또는 수정된 코드에 새로운 결함이 없음을 확인하는 테스트이다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병행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(Parallel)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변경된 소프트웨어와 기존 소프트웨어에 동일한 데이터를 입력하여 결과를 비교하는 테스트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목적에 따라 분류했을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(Stress)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고의로 실패를 유도하고 시스템이 정상적으로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복귀 하는지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과다 정보량을 부과하여 과부하 시에도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정상적으로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작동되는지를 테스트한다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이벤트에 시스템이 응답하는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내에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업무량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요구에 시스템이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반응하는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 등을 테스트한다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부당하고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불법적인 침입을 시도하여 보안 시스템이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불법적인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침투를 잘 막아내는지 테스트한다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(Recovery)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여러 가지 결함을 주어 실패하도록 한 후 올바르게 복구가 되는지를 확인하는 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설치된 시스템 보호 도구가 불법적인 침입으로부터 시스템을 보호할 수 있는지 확인하는 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(Stress)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과도한 정보량이나 빈도 등을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부과하여 과부하 시에도 시스템이 정상적으로 작동되는지를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테스트한다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(Performance)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실시간 성능이나 전체적인 효율성을 진단하는 테스트로 사용자의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응답하는 시간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시간 내에 처리하는 업무량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요구에 시스템이 반응하는 속도 등을 테스트한다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(Structure)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내부의 논리적인 경로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복잡도 등을 평가하는 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(Regression)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변경 또는 수정된 코드에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결함이 없음을 확인하는 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(Parallel)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변경된 소프트웨어와 기존 소프트웨어에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데이터를 입력하여 결과를 비교하는 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테스트와 동적 테스트에 대한 설명으로 틀린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정적 테스트는 개발한 프로그램을 실행하지 않고 테스트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동적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개발한 프로그램을 직접 실행하면서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테스트에는 워크스루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테스트는 개발 초기에 결함을 발견함으로써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비용을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낮추는데 도움이 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실행하지 않고 명세서나 소스 코드를 대상으로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초기에 결함을 발견할 수 있어 소프트웨어의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비용을 낮추는데 도움이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워크스루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검사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실행하면서 오류를 찾는 테스트로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단계에서 테스트를 수행할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블랙박스 테스트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시각에서 테스트를 진행한다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제품이 올바르게 생산되고 있는가를 확인한다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명세서대로 만들어졌는지를 중점을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두고 테스트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충족시키는가에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중점을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두고 테스트한다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시각에서 제품의 생산 과정을 테스트하는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명세서대로 완성됐는지를 테스트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시각에서 생산된 제품의 결과를 테스트 하는 것으로 사용자가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요구한대로 제품이 완성됐는지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제품이 정상적으로 동작하는지를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요구사항에 대한 명세를 빠짐없이 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구현하고 있는지 확인하는 테스트는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테스터의 이전 경험과 기술을 기반으로 수행하는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내부의 논리 흐름에 따라 테스트 케이스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테스트는 구조 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동등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등은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요구사항에 대해 명세를 빠짐없이 테스트 케이스로 만들어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구현하고 있는지 확인하는 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 동등 분할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분석이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기반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내부의 논리 흐름에 따라 테스트 케이스를 작성하고 확인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구문 기반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기반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기반이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 기반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 소프트웨어나 기술 등에 대한 테스터의 경험을 기반으로 수행하는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 기반 테스트는 사용자의 요구사항에 대한 명세가 불충분하거나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시간에 제약이 있는 경우 수행하면 효과적이다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에러 추정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 리스트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테스팅이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9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워크스루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(Walkthrough)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인스펙션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전문가들에 의해 개발자의 작업 내역이 검토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워크스루는 제품 개발자가 주체가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오류 발견과 발견된 오류의 문제 해결에 중점을 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인스펙션은 워크스루를 발전시킨 형태이다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인스펙션은 워크스루를 발전시킨 형태로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단계에서 산출된 결과물의 품질을 평가하며 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개선하기 위한 방법 등을 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(Walkthrough,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회의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소프트웨어 개발자의 작업 내역을 개발자가 모집한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전문가들이 검토하는 것을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검토를 위해 미리 준비된 자료를 바탕으로 정해진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절차에 따라 평가한다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조기 검출을 목적으로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오류는 문서화한다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테스트 기법에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(White Box Test)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테스트는 모듈의 원시 코드를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시킨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상태에서 원시 코드의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논리적인 </a:t>
            </a:r>
            <a:r>
              <a:rPr lang="ko-KR" altLang="en-US" sz="1600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케이스를 설계하는 방법이다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테스트는 설계된 절차에 초점을 둔 구조적 테스트로 프로시저 설계의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케이스를 설계하며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과정의 초기에 적용된다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안의 작동을 직접 관찰한다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문장을 한 번 이상 실행함으로써 수행된다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구조에 따라 선택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분기점 부분들을 수행함으로써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3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테스트 기법에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 박스 테스트의 종류에는 기초 경로 검사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검사 등이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40022"/>
              </p:ext>
            </p:extLst>
          </p:nvPr>
        </p:nvGraphicFramePr>
        <p:xfrm>
          <a:off x="1775520" y="1879985"/>
          <a:ext cx="90730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91276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기초 경로 검사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(Base Path Testing)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대표적인 화이트박스 테스트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 설계자가 절차적 설계의 논리적 복잡성을 측정할 수 있게 해주는 테스트 기법으로 테스트 측정 결과는 실행 경로의 기초를 정의하는 데 지침으로 사용된다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제어 구조 검사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(Control Structure Testing)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 검사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(Condition Testing)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모듈 내에 있는 논리적 조건을 테스트하는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 설계 기법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루프 검사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(Loop Testing)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프로그램의 반복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(Loop)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구조에 초점을 맞춰 실시하는 테스트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케이스 설계 기법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흐름 검사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Flow Testing) :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프로그램에서 변수의 정의와 변수 사용의 위치에 초점을 맞춰 실시하는 테스트 케이스 설계 기법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1704" y="3717032"/>
            <a:ext cx="914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기초경로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Path)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모든 경로를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테스트 기법에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617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테스트의 검증 기준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테스트의 검증 기준은 테스트 케이스들이 테스트에 얼마나 적정한지를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판단하는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기준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 검증 기준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검증 기준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기준의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크게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기반 커버리지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커버리지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커버리지가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문장 검증 기준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기준 등은 모두 코드 커버리지에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커버리지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테스트가 수행된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기능의 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커버리지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(Line Coverage)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 소스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라인 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커버리지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(Code Coverage)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구문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등의 구조 코드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자체가 얼마나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되었는지를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측정하는 방법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25474"/>
              </p:ext>
            </p:extLst>
          </p:nvPr>
        </p:nvGraphicFramePr>
        <p:xfrm>
          <a:off x="1775520" y="2284129"/>
          <a:ext cx="907300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91276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문장 검증 기준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(Statement Coverage)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소스 코드의 모든 구문이 한 번 이상 수행되도록 테스트 케이스 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분기 검증 기준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(Branch Coverage)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결정 검증 기준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(Decision Coverage)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이라고도 불리며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소스 코드의 모든 조건문에 대해 조건이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True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 경우와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False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 경우가 한 번 이상 수행되도록 테스트 케이스 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 검증 기준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(Condition Coverage)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소스 코드의 조건문에 포함된 개별 조건식의 결과가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True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 경우와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False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 경우가 한 번 이상 수행되도록 테스트 케이스 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분기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 기준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(Branch/Condition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Coverage)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분기 검증 기준과 조건 검증 기준을 모두 만족하는 설계로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조건문이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True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 경우와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False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 경우에 따라 조건 검증 기준의 입력 데이터를 구분하는 테스트 케이스 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소프트웨어 </a:t>
            </a:r>
            <a:r>
              <a:rPr lang="ko-KR" altLang="en-US" sz="2800" b="1" dirty="0" smtClean="0">
                <a:latin typeface="+mj-ea"/>
              </a:rPr>
              <a:t>개발 총 파트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(29.49%)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통합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(1.92%)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제품 소프트웨어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(19.87%)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애플리케이션 테스트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(35.26%)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(13.46%)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테스트 기법에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617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(Black Box Test)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테스트는 소프트웨어가 수행할 특정 기능을 알기 위해서 각 기능이 완전히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테스트라고도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구조를 고려하지 않기 때문에 테스트 케이스는 프로그램 또는 모듈의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인터페이스에서 실시되는 테스트이다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부정확하거나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누락된 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구조나 외부 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따른 오류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오류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초기화와 종료 오류 등을 발견하기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과정의 후반부에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종류에는 동치 분할 검사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 그래프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9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테스트 기법에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617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64503"/>
              </p:ext>
            </p:extLst>
          </p:nvPr>
        </p:nvGraphicFramePr>
        <p:xfrm>
          <a:off x="1343472" y="1484784"/>
          <a:ext cx="907300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91276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동치 분할 검사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(Equivalence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Partitioning Testing,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동치 클래스 분해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자료에 초점을 맞춰 테스트 케이스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동치 클래스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만들고 검사하는 방법으로 동등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분할 기법이라고도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프로그램의 입력 조건에 타당한 입력 자료와 타당하지 않은 입력 자료의 개수를 균등하게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하여 테스트 케이스를 정하고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입력 자료에 맞는 결과가 출력되는지 확인하는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경계 값 분석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(Boundary Value Analysis)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자료에만 치중한 동치 분할 기법을 보완하기 위한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조건의 중간 값보다 경계 값에서 오류가 발생될 확률이 높다는 점을 이용하여 입력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조건의 경계 값을 테스트 케이스로 선정하여 검사하는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원인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효과그래프 검사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(Cause-Effect Graphing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Testing)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데이터 간의 관계와 출력에 영향을 미치는 상황을 체계적으로 분석한 다음 효용성이 높은 테스트 케이스를 선정하여 검사하는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예측 검사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(Error Guessing)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과거의 경험이나 확인자의 감각으로 테스트하는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블랙 박스 테스트 기법으로는 찾아낼 수 없는 오류를 찾아내는 일련의 보충적 검사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기법이며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확인 검사라고도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비교 검사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(Comparison Testing)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버전의 프로그램에 동일한 테스트 자료를 제공하여 동일한 결과가 출력되는지 테스트하는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테스트 기법에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617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애플리케이션에서 평가점수에 따른 성적부여 기준이 다음과 같을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분할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케이스를 확인하시오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분할 검사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분할 검사는 입력 자료에 초점을 맞춰 테스트 케이스를 만들어 검사하므로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평가점수를 입력한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점수에 맞는 성적이 출력되는지 확인한다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21849"/>
              </p:ext>
            </p:extLst>
          </p:nvPr>
        </p:nvGraphicFramePr>
        <p:xfrm>
          <a:off x="2207568" y="2172816"/>
          <a:ext cx="18002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72008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점수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90~100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80~89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70~79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0~69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28396"/>
              </p:ext>
            </p:extLst>
          </p:nvPr>
        </p:nvGraphicFramePr>
        <p:xfrm>
          <a:off x="2063552" y="3957332"/>
          <a:ext cx="345638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494"/>
                <a:gridCol w="397762"/>
                <a:gridCol w="360040"/>
                <a:gridCol w="360040"/>
                <a:gridCol w="43204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예상 결과값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실제 결과값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테스트 기법에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617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애플리케이션에서 평가점수에 따른 성적부여 기준이 다음과 같을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분할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케이스를 확인하시오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&lt;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분석은 입력 조건의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케이스로 선정하여 검사하므로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점수의 경계 값에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점수를 입력한 후 올바른 성적이 출력되는지 확인한다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26042"/>
              </p:ext>
            </p:extLst>
          </p:nvPr>
        </p:nvGraphicFramePr>
        <p:xfrm>
          <a:off x="2207568" y="2172816"/>
          <a:ext cx="18002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72008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점수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90~100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80~89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70~79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0~69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3439"/>
              </p:ext>
            </p:extLst>
          </p:nvPr>
        </p:nvGraphicFramePr>
        <p:xfrm>
          <a:off x="2063552" y="3957332"/>
          <a:ext cx="597666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661"/>
                <a:gridCol w="537587"/>
                <a:gridCol w="360040"/>
                <a:gridCol w="360040"/>
                <a:gridCol w="360040"/>
                <a:gridCol w="339467"/>
                <a:gridCol w="380613"/>
                <a:gridCol w="432048"/>
                <a:gridCol w="360040"/>
                <a:gridCol w="432048"/>
                <a:gridCol w="72008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예상 결과값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실제 결과값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관련한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테스트는 모듈의 논리적인 구조를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체계적으로 점검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프로그램의 구조를 고려하지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케이스에는 일반적으로 시험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테스트에서 기본 경로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(Basis Path)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그래프 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노드에서 종료 노드까지의 서로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독립된 경로로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싸이클을 허용하지 않는 경로를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테스트는 모듈의 원시 코드를 오픈 시킨 상태에서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코드의 논리적인 모든 경로를 테스트 하여 테스트 케이스를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테스트는 설계된 절차에 초점을 둔 구조적 테스트로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 설계의 제어 구조를 사용하여 테스트 케이스를 설계하며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과정의 초기에 적용된다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안의 작동을 직접 관찰한다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모든 문장을 한 번 이상 실행함으로써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제어 구조에 따라 선택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분기점 부분들을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수행함으로써 논리적 경로를 제어한다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테스트는 소프트웨어가 수행할 특정 기능을 알기 위해서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기능이 완전히 작동되는 것을 입증하는 테스트로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구조를 고려하지 않기 때문에 테스트 케이스는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또는 모듈의 요구나 명세를 기초로 결정한다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인터페이스에서 실시되는 테스트이다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부정확하거나 누락된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구조나 외부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접근에 따른 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행위나 성능 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오류 등을 발견하기 위해 사용되며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과정의 후반부에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White Box Testing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Base Path Testing, Boundary Value Analysis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문장을 한 번 이상 수행함으로써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안의 작동을 직접 관찰할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산출물의 각 기능별로 적절한 프로그램의 제어 구조에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부분들을 수행함으로써 논리적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테스트의 종류에는 기초 경로 검사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구조 검사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 검증 기준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(Statement Coverage)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코드의 모든 구문이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 이상 수행되도록 테스트케이스를 설계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 검증 기준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 Coverage)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검증 기준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(Decision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Coverage)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불리며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코드의 모든 조건문에 대해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경우가 한 번 이상 수행되도록 테스트케이스 설계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검증 기준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(Condition Coverage)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코드의 조건문에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 개별 조건식의 결과가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경우와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경우가 한 번 이상 수행되도록 테스트 케이스를 설계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기준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(Branch/Condition Coverage)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 검증 기준과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검증 기준을 모두 만족하는 설계로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조건문이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경우와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경우에 따라 조건 검증 기준의 입력 데이터를 구분하는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테스트케이스 설계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테스트를 이용하여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발견할 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오류가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정상적인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입력해도 오류 처리를 수행하지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경우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정상적인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입력해도 요구된 기능이 제대로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반복 조건을 만족하는데도 루프 내의 문장이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수행되지 않는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입력할 경우 요구된 출력 결과가 나오지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경우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 종류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경로 검사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(Base Path Testing)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화이트박스 테스트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설계자가 절차적 설계의 논리적 복잡성을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측정할 수 있게 해주는 테스트 기법으로 테스트 측정 결과는 실행 경로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기초를 정의하는 데 지침으로 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구조 검사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 Structure Testing)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검사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모듈 내에 있는 논리적 조건을 테스트 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테스트케이스 설계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 검사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반복 구조에 초점을 맞춰 실시하는 테스트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 설계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흐름 검사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프로그램에서 변수의 정의와 변수 사용의 위치에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초점을 맞춰 실시하는 테스트케이스 설계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 기법으로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기초 경로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분해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경계 값 분석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원인 결과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분할 검사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(Equivalence Partitioning Testing,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클래스 분해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자료에 초점을 맞춰 테스트케이스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만들고 검사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방법으로 동등 분할 기법이라고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입력 조건에 타당한 입력 자료와 타당하지 않는 입력 자료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개수를 균등하게 하여 테스트케이스를 정하고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입력 자료에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맞는 결과가 출력되는지 확인하는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(Boundary Value Analysis)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자료에만 치중한 동치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기법을 보완하기 위한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조건의 중간 값보다 경계 값에서 오류가 발생될 확률이 높다는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점을 이용하여 입력 조건의 경계 값을 테스트케이스로 선정하여 검사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 그래프 검사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(Cause-Effect Graphing Testing)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간의 관계와 출력에 영향을 미치는 상황을 체계적으로 분석한 다음 효용성이 높은 테스트케이스를 선정하여 검사하는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예측 검사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 Guessing)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과거의 경험이나 확인자의 감각으로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블랙박스 테스트 기법으로는 찾아낼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오류를 찾아내는 일련의 보충적 검사 기법이고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확인 검사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 검사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(Comparison Testing)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버전의 프로그램에 동일한 테스트 자료를 제공하여 동일한 결과가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출력이 되는지 테스트하는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3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평가점수에 따른 성적부여는 다음 표와 같다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구현한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경계 값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기법으로 테스트 하고자 할 때 다음 중 테스트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케이스의 입력 값으로 옳지 않은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59			② 80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90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101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분석 기법은 경계 값을 입력하여 검사하는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검사 기법에 해당하는 것으로만 짝지어진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테스트와 관련한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화이트박스 테스트의 이해를 위해 논리 흐름도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Flow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Diagram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데이터를 이용해 실제 프로그램을 실행함으로써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동적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고려하지 않기 때문에 테스트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요구나 명세를 기초로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데이터를 선택하기 위하여 검증 기준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Coverage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정한다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구조를 체계적으로 점검하는 구조 테스트로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종류에는 기초 경로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흐름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등이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 박스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 박스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레드 박스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 박스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49778"/>
              </p:ext>
            </p:extLst>
          </p:nvPr>
        </p:nvGraphicFramePr>
        <p:xfrm>
          <a:off x="551384" y="2420888"/>
          <a:ext cx="18002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72008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점수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80~100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60~79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0~59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4956514"/>
            <a:ext cx="3474618" cy="676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개발 단계에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소프트웨어의 개발 단계에 따라 단위 테스트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 분류된다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분류된 것을 테스트 레벨이라고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소프트웨어의 개발 단계에서부터 테스트를 수행하므로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상의 오류뿐만 아니라 요구 분석의 오류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등도 발견할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소프트웨어 개발 단계를 연결하여 표현한 것을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V-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모델이라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60" y="3305894"/>
            <a:ext cx="4112548" cy="211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1704" y="5517232"/>
            <a:ext cx="914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해당됨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기준의 테스트로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해당됨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3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개발 단계에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테스트는 코딩 직후 소프트웨어 설계의 최소 단위인 모듈이나 컴포넌트에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초점을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맞춰 테스트하는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테스트에서는 인터페이스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외부적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경로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처리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등을 검사한다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사용자의 요구사항을 기반으로 한 기능성 테스트를 최우선으로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구조 기반 테스트와 명세 기반 테스트로 나뉘지만 주로 구조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테스트를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 발견 가능한 오류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오류에 따른 원치 않는 결과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탈출구가 없는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반복문의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 수식에 의한 잘못된 결과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2250"/>
              </p:ext>
            </p:extLst>
          </p:nvPr>
        </p:nvGraphicFramePr>
        <p:xfrm>
          <a:off x="2135560" y="4491376"/>
          <a:ext cx="6984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77"/>
                <a:gridCol w="4251015"/>
                <a:gridCol w="1656184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목적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 기반 테스트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내부 구조 및 복잡도를 검증하는 화이트 박스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(White Box)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시행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제어 흐름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 결정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명세 기반 테스트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목적 및 실행 코드 기반의 블랙박스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(Black Box)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동등 분할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경계 값 분석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개발 단계에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테스트는 단위 테스트가 완료된 모듈들을 결합하여 하나의 시스템으로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완성시키는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테스트는 모듈 간 또는 통합된 컴포넌트 간의 상호 작용 오류를 검사한다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테스트는 개발된 소프트웨어가 해당 컴퓨터 시스템에서 완벽하게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수행되는가를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환경적인 장애 리스크를 최소화하기 위해서는 실제 사용 환경과 유사하게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기능적 요구사항과 비기능적 요구사항으로 구분하여 각각을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08045"/>
              </p:ext>
            </p:extLst>
          </p:nvPr>
        </p:nvGraphicFramePr>
        <p:xfrm>
          <a:off x="2119376" y="4852976"/>
          <a:ext cx="87291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352"/>
                <a:gridCol w="720080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기능적 요구사항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명세서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비즈니스 절차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유스케이스 등 명세서 기반의 블랙박스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(Black Box)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시행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비기능적 요구사항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성능 테스트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회복 테스트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테스트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 시스템의 메뉴 구조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페이지의 네비게이션 등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구조적 요소에 대한 화이트박스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(White Box)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시행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1704" y="5919663"/>
            <a:ext cx="914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환경적인 장애 리스크는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OS, DBMS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운영 장비 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사용할 물리적 논리적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환경과 실제 소프트웨어를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환경이 달라서 발생할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바람직하지 못한 결과를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4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개발 단계에 따른 </a:t>
            </a:r>
            <a:r>
              <a:rPr lang="ko-KR" altLang="en-US" sz="2800" b="1" dirty="0" smtClean="0">
                <a:latin typeface="+mj-ea"/>
              </a:rPr>
              <a:t>애플리케이션 </a:t>
            </a:r>
            <a:r>
              <a:rPr lang="ko-KR" altLang="en-US" sz="2800" b="1" dirty="0">
                <a:latin typeface="+mj-ea"/>
              </a:rPr>
              <a:t>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(Acceptance Test)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테스트는 개발한 소프트웨어가사용자의 요구사항을 충족하는지에 중점을 두고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테스트는 개발한 소프트웨어를 사용자가 직접 테스트한다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문제가 없으면 사용자는 소프트웨어를 인수하게 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프로젝트는 종료된다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다음과 같이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가지의 종류로 구분해서 테스트한다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39598"/>
              </p:ext>
            </p:extLst>
          </p:nvPr>
        </p:nvGraphicFramePr>
        <p:xfrm>
          <a:off x="2119376" y="3068960"/>
          <a:ext cx="908919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376"/>
                <a:gridCol w="734481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인수 테스트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시스템 사용의 적절성 여부를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운영상의 인수 테스트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관리자가 시스템 인수 시 수행하는 테스트 기법으로 백업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복원 시스템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재난 복구 사용자 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정기 점검 등을 확인한다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계약 인수 테스트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계약상의 인수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검수 조건을 준수하는지 여부를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규정 인수 테스트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소프트웨어가 정부 지침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법규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규정 등 규정에 맞게 개발되었는지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알파 테스트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개발자의 장소에서 사용자가 개발자 앞에서 행하는 테스트 기법이다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테스트는 통제된 환경에서 행해지며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오류와 사용상의 문제점을 사용자와 개발자가 함께 확인하면서 기록한다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베타 테스트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선정된 최종 사용자가 여러 명의 사용자 앞에서 행하는 테스트 기법으로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필드 테스팅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(Field Testing)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이라고도 불린다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 업무를 가지고 사용자가 직접 테스트하는 것으로 개발자에 의해 제어되지 않은 상태에서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테스트가 행해지며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발견된 오류와 사용상의 문제점을 기록하고 개발자에게 주기적으로 보고한다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6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애플리케이션 </a:t>
            </a:r>
            <a:r>
              <a:rPr lang="ko-KR" altLang="en-US" sz="2800" b="1" dirty="0" smtClean="0">
                <a:latin typeface="+mj-ea"/>
              </a:rPr>
              <a:t>테스트 </a:t>
            </a:r>
            <a:r>
              <a:rPr lang="ko-KR" altLang="en-US" sz="2800" b="1" dirty="0">
                <a:latin typeface="+mj-ea"/>
              </a:rPr>
              <a:t>관리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애플리케이션 테스트 관리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09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11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모듈을 시험하는 것으로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정확하게 구현되었는지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예정한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제대로 수행되는지를 점검하는 것이 주 목적인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(Acceptance Test)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테스트는 코딩 직후 소프트웨어 설계의 최소 단위인 모듈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컴포넌트에 초점을 맞춰 테스트하는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테스트에서는 인터페이스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경로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처리 경로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조건 등을 검사한다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테스트는 사용자의 요구사항을 기반으로 한 기능성 테스트를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최우선으로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 구조 기반 테스트와 명세 기반 테스트로 나뉘지만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구조 기반 테스트를 시행한다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테스트로 발견 가능한 오류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오류에 따른 원치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결과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탈출구가 없는 반복문의 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계산 수식에 의한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결과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단위 테스트를 통해 발견할 수 있는 오류가 아닌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알고리즘 오류에 따른 원치 않는 결과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탈출구가 없는 반복문의 사용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모듈 간의 비정상적 상호 작용으로 인한 원치 않는 결과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틀린 계산 수식에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의한 잘못된 결과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테스트는 단위 테스트가 완료된 모듈들을 결합하여 하나의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시스템으로 완성시키는 과정에서의 테스트를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테스트는 모듈 간 또는 통합된 컴포넌트 간의 상호 작용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검사한다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기법 중 개발자의 장소에서 사용자가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앞에서 행해지며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오류와 사용상의 문제점을 사용자와 개발자가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확인하면서 검사하는 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디버깅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형상 검사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자료구조 검사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알파 검사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장소에서 사용자가 개발자 앞에서 행하는 테스트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통제된 환경에서 행해지며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오류와 사용상의 문제점을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자와 개발자와 함께 확인하면서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베타 테스트와 가장 밀접한 연관이 있는 테스트 단계는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단위 테스트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통합 테스트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테스트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테스트는 개발한 소프트웨어가 사용자의 요구사항을 충족하는지에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중점을 두고 테스트하는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테스트는 개발 소프트웨어를 사용자가 직접 테스트를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테스트에 문자가 없다면 사용자는 소프웨어를 인수하게 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프로젝트는 종료된다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인수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시스템 사용의 적절성 여부를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운영상의 인수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관리자가 시스템 인수 시 수행하는 테스트 기법으로 백업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재난 복구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정기 점검 등을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계약 인수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계약상의 인수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검수 조건을 준수하는지 여부를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 인수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정부 지침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규정 등 규정에 맞게 개발되었는지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 테스트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장소에서 사용자가 개발자 앞에서 행하는 테스트 기법이다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통제된 환경에서 행해지며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오류와 사용상의 문제점을 사용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자와 개발자와 함께 확인하면서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베타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선정된 최종 사용자가 여러 명의 사용자 앞에서 행하는 테스트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테스팅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 Testing)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 업무를 가지고 사용자가 직접 테스트하는 것으로 개발자에 의해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제어되지 않은 상태에서 테스트가 행해지며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오류와 사용상의 문제점을 기록하고 개발자에게 주기적으로 보고한다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6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테스팅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 Testing)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불리며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없이 고객의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사용환경에 소프트웨어를 설치하여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검사를 수행하는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검사 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베타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 검사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검사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 검사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생명주기 모델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모델과 관련한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 및 설계 단계를 거치지 않으며 항상 통합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중심으로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이룬다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Perry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제안되었으며 세부적인 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과정으로 구성 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 높은 시스템을 개발하는데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작업과 검증 작업 사이의 관계를 명확히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들어내 놓은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모델의 변형이라고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모델이 산출물 중심이라면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작업과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결과의 검증에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초점을 둔다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 주기의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요구사항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단계로 수행되며 각 단계를 테스트와 연결하여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Perry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제안되었으며 세부적인 테스트 과정으로 구성 되어 신뢰도 높은 시스템을 개발하는데 효과적이다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작업과 검증 작업 사이의 관계를 명확히 들어내 놓은 폭포수 모델의 변형이라고 볼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 산출물 중심이라면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작업과 결과의 검증에 초점을 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개발 단계에 따른 소프트웨어 테스트 종류가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화이트박스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테스트의 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테스트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테스트는 모듈의 원시 코드를 오픈 시킨 상태에서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코드의 논리적인 모든 경로를 테스트하는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소프트웨어 테스트의 한 종류이다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9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통합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테스트는 단위 테스트가 끝난 모듈을 통합하는 과정에서 발생하는 오류 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테스트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 방법에는 비점진적 통합 방식과 점진적 통합 방식이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93137"/>
              </p:ext>
            </p:extLst>
          </p:nvPr>
        </p:nvGraphicFramePr>
        <p:xfrm>
          <a:off x="2087828" y="2636912"/>
          <a:ext cx="90891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376"/>
                <a:gridCol w="734481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비점진적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통합 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단계적으로 통합하는 절차 없이 모든 모듈이 미리 결합되어 있는 프로그램 전체를 테스트하는 방법으로 빅뱅 통합 테스트 방식이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규모가 작은 소프트웨어에 유리하며 단시간 내에 테스트가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 프로그램을 대상으로 하기 때문에 오류 발견 및 장애 위치 파악 및 수정이 어렵다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점진적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통합 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단위로 단계적으로 통합하면서 테스트하는 방법으로 하향식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상향식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혼합식 통합 방식이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수정이 용이하고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인터페이스와 연관된 오류를 완전히 테스트 할 가능성이 높다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1704" y="4293096"/>
            <a:ext cx="914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빅뱅 통합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상호 인터페이스를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단위 테스트가 끝난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한꺼번에 결합시켜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하는 방법이다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소규모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일부만을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대상으로 테스트 할 때 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2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통합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테스트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(Top Down Integration Test)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테스트는 프로그램의 상위 모듈에서 하위 모듈 방향으로 통합하면서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제어 모듈을 기준으로 하여 아래 단계로 이동하면서 통합하는데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통합법이나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초기부터 사용자에게 시스템 구조를 보여줄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모듈에서는 테스트 케이스를 사용하기 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방법은 다음과 같은 절차로 수행된다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주요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모듈은 작성된 프로그램을 사용하고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모듈의 종속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모듈들은 스텁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Stub)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깊이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 또는 넓이 우선 등의 통합 방식에 따라 하위 모듈인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스텁들이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하나씩 실제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통합될 때마다 테스트를 실시한다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오류가 발생하지 않음을 보증하기 위해 회귀 테스트를 실시한다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5877272"/>
            <a:ext cx="914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stub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토막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꽁초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남은 부분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뜻으로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dummy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마치 실제로 동작하는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것처럼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보이도록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 놓은 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테스트된 프로그램의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반복하는 것으로 통합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변경된 모듈이나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테스트이다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7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통합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테스트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(Top Down Integration Test)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통합법은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제어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중심으로 해당 모듈에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모듈을 통합하는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그림에 대한 통합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A1,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A2,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A3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A4,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A5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A6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A7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A8, A9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넓이 우선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통합법은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중심으로 해당하는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통합하는 것으로 다음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그림에 대한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A1,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A2, A3, A4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A5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A6, A7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A8,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A9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순입니다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36" y="2221048"/>
            <a:ext cx="2190750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36" y="4437932"/>
            <a:ext cx="22288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7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통합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(Bottom Up Integration Test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테스트는 프로그램의 하위 모듈에서 상위 모듈 방향으로 통합하면서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하위 단계의 모듈부터 통합 및 테스트가 수행되므로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Stub)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필요하지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않지만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모듈과 관련된 종속 모듈의 그룹인 클러스터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방법은 다음과 같은 절차로 수행된다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하위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모듈들을 클러스터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결합한다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모듈에서 데이터의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확인하기 위해 더미 모듈인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드라이버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통합된 클러스터 단위로 테스트한다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완료되면 클러스터는 프로그램 구조의 상위로 이동하여 결합하고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드라이버는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5877272"/>
            <a:ext cx="914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똑같은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대의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병렬로 연결한 상태를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말하자면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대의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컴퓨터를 마치 하나의 가상 컴퓨터 처럼 업무를 수행하도록 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1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통합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드라이버와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스텁의 차이점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74156"/>
              </p:ext>
            </p:extLst>
          </p:nvPr>
        </p:nvGraphicFramePr>
        <p:xfrm>
          <a:off x="1487488" y="1592208"/>
          <a:ext cx="6984776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77"/>
                <a:gridCol w="2954871"/>
                <a:gridCol w="295232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드라이버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(Driver)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스텁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(Stub)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개념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대상의 하위 모듈을 호출하는 도구로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매개 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(Parameter)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전달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하고 모듈 테스트 수행 후의 결과를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제어 모듈이 호출하는 타 모듈의 기능을 단순히 수행하는 도구로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일시적으로 필요한 조건만을 가지고 있는 시험용 모듈이다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필요 시기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모듈 없이 하위 모듈이 있는 경우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하위 모듈 구동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모듈은 있지만 하위 모듈이 없는 경우 하위 모듈 대체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방식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상향식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(Bottom Up)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하향식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(Top-Down)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공통점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개발과 테스트를 병행할 경우 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차이점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이미 존재하는 하위 모듈과 존재하지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않는 상위 모듈 간의 인터페이스 역할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개발이 완료되면 드라이버는 본래의 모듈로 교체된다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일시적으로 필요한 조건만을 가지고 임시로 제공되는 가짜 모듈의 역할을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시험용 모듈이기 때문에 일반적으로 드라이버보다 작성하기 쉽다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5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통합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혼합식 통합 테스트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혼합식 통합 테스트는 하위 수준에서는 상향식 통합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수준에서는 하향식 통합을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방식으로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샌드위치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(Sandwich)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 통합 테스트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방법이라고도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테스팅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(Regression Testing)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테스트는 이미 테스트된 프로그램의 테스팅을 반복하는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컴포넌트에 새로운 오류가 있는지 확인하는 테스트이다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테스트는 수정한 모듈이나 컴포넌트가 다른 부분에 영향을 미치는지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생기지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않았는지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오류가 발생하지 않음을 보증하기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테스트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모든 테스트 케이스를 이용해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 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가장 좋지만 시간과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테스트 케이스 중 변경된 부분을 테스트할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케이스만을 선정하여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테스트 케이스 선정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애플리케이션의 기능을 수행할 수 있는 대표적인 테스트 케이스를 선정한다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기능 변경에 의한 파급 효과를 분석하여 파급 효과가 높은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부분이 포함된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수정이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모듈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컴포넌트에서 시행하는 테스트 케이스를 선정한다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3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22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드라이버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 대상 모듈을 호출하는 간이 소프트웨어이다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따라 매개 변수를 전달하고 모듈을 수행한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후의 결과를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보여줄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테스트에서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 모듈이 호출하는 하위 모듈의 역할을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latinLnBrk="1"/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(Driver)</a:t>
            </a: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대상의 하위 모듈을 호출하는 도구로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(Parameter)</a:t>
            </a: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전달하고 모듈 테스트 수행 후의 결과를 도출한다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모듈 없이 하위 모듈이 있는 경우 하위 모듈 구동을 하고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(Bottom Up)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존재하는 하위 모듈과 존재하지 않는 상위 모듈 간의 인터페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이스 역할을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개발이 완료되면 드라이버는 본래의 모듈로 교체된다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latinLnBrk="1"/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모듈이 호출하는 타 모듈의 기능을 단순히 수행하는 도구로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일시적으로 필요한 조건만 가지고 있는 시험용 모듈이다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모듈은 있지만 하위 모듈이 없는 경우 하위 모듈을 대체하고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(Top-Down)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시험용 모듈이기 때문에 일반적으로 드라이버보다는 작성하기가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구성하는 모듈의 인터페이스와 결합을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테스트의 경우 넓이 우선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(Breadth First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할 모듈을 선택할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테스트의 경우 시스템 구조도의 최상위에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먼저 구현하고 테스트한다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인터페이스와 시스템의 동작이 정상적으로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있는지를 빨리 파악하고자 할 때 상향식 보다는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것이 좋다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프로그램의 하위 모듈에서 상위 모듈 방향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통합하면서 테스트하는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하위 단계의 모듈부터 통합 및 테스트가 수행되므로 스텁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필요하지 않지만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주요 제어 모듈과 관련된 종속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그룹인 클러스터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방법은 다음과 같은 절차로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모듈들을 클러스터로 결합한다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모듈에서 데이터의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확인하기 위해 더미 모듈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드라이버를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통합된 클러스터 단위로 테스트를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완료되면 클러스터는 프로그램 구조의 상위로 이동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결합하고 드라이버는 실제 모듈로 대체된다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테스트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프로그램 상위 모듈에서 하위 모듈 방향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통합하면서 테스트 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제어 모듈을 기준으로 하여 아래 단계로 이동하면서 통합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깊이 우선 통합법이나 넓이 우선 통합법을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초기부터 사용자에게 시스템의 구조를 보여줄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모듈에서는 테스트 케이스를 사용하기가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방법은 다음과 같은 절차로 수행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제어 모듈은 작성된 프로그램을 사용하고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제어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종속 모듈들은 스텁으로 대체한다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또는 넓이 우선 등의 통합 방식에 따라 하위 모듈인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스텁들이 한 번에 하나씩 실제 모듈로 교체된다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통합될 때마다 테스트를 실시한다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오류가 발생하지 않음 보증하기 위해서 회귀 테스트를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있어서 모듈 간의 통합 시험을 위해 일시적으로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조건만을 가지고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임시로 제공되는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시험용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무엇이라고 </a:t>
            </a:r>
            <a:endParaRPr lang="ko-KR" altLang="en-US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Stub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애플리케이션 통합 테스트 유형은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방식 또는 너비 우선 방식이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컴포넌트를 테스트 하고 점증적으로 하위 컴포넌트를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개발이 완료되지 않은 경우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Stub)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하향식 통합 테스트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테스트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컴포넌트를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먼저 테스트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한다는 것은 하향식으로 테스트를 수행한다는 의미이다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(Bottom-up Integration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과정이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옳게 나열된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드라이버라는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프로그램의 작성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낮은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수준의 모듈들을 클러스터로 결합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클러스터의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클러스터를 상위로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㉠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있어서 모듈 간의 통합 시험을 하기 위해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일시 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조건만을 가지고 임시로 제공되는 시험용 모듈을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Driver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Stub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Sub-Program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Dummy-Program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대한 설명으로 가장 적합하지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상위 모듈에서 하위 모듈 방향으로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통합하면서 테스트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마지막까지 독립된 프로그램 형태를 갖지 못한다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제어 모듈의 종속 모듈들을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방식이나 넓이 우선 방식에 의해 통합한다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기법은 처음부터 독립된 프로그램 구조를 가지고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애플리케이션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블랙박스테스트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빅오 표기법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순한 복잡도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애플리케이션에 잠재되어 있는 결함을 찾아내는 일련의 행위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개발된 소프트웨어가 고객의 요구사항을 만족시키는지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Validation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정확히 수행하는지 검증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실행하기 전에 개발한 소프트웨어의 유형을 분류하고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정리해서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테스트할 사항을 정리해야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유형별 특성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2014"/>
              </p:ext>
            </p:extLst>
          </p:nvPr>
        </p:nvGraphicFramePr>
        <p:xfrm>
          <a:off x="2150074" y="4797152"/>
          <a:ext cx="98505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073718"/>
                <a:gridCol w="1152240"/>
                <a:gridCol w="935992"/>
                <a:gridCol w="1152128"/>
                <a:gridCol w="2376264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제공 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 환경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 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중점 사항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A. xx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오픈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제공 소프트웨어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산업 특화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신규 개발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구현 시 사용자 요구사항의 누락 여부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B. Xx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통합 서비스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제공 소프트웨어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산업 특화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통합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 시스템과 신규 시스템의 데이터 손실 및 정합성 여부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C. xx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오피스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상용 소프트웨어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산업 범용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C/S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신규 개발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환경 지원 여부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9108" y="6264339"/>
            <a:ext cx="9145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입장에서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고객의 요구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맞게 구현되었는지를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입장에서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개발한 소프트웨어가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만들어졌는지를 점검하는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애플리케이션 </a:t>
            </a:r>
            <a:r>
              <a:rPr lang="ko-KR" altLang="en-US" sz="2800" b="1" dirty="0" smtClean="0">
                <a:latin typeface="+mj-ea"/>
              </a:rPr>
              <a:t>테스트 프로세스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프로세스는 개발된 소프트웨어가 사용자의 요구대로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만들어졌는지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테스트하는 절차로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순서로 진행된다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테스트를 마치면 테스트 계획서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결과서가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책임 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수행을 계획한 문서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얼마나 준수하는지 확인하기 위한 입력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만들어진 테스트 항목의 명세서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여러 개의 테스트 케이스의 동작 순서를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비교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 내용을 정리한 문서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47528" y="227687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5760" y="227687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분석 </a:t>
            </a:r>
          </a:p>
          <a:p>
            <a:pPr algn="ctr"/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디자인</a:t>
            </a:r>
          </a:p>
        </p:txBody>
      </p:sp>
      <p:cxnSp>
        <p:nvCxnSpPr>
          <p:cNvPr id="4" name="직선 화살표 연결선 3"/>
          <p:cNvCxnSpPr>
            <a:stCxn id="2" idx="3"/>
            <a:endCxn id="8" idx="1"/>
          </p:cNvCxnSpPr>
          <p:nvPr/>
        </p:nvCxnSpPr>
        <p:spPr>
          <a:xfrm>
            <a:off x="3431704" y="25289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023992" y="2276872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</a:t>
            </a:r>
            <a:r>
              <a:rPr lang="ko-KR" altLang="en-US" sz="1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>
            <a:off x="5519936" y="25289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56240" y="2276872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수행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7752184" y="25289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51584" y="292494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 평가 </a:t>
            </a:r>
          </a:p>
          <a:p>
            <a:pPr algn="ctr"/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리포팅</a:t>
            </a:r>
          </a:p>
        </p:txBody>
      </p:sp>
      <p:cxnSp>
        <p:nvCxnSpPr>
          <p:cNvPr id="16" name="직선 화살표 연결선 15"/>
          <p:cNvCxnSpPr>
            <a:endCxn id="15" idx="1"/>
          </p:cNvCxnSpPr>
          <p:nvPr/>
        </p:nvCxnSpPr>
        <p:spPr>
          <a:xfrm>
            <a:off x="1847528" y="31769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97275" y="292494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추적 및</a:t>
            </a:r>
          </a:p>
          <a:p>
            <a:pPr algn="ctr"/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</a:p>
        </p:txBody>
      </p:sp>
      <p:cxnSp>
        <p:nvCxnSpPr>
          <p:cNvPr id="19" name="직선 화살표 연결선 18"/>
          <p:cNvCxnSpPr>
            <a:endCxn id="17" idx="1"/>
          </p:cNvCxnSpPr>
          <p:nvPr/>
        </p:nvCxnSpPr>
        <p:spPr>
          <a:xfrm>
            <a:off x="4093219" y="31769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애플리케이션 </a:t>
            </a:r>
            <a:r>
              <a:rPr lang="ko-KR" altLang="en-US" sz="2800" b="1" dirty="0" smtClean="0">
                <a:latin typeface="+mj-ea"/>
              </a:rPr>
              <a:t>테스트 프로세스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 단계에서는 프로젝트 계획서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명세서 등을 기반으로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목표를 정의하고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범위를 결정한다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 시스템의 구조를 파악한다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투입되는 조직 및 비용을 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 및 종료 조건을 정의한다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시작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구축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요구사항에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투입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참여 인력의 역할과 책임 등이 완료되면 테스트가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시작되도록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정의할 수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만족하지 않아도 테스트를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시작하도록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종료 조건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테스트를 완료한 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일정이 만료된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비용이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소진된 경우 등 업무 기능의 중요도에 따라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다르게 지정할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계획서를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5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애플리케이션 </a:t>
            </a:r>
            <a:r>
              <a:rPr lang="ko-KR" altLang="en-US" sz="2800" b="1" dirty="0" smtClean="0">
                <a:latin typeface="+mj-ea"/>
              </a:rPr>
              <a:t>테스트 프로세스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분석 및 디자인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분석 및 디자인 단계에서는 테스트의 목적과 원칙을 검토하고 사용자의 요구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리스크 분석 및 우선순위를 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등을 준비한다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데이터는 시스템의 기능이나 적합성 등을 테스트하기 위해 만든 데이터 집합으로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차례대로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만든 데이터입니다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잘못된 결과를 도출하기 때문에 효율적인 테스트를 위해서는 올바른 테스트 데이터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종류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데이터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선행된 연산에 의해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만들거나 실제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운영되는 데이터를 복제한 데이터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데이터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스크립트를 통해서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인위적으로 만든 데이터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2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애플리케이션 </a:t>
            </a:r>
            <a:r>
              <a:rPr lang="ko-KR" altLang="en-US" sz="2800" b="1" dirty="0" smtClean="0">
                <a:latin typeface="+mj-ea"/>
              </a:rPr>
              <a:t>테스트 프로세스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및 시나리오 작성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및 시나리오 작성 단계에서는 테스트 케이스의 설계 기법에 따라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및 확인한 후 테스트 시나리오를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테스트용 스크립트를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2782" y="2572996"/>
            <a:ext cx="993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스크립트는 테스트 실행 절차나 수행 방법 등을 스크립트 언어로 작성한 파일을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※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언어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코드를 컴파일 하지 않고도 내장된 번역기에 의해 번역되어 바로 실행할 수 있는 언어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(Perl, Javascript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8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애플리케이션 </a:t>
            </a:r>
            <a:r>
              <a:rPr lang="ko-KR" altLang="en-US" sz="2800" b="1" dirty="0" smtClean="0">
                <a:latin typeface="+mj-ea"/>
              </a:rPr>
              <a:t>테스트 프로세스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수행 단계에서는 테스트 환경을 구축한 후 테스트를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실행 결과를 측정하여 기록한다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등을 준비한다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구축은 개발된 소프트웨어가 실제 시스템에서 정상적으로 작동하는지 테스트하기 위해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시스템과 동일하거나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유사한 사양의 하드웨어 소프트웨어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등의 시설을 구축하는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등의 관련 장비 설치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구축된 하드웨어 환경에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할 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시스템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독립된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구축하기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힘든 경우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머신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Machine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환경을 구축하고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VLAN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같은 기법을 이용하여 논리적인 분할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8766" y="5703639"/>
            <a:ext cx="9937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머신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Machine)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머신은 하드웨어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소프트웨어로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구현한 것으로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운영체제와 다른 운영체제를 사용해야 하거나 독립된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경우에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컴퓨팅 자원을 가상화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기술로 통합하고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인터넷상의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통하여 네트워크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사용 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사용할 수 있는 환경을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VLAN(Virtual Local Area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Network) : VLAN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물리적인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배치와는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상관없이 논리적으로 분리하는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0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애플리케이션 </a:t>
            </a:r>
            <a:r>
              <a:rPr lang="ko-KR" altLang="en-US" sz="2800" b="1" dirty="0" smtClean="0">
                <a:latin typeface="+mj-ea"/>
              </a:rPr>
              <a:t>테스트 프로세스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 평가 및 리포팅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 평가 및 리포팅 단계에서는 테스트 결과를 비교 분석하여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결과서는 결함 내용 및 결함 재현 순서 등 결함을 중점적으로 기록한다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종료되면 테스트 실행 절차의 리뷰 및 결과에 대한 평가를 수행하고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결과에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실행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최적화하여 다음 테스트에 적용한다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5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애플리케이션 </a:t>
            </a:r>
            <a:r>
              <a:rPr lang="ko-KR" altLang="en-US" sz="2800" b="1" dirty="0" smtClean="0">
                <a:latin typeface="+mj-ea"/>
              </a:rPr>
              <a:t>테스트 프로세스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추적 및 관리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추적 및 관리 단계에서는 테스트를 수행한 후 결함이 어디에서 발생했는지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종류의 결함인지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추적하고 관리한다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추적 및 관리를 통해 동일한 결함 발견 시 처리 시간 단축 및 결함의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재발을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에러 발견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에러가 발견되면 테스트 전문가와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팀이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에러를 결함 관리 대장에 등록한다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분석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에러가 실제 결함인지 아닌지를 분석한다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확정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에러가 실제 결함이면 결함 확정 상태로 설정한다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할당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해결할 담당자에게 결함을 할당하고 결함 할당 상태로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수정하고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완료되면 결함 조치 상태로 설정한다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결함조치 검토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완료된 결함에 대해 확인 테스트를 수행하고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없으면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 완료 상태로 설정한다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8766" y="5869721"/>
            <a:ext cx="993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Defect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원인이 되는 것으로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발생한 실수를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(Bug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오류로 인해 소프트웨어 제품에 발생한 결함을 의미하며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제거하지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않으면 소프트웨어 제품에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Problem)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2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 SEC_06(</a:t>
            </a:r>
            <a:r>
              <a:rPr lang="ko-KR" altLang="en-US" sz="2400" b="1" dirty="0">
                <a:latin typeface="+mj-ea"/>
              </a:rPr>
              <a:t>애플리케이션 테스트 프로세스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애플리케이션 테스트의 과정으로 옳게 나열된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분석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실행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설계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과정을 올바르게 나열하면 계획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분석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테스트를 마치면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산출되는 문서가 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케이스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다이어그램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테스트를 마치면 테스트 계획서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결과서가 산출물로 나온다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목적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절차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역할 및 책임 등 테스트 수행을 계획한 문서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얼마나 준수하는지 확인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위한 입력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 결과 등으로 만들어진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항목의 명세서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수행할 여러 개의 테스트 케이스의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순서를 기술한 문서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결과를 비교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 내용을 정리한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진행한다고 할 때 언제 오류를 발견하는 것이 가장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단계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결함 추적 및 관리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오류는 될 수 있으면 빨리 발견하는 게 가장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결함관리 순서로 나열할 경우 올바른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프로세스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발견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에러가 발견되면 테스트 전문가와 프로젝트 팀이 논의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등록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에러를 결함 관리 대장에 등록한다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분석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등록된 에러가 실제 결함인지 아닌지를 분석한다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확정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등록된 에러가 실제 결함이라면 결함 확정 상태로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할당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해결할 담당자에게 결함을 할당하고 결함 할당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설정한다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조치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수정하고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수정이 완료되면 결함 조치 상태로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조치 검토 및 승인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수정이 완료된 결함에 대해 확인 테스트 를 반드시 수행하고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 없으면 결함 조치 완료 상태로 설정한다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8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 SEC_06(</a:t>
            </a:r>
            <a:r>
              <a:rPr lang="ko-KR" altLang="en-US" sz="2400" b="1" dirty="0">
                <a:latin typeface="+mj-ea"/>
              </a:rPr>
              <a:t>애플리케이션 테스트 프로세스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(Defect)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원인이 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소프트웨어 개발자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 등 사람에 의해 발생한 실수를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무엇이라고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(Defect)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원인이 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소프트웨어 개발자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 등 사람에 의해서 발생한 실수를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(Bug)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오류로 인하여 소프트웨어 제품에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결함을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제거하지 않는다면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제품에 문제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(Problem)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발생할 수 있기에 반드시 결함을 제거해야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7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300" b="1" dirty="0" smtClean="0">
                <a:latin typeface="+mj-ea"/>
              </a:rPr>
              <a:t>4. </a:t>
            </a:r>
            <a:r>
              <a:rPr lang="ko-KR" altLang="en-US" sz="2300" b="1" dirty="0">
                <a:latin typeface="+mj-ea"/>
              </a:rPr>
              <a:t>애플리케이션 테스트 </a:t>
            </a:r>
            <a:r>
              <a:rPr lang="ko-KR" altLang="en-US" sz="2300" b="1" dirty="0" smtClean="0">
                <a:latin typeface="+mj-ea"/>
              </a:rPr>
              <a:t>관리</a:t>
            </a:r>
            <a:r>
              <a:rPr lang="en-US" altLang="ko-KR" sz="2300" b="1" dirty="0" smtClean="0">
                <a:latin typeface="+mj-ea"/>
              </a:rPr>
              <a:t>-SEC_07(</a:t>
            </a:r>
            <a:r>
              <a:rPr lang="ko-KR" altLang="en-US" sz="2300" b="1" dirty="0">
                <a:latin typeface="+mj-ea"/>
              </a:rPr>
              <a:t>테스트 케이스</a:t>
            </a:r>
            <a:r>
              <a:rPr lang="en-US" altLang="ko-KR" sz="2300" b="1" dirty="0" smtClean="0">
                <a:latin typeface="+mj-ea"/>
              </a:rPr>
              <a:t>/</a:t>
            </a:r>
            <a:r>
              <a:rPr lang="ko-KR" altLang="en-US" sz="2300" b="1" dirty="0" smtClean="0">
                <a:latin typeface="+mj-ea"/>
              </a:rPr>
              <a:t>테스트 시나리오</a:t>
            </a:r>
            <a:r>
              <a:rPr lang="en-US" altLang="ko-KR" sz="2300" b="1" dirty="0" smtClean="0">
                <a:latin typeface="+mj-ea"/>
              </a:rPr>
              <a:t>/</a:t>
            </a:r>
            <a:r>
              <a:rPr lang="ko-KR" altLang="en-US" sz="2300" b="1" dirty="0" smtClean="0">
                <a:latin typeface="+mj-ea"/>
              </a:rPr>
              <a:t>테스트 </a:t>
            </a:r>
            <a:r>
              <a:rPr lang="ko-KR" altLang="en-US" sz="2300" b="1" dirty="0">
                <a:latin typeface="+mj-ea"/>
              </a:rPr>
              <a:t>오라클</a:t>
            </a:r>
            <a:r>
              <a:rPr lang="en-US" altLang="ko-KR" sz="2300" b="1" dirty="0" smtClean="0">
                <a:latin typeface="+mj-ea"/>
              </a:rPr>
              <a:t>)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구현된 소프트웨어가 사용자의 요구사항을 정확하게 준수했는지를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조건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 결과 등으로 구성된 테스트 항목에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산출물에 해당된다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케이스를 미리 설계하면 테스트 오류를 방지할 수 있고 테스트 수행에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낭비를 줄일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케이스는 테스트 목표와 방법을 설정한 후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케이스는 시스템 설계 단계에서 작성하는 것이 가장 이상적이다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8766" y="5869721"/>
            <a:ext cx="993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명세를 빠짐없이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케이스로 구현하고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애플리케이션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분류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Software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하드웨어를 동작시켜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작업을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편리하게 수행하도록 하는 프로그램과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등을 총칭하는 것으로 상용 소프트웨어와 서비스 제공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소프트웨어로 구분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상용 소프트웨어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사용자들이 공통적으로 필요로 하는 기능을 제공하는 소프트웨어로 산업의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산업 범용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소프트웨어와 산업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특화 소프트웨어로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2699"/>
              </p:ext>
            </p:extLst>
          </p:nvPr>
        </p:nvGraphicFramePr>
        <p:xfrm>
          <a:off x="2135560" y="2996952"/>
          <a:ext cx="813690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698477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산업 범용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소프트웨어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하드웨어 전체를 제어하고 운영하는 소프트웨어로 운영체제 데이터 관리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스토리지 소프트웨어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소프트웨어 공학 도구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가상화 소프트웨어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보안 소프트웨어로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미들웨어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운영체제와 해당 운영체제에 의해 실행되는 응용 프로그램 사이에서 운영체제가 제공하는 서비스 이외에 추가적인 서비스를 제공하는 소프트웨어로 분산 시스템 소프트웨어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 관리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플랫폼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보안 소프트웨어로 구분된다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응용 소프트웨어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업무를 처리하기 위한 소프트웨어로 영상 처리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CG/NR,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콘텐츠 배포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자연어 처리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음성 처리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기업용 소프트웨어로 구분된다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산업 특화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분야에서 요구하는 기능만을 구현한 소프트웨어로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자동차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항공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건설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패션 의류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농업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국방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공공 분야 등을 지원하는 소프트웨어가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0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300" b="1" dirty="0" smtClean="0">
                <a:latin typeface="+mj-ea"/>
              </a:rPr>
              <a:t>4. </a:t>
            </a:r>
            <a:r>
              <a:rPr lang="ko-KR" altLang="en-US" sz="2300" b="1" dirty="0">
                <a:latin typeface="+mj-ea"/>
              </a:rPr>
              <a:t>애플리케이션 테스트 </a:t>
            </a:r>
            <a:r>
              <a:rPr lang="ko-KR" altLang="en-US" sz="2300" b="1" dirty="0" smtClean="0">
                <a:latin typeface="+mj-ea"/>
              </a:rPr>
              <a:t>관리</a:t>
            </a:r>
            <a:r>
              <a:rPr lang="en-US" altLang="ko-KR" sz="2300" b="1" dirty="0" smtClean="0">
                <a:latin typeface="+mj-ea"/>
              </a:rPr>
              <a:t>-SEC_07(</a:t>
            </a:r>
            <a:r>
              <a:rPr lang="ko-KR" altLang="en-US" sz="2300" b="1" dirty="0">
                <a:latin typeface="+mj-ea"/>
              </a:rPr>
              <a:t>테스트 케이스</a:t>
            </a:r>
            <a:r>
              <a:rPr lang="en-US" altLang="ko-KR" sz="2300" b="1" dirty="0" smtClean="0">
                <a:latin typeface="+mj-ea"/>
              </a:rPr>
              <a:t>/</a:t>
            </a:r>
            <a:r>
              <a:rPr lang="ko-KR" altLang="en-US" sz="2300" b="1" dirty="0" smtClean="0">
                <a:latin typeface="+mj-ea"/>
              </a:rPr>
              <a:t>테스트 시나리오</a:t>
            </a:r>
            <a:r>
              <a:rPr lang="en-US" altLang="ko-KR" sz="2300" b="1" dirty="0" smtClean="0">
                <a:latin typeface="+mj-ea"/>
              </a:rPr>
              <a:t>/</a:t>
            </a:r>
            <a:r>
              <a:rPr lang="ko-KR" altLang="en-US" sz="2300" b="1" dirty="0" smtClean="0">
                <a:latin typeface="+mj-ea"/>
              </a:rPr>
              <a:t>테스트 </a:t>
            </a:r>
            <a:r>
              <a:rPr lang="ko-KR" altLang="en-US" sz="2300" b="1" dirty="0">
                <a:latin typeface="+mj-ea"/>
              </a:rPr>
              <a:t>오라클</a:t>
            </a:r>
            <a:r>
              <a:rPr lang="en-US" altLang="ko-KR" sz="2300" b="1" dirty="0" smtClean="0">
                <a:latin typeface="+mj-ea"/>
              </a:rPr>
              <a:t>)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작성 순서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 전략이나 테스트 계획서 등을 기반으로 하여 다음과 같은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43007"/>
              </p:ext>
            </p:extLst>
          </p:nvPr>
        </p:nvGraphicFramePr>
        <p:xfrm>
          <a:off x="1775520" y="1916832"/>
          <a:ext cx="9217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7200800"/>
              </a:tblGrid>
              <a:tr h="1844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1.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계획 검토 및 자료 확보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계획서를 재검토하여 테스트 대상 범위 및 접근 방법 등을 이해한다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요구사항과 기능 명세서를 검토하고 테스트 대상 시스템의 정보를 확보한다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2.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위험 평가 및 우선순위 결정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결함의 위험 정도에 따른 우선순위를 결정하고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어느 부분에 초점을 맞춰 테스트 할지를 결정한다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3.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요구사항 정의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시스템에 대한 사용자 요구사항이나 테스트 대상을 재검토하고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특성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등을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4.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구조 설계 및 테스트 방법 결정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케이스의 형식과 분류 방법을 결정한다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절차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문서화 방법을 결정한다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5.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 정의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요구사항에 따라 테스트 케이스를 작성하고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값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실행 조건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예상 결과 등을 기술한다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6.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 타당성 </a:t>
                      </a:r>
                    </a:p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확인 및 유지 보수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기능 또는 환경 변화에 따라 테스트 케이스를 갱신한다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케이스의 유용성을 검토한다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300" b="1" dirty="0" smtClean="0">
                <a:latin typeface="+mj-ea"/>
              </a:rPr>
              <a:t>4. </a:t>
            </a:r>
            <a:r>
              <a:rPr lang="ko-KR" altLang="en-US" sz="2300" b="1" dirty="0">
                <a:latin typeface="+mj-ea"/>
              </a:rPr>
              <a:t>애플리케이션 테스트 </a:t>
            </a:r>
            <a:r>
              <a:rPr lang="ko-KR" altLang="en-US" sz="2300" b="1" dirty="0" smtClean="0">
                <a:latin typeface="+mj-ea"/>
              </a:rPr>
              <a:t>관리</a:t>
            </a:r>
            <a:r>
              <a:rPr lang="en-US" altLang="ko-KR" sz="2300" b="1" dirty="0" smtClean="0">
                <a:latin typeface="+mj-ea"/>
              </a:rPr>
              <a:t>-SEC_07(</a:t>
            </a:r>
            <a:r>
              <a:rPr lang="ko-KR" altLang="en-US" sz="2300" b="1" dirty="0">
                <a:latin typeface="+mj-ea"/>
              </a:rPr>
              <a:t>테스트 케이스</a:t>
            </a:r>
            <a:r>
              <a:rPr lang="en-US" altLang="ko-KR" sz="2300" b="1" dirty="0" smtClean="0">
                <a:latin typeface="+mj-ea"/>
              </a:rPr>
              <a:t>/</a:t>
            </a:r>
            <a:r>
              <a:rPr lang="ko-KR" altLang="en-US" sz="2300" b="1" dirty="0" smtClean="0">
                <a:latin typeface="+mj-ea"/>
              </a:rPr>
              <a:t>테스트 시나리오</a:t>
            </a:r>
            <a:r>
              <a:rPr lang="en-US" altLang="ko-KR" sz="2300" b="1" dirty="0" smtClean="0">
                <a:latin typeface="+mj-ea"/>
              </a:rPr>
              <a:t>/</a:t>
            </a:r>
            <a:r>
              <a:rPr lang="ko-KR" altLang="en-US" sz="2300" b="1" dirty="0" smtClean="0">
                <a:latin typeface="+mj-ea"/>
              </a:rPr>
              <a:t>테스트 </a:t>
            </a:r>
            <a:r>
              <a:rPr lang="ko-KR" altLang="en-US" sz="2300" b="1" dirty="0">
                <a:latin typeface="+mj-ea"/>
              </a:rPr>
              <a:t>오라클</a:t>
            </a:r>
            <a:r>
              <a:rPr lang="en-US" altLang="ko-KR" sz="2300" b="1" dirty="0" smtClean="0">
                <a:latin typeface="+mj-ea"/>
              </a:rPr>
              <a:t>)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Scenario)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케이스를 적용하는 순서에 따라 여러 개의 테스트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묶은 집합으로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케이스들을 적용하는 구체적인 절차를 명세한 문서이다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시나리오에는 테스트 순서에 대한 구체적인 절차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설정되어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시나리오를 통해 테스트 순서를 미리 정함으로써 테스트 항목을 빠짐없이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 작성 시 유의 사항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항목별 등과 같이 여러 개의 시나리오로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시나리오는 사용자의 요구사항과 설계 문서 등을 토대로 작성해야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항목은 식별자 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포함해서 작성해야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시나리오는 유스케이스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 Case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흐름이 정상적인지를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작성해야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시나리오는 개발된 모듈 또는 프로그램 간의 연계가 정상적으로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동작하는지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2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300" b="1" dirty="0" smtClean="0">
                <a:latin typeface="+mj-ea"/>
              </a:rPr>
              <a:t>4. </a:t>
            </a:r>
            <a:r>
              <a:rPr lang="ko-KR" altLang="en-US" sz="2300" b="1" dirty="0">
                <a:latin typeface="+mj-ea"/>
              </a:rPr>
              <a:t>애플리케이션 테스트 </a:t>
            </a:r>
            <a:r>
              <a:rPr lang="ko-KR" altLang="en-US" sz="2300" b="1" dirty="0" smtClean="0">
                <a:latin typeface="+mj-ea"/>
              </a:rPr>
              <a:t>관리</a:t>
            </a:r>
            <a:r>
              <a:rPr lang="en-US" altLang="ko-KR" sz="2300" b="1" dirty="0" smtClean="0">
                <a:latin typeface="+mj-ea"/>
              </a:rPr>
              <a:t>-SEC_07(</a:t>
            </a:r>
            <a:r>
              <a:rPr lang="ko-KR" altLang="en-US" sz="2300" b="1" dirty="0">
                <a:latin typeface="+mj-ea"/>
              </a:rPr>
              <a:t>테스트 케이스</a:t>
            </a:r>
            <a:r>
              <a:rPr lang="en-US" altLang="ko-KR" sz="2300" b="1" dirty="0" smtClean="0">
                <a:latin typeface="+mj-ea"/>
              </a:rPr>
              <a:t>/</a:t>
            </a:r>
            <a:r>
              <a:rPr lang="ko-KR" altLang="en-US" sz="2300" b="1" dirty="0" smtClean="0">
                <a:latin typeface="+mj-ea"/>
              </a:rPr>
              <a:t>테스트 시나리오</a:t>
            </a:r>
            <a:r>
              <a:rPr lang="en-US" altLang="ko-KR" sz="2300" b="1" dirty="0" smtClean="0">
                <a:latin typeface="+mj-ea"/>
              </a:rPr>
              <a:t>/</a:t>
            </a:r>
            <a:r>
              <a:rPr lang="ko-KR" altLang="en-US" sz="2300" b="1" dirty="0" smtClean="0">
                <a:latin typeface="+mj-ea"/>
              </a:rPr>
              <a:t>테스트 </a:t>
            </a:r>
            <a:r>
              <a:rPr lang="ko-KR" altLang="en-US" sz="2300" b="1" dirty="0">
                <a:latin typeface="+mj-ea"/>
              </a:rPr>
              <a:t>오라클</a:t>
            </a:r>
            <a:r>
              <a:rPr lang="en-US" altLang="ko-KR" sz="2300" b="1" dirty="0" smtClean="0">
                <a:latin typeface="+mj-ea"/>
              </a:rPr>
              <a:t>)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Oracle)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오라클은 테스트 결과가 올바른지 판단하기 위해 사전에 정의된 참 값을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대입하여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비교하는 기법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활동을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오라클은 결과를 판단하기 위해 테스트 케이스에 대한 예상 결과를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계산하거나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오라클을 모든 테스트 케이스에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적용할 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기법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오라클의 값을 수학적 기법을 이용하여 구할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가능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프로그램의 실행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비교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커버리지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(Sampling)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(Heuristic)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Consistent)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오라클 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300" b="1" dirty="0" smtClean="0">
                <a:latin typeface="+mj-ea"/>
              </a:rPr>
              <a:t>4. </a:t>
            </a:r>
            <a:r>
              <a:rPr lang="ko-KR" altLang="en-US" sz="2300" b="1" dirty="0">
                <a:latin typeface="+mj-ea"/>
              </a:rPr>
              <a:t>애플리케이션 테스트 </a:t>
            </a:r>
            <a:r>
              <a:rPr lang="ko-KR" altLang="en-US" sz="2300" b="1" dirty="0" smtClean="0">
                <a:latin typeface="+mj-ea"/>
              </a:rPr>
              <a:t>관리</a:t>
            </a:r>
            <a:r>
              <a:rPr lang="en-US" altLang="ko-KR" sz="2300" b="1" dirty="0" smtClean="0">
                <a:latin typeface="+mj-ea"/>
              </a:rPr>
              <a:t>-SEC_07(</a:t>
            </a:r>
            <a:r>
              <a:rPr lang="ko-KR" altLang="en-US" sz="2300" b="1" dirty="0">
                <a:latin typeface="+mj-ea"/>
              </a:rPr>
              <a:t>테스트 케이스</a:t>
            </a:r>
            <a:r>
              <a:rPr lang="en-US" altLang="ko-KR" sz="2300" b="1" dirty="0" smtClean="0">
                <a:latin typeface="+mj-ea"/>
              </a:rPr>
              <a:t>/</a:t>
            </a:r>
            <a:r>
              <a:rPr lang="ko-KR" altLang="en-US" sz="2300" b="1" dirty="0" smtClean="0">
                <a:latin typeface="+mj-ea"/>
              </a:rPr>
              <a:t>테스트 시나리오</a:t>
            </a:r>
            <a:r>
              <a:rPr lang="en-US" altLang="ko-KR" sz="2300" b="1" dirty="0" smtClean="0">
                <a:latin typeface="+mj-ea"/>
              </a:rPr>
              <a:t>/</a:t>
            </a:r>
            <a:r>
              <a:rPr lang="ko-KR" altLang="en-US" sz="2300" b="1" dirty="0" smtClean="0">
                <a:latin typeface="+mj-ea"/>
              </a:rPr>
              <a:t>테스트 </a:t>
            </a:r>
            <a:r>
              <a:rPr lang="ko-KR" altLang="en-US" sz="2300" b="1" dirty="0">
                <a:latin typeface="+mj-ea"/>
              </a:rPr>
              <a:t>오라클</a:t>
            </a:r>
            <a:r>
              <a:rPr lang="en-US" altLang="ko-KR" sz="2300" b="1" dirty="0" smtClean="0">
                <a:latin typeface="+mj-ea"/>
              </a:rPr>
              <a:t>)</a:t>
            </a:r>
            <a:endParaRPr lang="en-US" altLang="ko-KR" sz="23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6425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 오라클은 주로 항공기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발전소 소프트웨어 등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미션 크리티컬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업무에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 오라클은 일반적인 업무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오락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78232"/>
              </p:ext>
            </p:extLst>
          </p:nvPr>
        </p:nvGraphicFramePr>
        <p:xfrm>
          <a:off x="1775520" y="2261108"/>
          <a:ext cx="92170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7200800"/>
              </a:tblGrid>
              <a:tr h="1844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(True)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오라클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테스트 케이스의 입력 값에 대해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기대하는 결과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제공하는 오라클로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발생된 모든 오류를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검출할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샘플링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(Sampling)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오라클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특정한 몇몇 테스트 케이스의 입력 값들에 대해서만 기대하는 결과를 제공하는 오라클이다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추정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(Heuristic)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오라클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샘플링 오라클을 개선한 오라클로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테스트 케이스의 입력 값에 대해 기대하는 결과를 제공하고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나머지 입력 값들에 대해서는 추정으로 처리하는 오라클이다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(Consistent)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검사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오라클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애플리케이션의 변경이 있을 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케이스의 수행 전과 후의 결과 값이 동일한지를 확인하는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오라클이다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5520" y="4077072"/>
            <a:ext cx="9937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퇴직금을 계산하는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근무기간을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넣어 테스트 케이스를 실행하였을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퇴직금이 기대 결과가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크리티컬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(Mission Critical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번이라도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다운되면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전체에 치명적인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주므로 절대 다운되면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안되는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시스템으로 항공기 운행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은행의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시스템 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2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431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테스트 용어는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결과가 참인지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거짓인지를 판단하기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정의된 참 값을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입력하여 비교하는 기법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휴리스틱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검사가 존재한다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오라클은 테스트 결과가 올바른지 판단하기 위해서 사전에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참 값을 대입하여 비교하는 기법 및 활동을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오라클은 결과를 판단하기 위해 테스트 케이스에 대한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결과를 계산하거나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오라클의 특징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제한된 검증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오라클을 모든 테스트 케이스에 적용할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오라클의 값을 수학적 기법을 이용하여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기능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 프로그램의 실행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비교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커버리지 측정 등을 자동화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오라클의 종류에는 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(Sampling)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(Heuristic)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오라클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오라클에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몇몇 테스트 케이스의 입력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대해서만 기대하는 결과를 제공하는 오라클이다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토탈 오라클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케이스의 입력 값에 대해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제공하는 오라클이다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휴리스틱 오라클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테스트 케이스의 입력 값에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기대하는 결과를 제공하고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입력 값들에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대해서는 추정으로 처리하는 오라클이다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오라클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변경이 있을 경우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케이스의 수행 전과 후의 결과 값이 동일한지를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오라클 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테스트 케이스의 입력 값에 대해 기대하는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제공하는 오라클이고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발생된 모든 오류를 검출할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(Sampling)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오라클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몇몇의 테스트케이스의 입력 값들에 대해서만 기대하는 결과를 제공하는 오라클이다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(Heuristic)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오라클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 오라클을 개선한 오라클로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테스트케이스의 입력 값에 대해 기대하는 결과를 제공하고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입력 값들에 대해서는 추정으로 처리하는 오라클이다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오라클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변경이 있을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테스트케이스 수행 전과 후의 결과 값이 동일한지를 확인하는 오라클이다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495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케이스와 관련한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목표 및 테스트 방법을 결정하기 전에 테스트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케이스를 작성해야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결함이 있더라도 입력에 대해 정상적인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낼 수 있기 때문에 결함을 검사할 수 있는 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것이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 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서비스가 정의된 요구사항을 준수하는지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입력 값과 실행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결과의 집합으로 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 실행이 통과되었는지 실패하였는지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판단하기 위한 기준을 테스트 오라클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Oracle)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구현된 소프트웨어가 사용자의 요구사항을 정확하게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준수했는지를 확인하기 위해 설계된 입력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 결과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구성된 테스트 항목에 대한 명세서로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테스트의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산출물에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케이스를 미리 설계하면 테스트 오류를 방지할 수 있고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수행에 필요한 인력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등의 낭비를 줄일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 목표와 방법을 먼저 설정한 후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시스템 설계 단계에서 작성하는 것이 가장 이상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시나리오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Scenario)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수행을 위한 여러 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들의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어떤 기능을 어떤 순서대로 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것인지 절차를 기술한다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시나리오는 전체를 하나의 시나리오로 작성해야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시나리오를 통해 테스트 순서를 미리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정함으로써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항목을 빠짐없이 수행할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케이스를 적용하는 순서에 따라 여러 개의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케이스들을 묶은 집합으로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케이스들을 적용하는 구체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적인 절차를 명세한 문서이다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시나리오에는 테스트 순서에 대한 구체적인 절차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등이 설정되어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시나리오를 통해 테스트 순서를 미리 정함으로써 테스트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항목을 빠짐없이 수행할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시나리오를 작성할 때 유의 사항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시스템 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별 등과 같이 여러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시나리오로 분리하여 작성해야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사용자의 요구사항과 설계 문서 등을 토대로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테스트 항목은 식별자 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 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등을 포함해서 작성해야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유스케이스간 업무 흐름이 정상적인지를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있도록 작성해야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개발될 모듈 또는 프로그램 간의 연계가 정상적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동작하는지 테스트 할 수 있도록 작성해야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5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오라클의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거짓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(False)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샘플링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(Sampling)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추정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(Heuristic)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 종류는 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검사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시나리오와 테스트 케이스에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케이스의 동작 순서를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기술한 문서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 절차를 명세한 문서이다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개발된 모듈 또는 프로그램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연계가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동작하는지 테스트할 수 있도록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테스트할 시스템이 수행해야 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액션들로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 일련의 단계이다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절차를 명세한 문서는 테스트 시나리오이다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-SEC_08(</a:t>
            </a:r>
            <a:r>
              <a:rPr lang="ko-KR" altLang="en-US" sz="2500" b="1" dirty="0">
                <a:latin typeface="+mj-ea"/>
              </a:rPr>
              <a:t>테스트 자동화 도구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자동화는 사람이 반복적으로 수행하던 테스트 절차를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적용함으로써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쉽고 효율적으로 테스트를 수행할 수 있도록 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도구를 사용함으로써 휴먼 에러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(Human Error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줄이고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정확성을 유지하면서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품질을 향상시킬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31504" y="5869721"/>
            <a:ext cx="993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스크립트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Script)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스크립트는 테스트 실행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방법 등을 스크립트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하지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않고도 내장된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번역기에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번역되어 바로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실행할 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휴먼 에러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(Human Error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에러는 사람의 판단 실수나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 등으로 인해 발생하는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1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-SEC_08(</a:t>
            </a:r>
            <a:r>
              <a:rPr lang="ko-KR" altLang="en-US" sz="2500" b="1" dirty="0">
                <a:latin typeface="+mj-ea"/>
              </a:rPr>
              <a:t>테스트 자동화 도구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도구의 장점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수행 시 고려사항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절차를 고려하여 재사용 및 측정이 불가능한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프로그램은 제외한다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과정을 자동화 할 수 있는 도구는 없으므로 용도에 맞는 적절한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선택해서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도구의 환경 설정 및 습득 기간을 고려해서 프로젝트 일정을 계획해야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엔지니어의 투입 시기가 늦어지면 프로젝트의 이해 부족으로 인해 불완전한 테스트를 초래할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반드시 프로젝트 초기에 테스트 엔지니어의 투입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시기를 계획해야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1504" y="6464369"/>
            <a:ext cx="993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비공개 상용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비공개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상용 도구는 특정 기업체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전용으로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개발되어 독점 공급되는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89120"/>
              </p:ext>
            </p:extLst>
          </p:nvPr>
        </p:nvGraphicFramePr>
        <p:xfrm>
          <a:off x="1775520" y="1556792"/>
          <a:ext cx="92170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35292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데이터의 재입력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재구성 같은 반복적인 작업을 자동화함으로써 인력 및 시간을 줄일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다중 플랫폼 호환성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구성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테스트 등 향상된 테스트 품질을 보장한다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요구사항 등을 일관성 있게 검증할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결과에 대한 객관적인 평가 기준을 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결과를 그래프 등 다양한 표시 형태로 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•UI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없는 서비스도 정밀 테스트가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자동화 도구의 사용 방법에 대한 교육 및 학습이 필요하다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자동화 도구를 프로세스 단계별로 적용하기 위한 시간 비용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노력이 필요하다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비공개 상용 도구의 경우 고가의 추가 비용이 필요하다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3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-SEC_08(</a:t>
            </a:r>
            <a:r>
              <a:rPr lang="ko-KR" altLang="en-US" sz="2500" b="1" dirty="0">
                <a:latin typeface="+mj-ea"/>
              </a:rPr>
              <a:t>테스트 자동화 도구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796252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도구의 유형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71179"/>
              </p:ext>
            </p:extLst>
          </p:nvPr>
        </p:nvGraphicFramePr>
        <p:xfrm>
          <a:off x="1775520" y="1268760"/>
          <a:ext cx="9505056" cy="553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756084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정적 분석 도구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(Static Analysis Tools)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프로그램을 실행하지 않고 분석하는 도구로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소스 코드에 대한 코딩 표준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코딩 스타일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 복잡도 및 남은 결함 등을 발견하기 위해 사용된다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테스트를 수행하는 사람이 작성된 소스 코드를 이해하고 있어야만 분석이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 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생성 도구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(Test Case Generation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Tools)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흐름도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원시 프로그램을 입력 받아 파싱한 후 자료 흐름도를 작성함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테스트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주어진 기능을 구동시키는 모든 가능한 상태를 파악하여 이에 대한 입력을 작성함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도메인 분석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원시 코드의 내부를 참조하지 않고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변수의 도메인을 분석하여 테스트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데이터를 작성함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랜덤 테스트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값을 무작위로 추출하여 테스트함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4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실행 도구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(Test Execution Tools)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스크립트 언어를 사용하여 테스트를 실행하는 방법으로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데이터와 테스트 수행 방법 등이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포함된 스크립트를 작성한 후 실행한다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주도 접근 방식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스프레드시트에 테스트 데이터를 저장하고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이를 읽어 실행하는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테스트 데이터를 동일한 테스트 케이스로 반복하여 실행할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스크립트에 익숙하지 않은 사용자도 미리 작성된 스크립트에 테스트 데이터만 추가하여 테스트할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키워드 주도 접근 방식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스프레드시트에 테스트를 수행할 동작을 나타내는 키워드와 테스트 데이터를 저장하여 실행하는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키워드를 이용하여 테스트를 정의할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성능 테스트 도구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(Performance Test Tools)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애플리케이션의 처리량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 시간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경과 시간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 사용률 등을 인위적으로 적용한 가상의 사용자를 만들어 테스트를 수행함으로써 성능의 목표 달성 여부를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통제 도구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(Test Control Tools)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계획 및 관리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수행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관리 등을 수행하는 도구로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종류에는 형상관리 도구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추적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 도구 등이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하네스 도구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(Test Harness Tools)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하네스는 애플리케이션의 컴포넌트 및 모듈을 테스트하는 환경의 일부분으로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테스트를 지원하기 위해 생성된 코드와 데이터를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하네스 도구는 테스트가 실행될 환경을 시뮬레이션 하여 컴포넌트 및 모듈이 정상적으로 테스트 되도록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-SEC_08(</a:t>
            </a:r>
            <a:r>
              <a:rPr lang="ko-KR" altLang="en-US" sz="2500" b="1" dirty="0">
                <a:latin typeface="+mj-ea"/>
              </a:rPr>
              <a:t>테스트 자동화 도구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하네스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Harness)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대상의 하위 모듈을 호출하고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 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(Parameter)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테스트 수행 후의 결과를 도출하는 도구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스텁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 Stub)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호출하는 타 모듈의 기능을 단순히 수행하는 도구로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일시적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만을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있는 테스트용 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Suites)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 컴포넌트나 모듈 시스템에 사용되는 테스트 케이스의 집합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정확하게 준수했는지 확인하기 위한 입력 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 결과 등으로 만들어진 테스트 항목의 명세서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Script)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실행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명세서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오브젝트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(Mock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행위를 조건부로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입력해 두면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상황에 맞는 예정된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객체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04" y="5589240"/>
            <a:ext cx="993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슈트와 테스트 시나리오의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슈트와 테스트 시나리오는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테스트 케이스의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묶음이다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슈트가 여러 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케이스의 단순한 묶음이라면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시나리오는 테스트 케이스의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따른 묶음입니다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8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애플리케이션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분류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제공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개발하여 판매하려는 것이 아니라 특정 사용자가 필요로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기능만을 구현해서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필요성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테스트를 통해 프로그램 실행 전에 오류를 발견하여 예방할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프로그램이 사용자의 요구사항이나 기대 수준 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만족시키는지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반복적으로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테스트하므로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제품의 신뢰도를 향상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초기부터 애플리케이션 테스트를 계획하고 시작하면 단순한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발견뿐만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오류의 유입도 예방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효과적으로 수행하면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최소한의 시간과 노력으로 많은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찾을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81497"/>
              </p:ext>
            </p:extLst>
          </p:nvPr>
        </p:nvGraphicFramePr>
        <p:xfrm>
          <a:off x="2135560" y="2237232"/>
          <a:ext cx="81369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698477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신규 개발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새로운 서비스를 제공하기 위해 개발된 소프트웨어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개선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편의성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 속도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UI(User Interface),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 프로세스 등 기존 서비스 기능을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개선하기 위해 개발된 소프트웨어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추가 개발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업무나 산업 환경의 변화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법이나 제도의 개정 등으로 인해 기존 시스템에 새로운 기능을 추가하기 위해 개발된 소프트웨어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통합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별로 서비스되던 것을 원스톱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(One-Stop)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서비스로 제공하기 위해 업무 기능이나 데이터 등을 통합하여 개발한 소프트웨어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6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-SEC_08(</a:t>
            </a:r>
            <a:r>
              <a:rPr lang="ko-KR" altLang="en-US" sz="2500" b="1" dirty="0">
                <a:latin typeface="+mj-ea"/>
              </a:rPr>
              <a:t>테스트 자동화 도구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수행 단계별 테스트 자동화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수행 단계를 테스트 계획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분류하였을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 해당하는 테스트 자동화 도구는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13579"/>
              </p:ext>
            </p:extLst>
          </p:nvPr>
        </p:nvGraphicFramePr>
        <p:xfrm>
          <a:off x="1775520" y="2282624"/>
          <a:ext cx="95050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656184"/>
                <a:gridCol w="6408712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단계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자동화 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계획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요구사항 관리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요구사항 정의 및 변경 사항 등을 관리하는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분석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케이스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기법에 따른 테스트 데이터 및 테스트 케이스 작성을 지원하는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수행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자동화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테스트의 자동화를 도와주는 도구로 테스트의 효율성을 높임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정적 분석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코딩 표준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런타임 오류 등을 검증하는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동적 분석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 시스템의 시뮬레이션을 통해 오류를 검출하는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성능 테스트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가상의 사용자를 생성하여 시스템의 처리 능력을 측정하는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모니터링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CPU, Memory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등과 같은 시스템 자원의 상태 확인 및 분석을 지원하는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2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관리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커버리지 분석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완료 후 테스트의 충분성 여부 검증을 지원하는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형상 관리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수행에 필요한 다양한 도구 및 데이터를 관리하는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추적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시 발생한 결함 추적 및 관리 활동을 지원하는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5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자동 생성 도구를 이용하여 테스트 데이터를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찾아내는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Stub)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드라이버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(Driver)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도메인 분석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랜덤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(Random)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드라이버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(Driver)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테스트 하네스 도구 요소에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생성 도구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 Generation Tools)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원시 프로그램을 입력 받아 파싱한 후 자료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흐름도를 작성함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테스트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기능을 구동시키는 모든 가능한 상태를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파악하여 이에 대한 입력을 작성함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도메인 분석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코드의 내부를 참조하지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변수의 도메인을 분석하여 테스트 데이터를 작성함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테스트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값을 무작위로 추출하여 테스트함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처리량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사용률에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가상의 사용자를 생성하고 테스트를 수행함으로써 성능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를 달성하였는지를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테스트 자동화 도구는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테스트 설계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코드 기반 테스트 설계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 테스트 수행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성능 테스트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테스트 도구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(Performance Test Tools)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처리량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사용률 등을 인위적으로 적용한 가상의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사용자를 생성하고 테스트를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수행함 으로써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달성하였는지를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98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테스트에서 테스트의 대상이 되는 하위 모듈을 호출하고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전달하는 가상의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모듈로 상향식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필요한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테스트 스텁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 Stub)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슈트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Suites)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하네스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Harness)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 요소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대상의 하위 모듈을 호출하고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(Parameter,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전달하고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테스트 수행 후의 결과를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도출하는 상향식 테스트에 사용되는 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스텁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모듈이 호출하는 타 모듈의 기능을 단순히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도구로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일시적으로 필요한 조건만을 가지고 있는 테스트용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(dummy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 하향식 테스트에 사용되는 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슈트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 컴포넌트나 모듈 시스템에 사용되는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케이스의 집합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요구사항을 정확하게 준수했는지 확인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위한 입력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 결과 등으로 만들어진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항목의 명세서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스크립트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자동화된 테스트 실행 절차에 대한 명세서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 오브젝트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사용자의 행위를 조건부로 입력해 두면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맞는 예정된 행위를 수행하는 객체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자동화 도구의 장점에 대한 설명으로 가장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도구는 테스트를 쉽고 효율적으로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도구는 테스트의 정확성을 유지하면서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품질 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향상시킬 수 있도록 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도구의 사용 방법에 대한 교육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결과에 대한 객관적인 평가 기준을 제공한다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도구의 장단점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데이터의 재입력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재구성 같은 반복적인 작업을 자동화함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으로써 인력 및 시간을 줄일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플랫폼 호환성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테스트 등 향상된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품질을 보장한다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 등을 일관성 있게 검증할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결과에 대한 객관적인 평가 기준을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없는 서비스도 정밀 테스트가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도구의 사용 방법에 대한 교육 및 학습이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도구를 프로세스 단계별로 적용하기 위한 적용하기 위한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비공개 상용 도구의 경우에는 고가의 추가 비용이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8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테스트 자동화에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자동화는 테스트 준비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스크립트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도구를 이용하면 통계 작업과 그래프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표시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테스트 결과를 표시할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엔지니어는 프로젝트를 완전히 이해한 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수행해야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하므로 프로젝트가 완료된 후 투입해야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도구는 다중 플랫폼 호환성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테스트 등 향상된 테스트 품질을 보장한다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수행 시 고려사항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절차를 고려하여 재사용 및 측정이 불가능한 테스트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프로그램은 제외한다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테스트 과정을 자동화 할 수 있는 도구는 없으므로 용도에 맞는 적절한 도구를 선택해서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도구의 환경 설정 및 습득 기간을 고려해서 프로젝트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일정을 계획해야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엔지니어의 투입 시기가 늦어지면 프로젝트의 이해 부족으로 인해 불완전한 테스트를 초래할 수 있으므로 반드시  프로젝트 초기에 테스트 엔지니어의 투입 시기를 계획해야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9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-SEC_09(</a:t>
            </a:r>
            <a:r>
              <a:rPr lang="ko-KR" altLang="en-US" sz="2500" b="1" dirty="0" smtClean="0">
                <a:latin typeface="+mj-ea"/>
              </a:rPr>
              <a:t>결함 관리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51564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(Fault)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오류 발생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 실패 등과 같이 소프트웨어가 개발자가 설계한 것과 다르게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동작하거나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발생되는 것을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예상한 결과와 실행 결과 간의 차이나 업무 내용과의 불일치 등으로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변경이 필요한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결함에 해당된다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프로세스는 애플리케이션 테스트에서 발견된 결함을 처리하는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순서는 다음과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계획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프로세스에 대한 결함 관리 일정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확보하여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②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기록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결함을 결함 관리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등록한다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검토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리더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(QA)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등은 등록된 결함을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개발자에게 전달한다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수정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전달받은 결함을 수정한다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⑤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재확인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테스터는 개발자가 수정한 내용을 확인하고 다시 테스트를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5110" y="6423719"/>
            <a:ext cx="993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리더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등 소프트웨어의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분야를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책임지는 사람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(QA)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고객만족을 목표로 제품의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생산부터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폐기에 이르는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관리하는 사람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-SEC_09(</a:t>
            </a:r>
            <a:r>
              <a:rPr lang="ko-KR" altLang="en-US" sz="2500" b="1" dirty="0" smtClean="0">
                <a:latin typeface="+mj-ea"/>
              </a:rPr>
              <a:t>결함 관리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상태 추적 및 모니터링 활동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유형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한눈에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대시보드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게시판 형태의 서비스를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결함분석 및 보고서 작성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결함에 대한 정보와 이해관계자들의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의견이 반영된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보고서를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관리를 종료한다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924944"/>
            <a:ext cx="5040560" cy="2557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5110" y="5589240"/>
            <a:ext cx="993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 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마지막 단계에도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프로세스가 있었는데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섹션에도 결함 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결함을 관리하는 것은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관리함에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초점을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어디에 두느냐에 따라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조금 다르게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표현된 것 뿐이다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 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결함 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단계별 테스트 중 발생한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이것이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인지 아닌지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판별하는 것에 초점을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뒀다면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섹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션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발견된 결함의 처리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초점을 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경우를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알아두도록 하자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대시보드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데이터를 쉽게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있도록 만든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일종의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상황판을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0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-SEC_09(</a:t>
            </a:r>
            <a:r>
              <a:rPr lang="ko-KR" altLang="en-US" sz="2500" b="1" dirty="0" smtClean="0">
                <a:latin typeface="+mj-ea"/>
              </a:rPr>
              <a:t>결함 관리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추적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 발견된 결함은 지속적으로 상태 변화를 추적하고 관리해야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결함에 대해 결함 관리 측정 지표의 속성 값들을 분석하여 향후 결함이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또는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측정 지표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5110" y="5910371"/>
            <a:ext cx="9937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에이징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아무리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우선순위가 낮은 대상이라도 그 대상을 기다리는 다른 대상이 있을 수 있으니 늦게라도 자원이 할당되어 처리되도록 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대기시간에 비례하여 우선순위를 부여함으로써 기아 현상을 방지한다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기아 현상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기준에 따라서 자원을 할당하는데 대상들이 계속 유입되는 상황에서 우선순위가 낮은 자료들은 영영 자원을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못하게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65274"/>
              </p:ext>
            </p:extLst>
          </p:nvPr>
        </p:nvGraphicFramePr>
        <p:xfrm>
          <a:off x="2079736" y="2967532"/>
          <a:ext cx="574445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44"/>
                <a:gridCol w="4608512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분포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또는 컴포넌트의 특정 속성에 해당하는 결함 수 측정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추세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진행 시간에 따른 결함 수의 추이 분석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에이징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결함 상태로 지속되는 시간 측정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1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-SEC_09(</a:t>
            </a:r>
            <a:r>
              <a:rPr lang="ko-KR" altLang="en-US" sz="2500" b="1" dirty="0" smtClean="0">
                <a:latin typeface="+mj-ea"/>
              </a:rPr>
              <a:t>결함 관리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순서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추적은 결함이 발견된 때부터 결함이 해결될 때까지 전 과정을 추적하는 것으로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등록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테스터와 품질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(QA)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담당자에 의해 발견된 결함이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등록된 상태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검토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(Reviewed)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테스터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(QA)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리더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검토된 상태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(Assigned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수정하기 위해 개발자와 문제 해결 담당자에게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할당된 상태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수정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(Resolved)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수정을 완료한 상태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조치 보류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(Deferred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결함의 수정이 불가능해 연기된 상태로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등에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재오픈을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준비중인 상태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종료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(Closed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결함이 해결되어 테스터와 품질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(QA)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담당자가 종료를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해제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(Clarified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(QA)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담당자가 종료 승인한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결함이 아니라고 판명한 상태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7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-SEC_09(</a:t>
            </a:r>
            <a:r>
              <a:rPr lang="ko-KR" altLang="en-US" sz="2500" b="1" dirty="0" smtClean="0">
                <a:latin typeface="+mj-ea"/>
              </a:rPr>
              <a:t>결함 관리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분류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 발견되는 결함을 유형별로 분류하면 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33272"/>
              </p:ext>
            </p:extLst>
          </p:nvPr>
        </p:nvGraphicFramePr>
        <p:xfrm>
          <a:off x="1775520" y="1869100"/>
          <a:ext cx="784887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44"/>
                <a:gridCol w="671292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결함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다운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애플리케이션의 작동 정지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 시간 지연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에러 등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주로 애플리케이션 환경이나 데이터베이스 처리에서 발생된 결함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결함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요구사항 미반영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불일치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부정확한 비즈니스 프로세스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스크립트 오류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타 시스템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연동 시 오류 등 애플리케이션의 기획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 시나리오 등의 단계에서 유입된 결함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GUI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 일관성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타입의 표시 오류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부정확한 커서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메시지 오류 등 사용자 화면 설계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발생된 결함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 결함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요구사항과 기능 요구사항의 불일치로 인한 불완전한 상태의 문서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온라인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오프라인 매뉴얼의 불일치 등 기획자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개발자 간의 의사소통 및 기록이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원활하지 않아 발생된 결함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2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-SEC_09(</a:t>
            </a:r>
            <a:r>
              <a:rPr lang="ko-KR" altLang="en-US" sz="2500" b="1" dirty="0" smtClean="0">
                <a:latin typeface="+mj-ea"/>
              </a:rPr>
              <a:t>결함 관리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단계별 유입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 시 유입되는 결함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요구사항의 표준 미준수로 인한 테스트 불가능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불명확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불완전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불일치 결함 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유입되는 결함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표준 미준수로 인한 테스트 불가능 기능 설계 불명확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불완전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불일치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유입되는 결함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미준수로 인한 기능의 불일치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불완전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부족으로 유입되는 결함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수행 시 테스트 완료 기준의 미준수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팀과 개발팀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의사소통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 실수로 인한 결함 등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9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-SEC_09(</a:t>
            </a:r>
            <a:r>
              <a:rPr lang="ko-KR" altLang="en-US" sz="2500" b="1" dirty="0" smtClean="0">
                <a:latin typeface="+mj-ea"/>
              </a:rPr>
              <a:t>결함 관리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심각도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심각도는 애플리케이션에 발생한 결함이 전체 시스템에 미치는 치명도를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척도이다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심각도를 우선순위에 따라 분류하면 다음과 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결함의 우선순위는 발견된 결함 처리에 대한 신속성을 나타내는 척도로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결함의 중요도와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심각도에 따라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여부가 결정된다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결함의 심각도가 높으면 우선순위도 높지만 애플리케이션의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따라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수도 있기 때문에 심각도가 높다고 반드시 우선순위가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아니다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결정적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Critical),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(High),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(Medium),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(Low)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권고 등으로 분류된다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152"/>
              </p:ext>
            </p:extLst>
          </p:nvPr>
        </p:nvGraphicFramePr>
        <p:xfrm>
          <a:off x="2079736" y="2249048"/>
          <a:ext cx="79046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44"/>
                <a:gridCol w="6768752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High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핵심 요구사항 미구현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장시간 시스템 응답 지연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다운 등과 같이 더 이상 프로세스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진행할 수 없도록 만드는 결함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부정확한 기능이나 데이터베이스 에러 등과 같이 시스템 흐름에 영향을 미치는 결함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부정확한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및 메시지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에러시 메시지 미출력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화면상의 문법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철자 오류 등과 같이 시스템 흐름에는 영향을 미치지 않는 결함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애플리케이션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기본 원리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소프트웨어의 잠재적인 결함을 줄일 수 있지만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결함이 없다고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증명할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소프트웨어 테스팅은 불가능하다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대부분 개발자의 특성이나 애플리케이션의 기능적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 때문에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모듈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집중되어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코드에서 전체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80%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결함이 발견된다고 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법칙을 적용하기도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테스트에서는 동일한 테스트 케이스로 동일한 테스트를 반복하면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결함이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살충제 패러독스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(Pesticide Paradox)'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살충제 패러독스를 방지하기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케이스를 지속적으로 보완 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소프트웨어 특징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환경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 역량 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테스트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달라질 수 있으므로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정황에 따라 테스트를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결함을 모두 제거해도 사용자의 요구사항을 만족시키지 못하면 해당 소프트웨어는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품질이 높다고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말할 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부재의 궤변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(Absence of Errors Fallacy)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636" y="5885364"/>
            <a:ext cx="9145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모듈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결함이 소수의 특정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집중해서 발생하는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집중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(Defect Clustering)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(Pareto Principle)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법칙은 상위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부의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가지고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있다거나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고객이 매출의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창출한다는 의미로 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법칙이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테스트에도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적용된다는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발견되므로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집중적으로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테스트하여 효율적으로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살충제 패러독스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살충제 패러독스는 살충제를 지속적으로 뿌리면 벌레가 내성이 생겨서 죽지 않는 현상을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4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-SEC_09(</a:t>
            </a:r>
            <a:r>
              <a:rPr lang="ko-KR" altLang="en-US" sz="2500" b="1" dirty="0" smtClean="0">
                <a:latin typeface="+mj-ea"/>
              </a:rPr>
              <a:t>결함 관리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도구는 소프트웨어에 발생한 결함을 체계적으로 관리할 수 있도록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것들이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26395"/>
              </p:ext>
            </p:extLst>
          </p:nvPr>
        </p:nvGraphicFramePr>
        <p:xfrm>
          <a:off x="1775520" y="2249048"/>
          <a:ext cx="79046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44"/>
                <a:gridCol w="6768752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Mantis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및 이슈 관리 도구로 소프트웨어 설계 시 단위별 작업 내용을 기록할 수 있어 결함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추적도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추적은 물론 결함을 통합하여 관리할 수 있는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Redmine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프로젝트 관리 및 결함 추적이 가능한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Bugzilla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신고 확인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 등 결함을 지속적으로 관리할 수 있는 도구로 결함의 심각도와 우선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순위를 지정할 수도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+mj-ea"/>
              </a:rPr>
              <a:t>SEC_09</a:t>
            </a:r>
            <a:r>
              <a:rPr lang="en-US" altLang="ko-KR" sz="2400" b="1" dirty="0">
                <a:latin typeface="+mj-ea"/>
              </a:rPr>
              <a:t>(</a:t>
            </a:r>
            <a:r>
              <a:rPr lang="ko-KR" altLang="en-US" sz="2400" b="1" dirty="0">
                <a:latin typeface="+mj-ea"/>
              </a:rPr>
              <a:t>결함 관리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활동을 수행함에 있어서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고장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Failure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일으키게 하며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있는 경우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Fault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Testcase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Mistake		④ Inspection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오류 발생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 실패 등과 같이 소프트웨어가 개발자가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설계한 것과 다르게 동작을 하거나 다른 결과가 발생되는 것을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예상한 결과와 실행 결과 간에 차이나 업무 내용과의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불일치 등으로 인해 변경이 필요한 부분도 모두 결함에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인스펙션은 워크스루를 발전시킨 형태로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단계에서 산출된 결과물의 품질을 평가하며 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개선하기 위한 방법 등을 제시하는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결함에 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사용자의 기대 결과와 실제 소프트웨어를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실행했을 때의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간의 차이를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심각도는 우선순위에 따라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High, Medium,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Low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분류하기 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에이징은 테스트 진행 시간에 따른 결함 수를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결함의 우선순위는 결함의 중요도와 심각도에 따라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측정 지표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분포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또는 컴포넌트의 특정 속성에 해당하는 결함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추세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진행 시간에 따른 결함 수의 추이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에이징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결함 상태로 지속되는 시간 측정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프로세스 중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프로세스에 대한 결함 관리 일정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 등을 확보하여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단계에 속하는가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결함 기록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계획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수정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검토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프로세스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발견된 결함 처리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계획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프로세스에 대한 결함 관리 일정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 등을 확보하여 계획을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기록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테스터는 발견된 결함을 결함 관리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등록한다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검토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PM, QA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등은 등록된 결함을 검토하고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수정할 개발자에게 전달한다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수정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전달 받은 결함을 수정한다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재확인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테스터는 개발자가 수정한 내용을 확인하고 다시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상태 추적 및 모니터링 활동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별 결함 유형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발생률 등을 한눈에 볼 수 있는 대시보드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게시판 형태의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결함분석 및 보고서 작성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 결함에 대한 정보와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이해관계자들의 의견이 반영된 보고서를 작성하고 결함 관리를 종료한다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 발견되는 결함을 유형별로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분류할 때 속하지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추세 결함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결함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결함을 유형별로 분류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결함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다운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작동 정지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베이스 에러 등 주로 애플리케이션 환경이나 데이터베이스 처리에서 발생된 결함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결함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 미반영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불일치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부정확한 비즈니스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 시스템 연동 시 오류 등 애플리케이션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시나리오 등의 단계에서 유입된 결함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비 일관성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타입의 표시 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부정확한 커서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오류 등 사용자 화면 설계에서 발생된 결함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 결함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요구사항과 기능 요구사항의 불일치로 인한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불안정한 상태의 문서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온라인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오프라인 매뉴얼의 불일치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간의 의사소통 및 기록이 원활하지 않아서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발생된 결함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3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 smtClean="0">
                <a:latin typeface="+mj-ea"/>
              </a:rPr>
              <a:t>SEC_09</a:t>
            </a:r>
            <a:r>
              <a:rPr lang="en-US" altLang="ko-KR" sz="2400" b="1" dirty="0">
                <a:latin typeface="+mj-ea"/>
              </a:rPr>
              <a:t>(</a:t>
            </a:r>
            <a:r>
              <a:rPr lang="ko-KR" altLang="en-US" sz="2400" b="1" dirty="0">
                <a:latin typeface="+mj-ea"/>
              </a:rPr>
              <a:t>결함 관리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심각도를 우선순위에 따라 분류할 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요구사항 미구현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장시간 시스템 응답 지연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다운 등과 같이 더 이상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진행할 수 없도록 만드는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High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Medium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Low		④ Minor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요구사항 미구현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장시간 시스템 응답 지연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다운 등과 같이 더 이상 프로세스를 진행할 수 없도록 만드는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Medium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부정확한 기능이나 데이터 베이스 에러 등과 같이 시스템 흐름에 영향을 미치는 결함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Low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부정확한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메시지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에러시 메시지 미출력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화면상의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철자 오류 등과 같이 시스템 흐름에는 영향을 미치지 않는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기준으로도 분류할 수도 있는데 치명적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(Critical),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(Major),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(Normal),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(Minor),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(Simple)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도구의 종류로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Trac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Mantis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Redmine</a:t>
            </a:r>
          </a:p>
        </p:txBody>
      </p:sp>
    </p:spTree>
    <p:extLst>
      <p:ext uri="{BB962C8B-B14F-4D97-AF65-F5344CB8AC3E}">
        <p14:creationId xmlns:p14="http://schemas.microsoft.com/office/powerpoint/2010/main" val="40838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-SEC_10(</a:t>
            </a:r>
            <a:r>
              <a:rPr lang="ko-KR" altLang="en-US" sz="2500" b="1" dirty="0">
                <a:latin typeface="+mj-ea"/>
              </a:rPr>
              <a:t>애플리케이션 성능 분석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성능이란 사용자가 요구한 기능을 최소한의 자원을 사용하여 최대한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신속하게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측정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분석 도구는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모니터링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도구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24021"/>
              </p:ext>
            </p:extLst>
          </p:nvPr>
        </p:nvGraphicFramePr>
        <p:xfrm>
          <a:off x="2079736" y="2614032"/>
          <a:ext cx="855276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064"/>
                <a:gridCol w="6336704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처리량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(Throughput)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일정 시간 내에 애플리케이션이 처리하는 일의 양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응답 시간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(Response 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애플리케이션에 요청을 전달한 시간부터 응답이 도착할 때까지 걸린 시간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경과 시간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(Turn Around 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애플리케이션에 작업을 의뢰한 시간부터 처리가 완료될 때까지 걸린 시간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 사용률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(Resource Usage)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애플리케이션이 의뢰한 작업을 처리하는 동안의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CPU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 사용량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사용량 등 자원 사용률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0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-SEC_10(</a:t>
            </a:r>
            <a:r>
              <a:rPr lang="ko-KR" altLang="en-US" sz="2500" b="1" dirty="0">
                <a:latin typeface="+mj-ea"/>
              </a:rPr>
              <a:t>애플리케이션 성능 분석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테스트 도구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테스트 도구는 애플리케이션의 성능을 테스트하기 위해 애플리케이션에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부하나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스트레스를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가하면서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측정 지표를 점검하는 도구이다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11043"/>
              </p:ext>
            </p:extLst>
          </p:nvPr>
        </p:nvGraphicFramePr>
        <p:xfrm>
          <a:off x="2079736" y="2614032"/>
          <a:ext cx="85527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064"/>
                <a:gridCol w="5040560"/>
                <a:gridCol w="1296144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도구명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도구 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지원 환경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HTTP, FTP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 다양한 프로토콜을 지원하는 부하 테스트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Cross-Platform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LoadUI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 모니터링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Drag&amp;Drop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 사용자의 편리성이 강화된 부하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도구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•HTTP, JDBC(Java Database Connectivity)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 다양한 프로토콜 지원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Cross-Platform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OpenSTA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HTTP, HTTPS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프로토콜에 대한 부하 테스트 및 생산품 모니터링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Windows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78966" y="4437112"/>
            <a:ext cx="9937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(Load)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시간 동안 부하를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가하면서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반응을 측정하는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스트레스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(Stress)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확장한 테스트로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과부하 상태에서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작동하는지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함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Cross-Platform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플랫폼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(Cross Platform)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뜻하는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"Cross"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합성어로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플랫폼에서 사용할 수 있는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뜻을 가지고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HTTP(Hyper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 Transfer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인터넷에서 데이터를 주고받을 수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HTTPS(Hyper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 Transfer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 Secure Socket)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골격이나 사용 목적 등은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거의 동일하지만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주고 받는 과정에 ‘보안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’요소가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추가되었다는 것이 가장 큰 차이점이다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HTTPS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사용하면 서버와 클라이언트 사이의 모든 통신 내용이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06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-SEC_10(</a:t>
            </a:r>
            <a:r>
              <a:rPr lang="ko-KR" altLang="en-US" sz="2500" b="1" dirty="0">
                <a:latin typeface="+mj-ea"/>
              </a:rPr>
              <a:t>애플리케이션 성능 분석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48668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모니터링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(Monitoring)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모니터링 도구는 애플리케이션이 실행되었을 때 시스템 자원의 사용량을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모니터링 도구는 성능 저하의 원인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부하량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분석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운영할 수 있는 기능을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82172"/>
              </p:ext>
            </p:extLst>
          </p:nvPr>
        </p:nvGraphicFramePr>
        <p:xfrm>
          <a:off x="2079736" y="3356992"/>
          <a:ext cx="85527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064"/>
                <a:gridCol w="5040560"/>
                <a:gridCol w="1296144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도구명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도구 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지원 환경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Scouter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뷰 통합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 모니터링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튜닝에 최적화된 인프라 통합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모니터링 도구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애플리케이션의 성능을 모니터링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통제하는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Cross-Platform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Zabbix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기반 서버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 등의 모니터링 도구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Cross-Platform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-SEC_10(</a:t>
            </a:r>
            <a:r>
              <a:rPr lang="ko-KR" altLang="en-US" sz="2500" b="1" dirty="0">
                <a:latin typeface="+mj-ea"/>
              </a:rPr>
              <a:t>애플리케이션 성능 분석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932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저하 원인 분석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저하 현상은 애플리케이션을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연결하기 위해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생성하거나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쿼리를 실행하는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로직에서 많이 발생한다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애플리케이션의 성능 저하 현상을 발생시키는 주요 요인이다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필요 이상의 많은 데이터를 요청한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 Lock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해제되기를 기다리면서 애플리케이션이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대기하거나 타임 아웃된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커넥션 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(Connection Pool)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크기를 너무 작거나 크게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 경우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미들웨어를 사용한 후 종료하지 않아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 Leak)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발생한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되지 않고 커넥션 풀에 반환되거나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 작성된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불필요한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Commit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자주 발생하는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불량으로 인해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소켓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 Socket)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쓰기는 지속되나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클라이언트에서 정상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읽기가 수행되지 않는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업로드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하거나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다운로드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시간이 길어진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 중 외부 호출이 장시간 수행되거나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타임 아웃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 간 데이터 전송이 실패하거나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지연으로 인해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손실이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경우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2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SEC_10(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495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애플리케이션의 성능을 측정하기 위한 지표가 아닌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측정 지표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시간 내에 애플리케이션이 처리하는 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요청을 전달한 시간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응답이 올 때까지 걸린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작업을 의뢰한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시간부터 처리가 완료될 때까지 걸린 시간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사용률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(Resource Usage)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의뢰한 작업을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동안의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등 사용량 자원 사용률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저하하는 원인이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필요 이상의 많은 데이터를 요청하면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저하 현상이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저하 현상은 커넥션 풀의 크기를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발생하지 않지만 작게 하면 발생할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파일을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업로드 하거나 다운로드 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시간이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길어진 경우 애플리케이션의 성능 저하 현상이 발생할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연결된 데이터베이스의 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 Lock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인해 애플리케이션의 성능 저하 현상이 발생할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저하 현상을 일으키는 원인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DB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필요 이상의 많은 데이터를 요청하면 애플리케이션의 성능 저하 현상이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연결된 데이터베이스의 락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 Lock)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인해 애플리케이션의 성능 저하 현상이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파일을 업로드 하거나 다운로드 하여 처리 시간이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길어진 경우 애플리케이션의 성능 저하 현상이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JDBC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ODBC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미들웨어를 사용한 후 종료하지 않아 연결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(Connection Leak)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확정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되지 않고 커넥션 풀에 반환되거나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 작성 코드로 인하여 불필요한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자주 발생하는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접속 불량으로 인해 서버 소켓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 Socket)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쓰기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지속되나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클라이언트에서 정상적인 읽기가 수행되지 않은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 중 외부 호출이 장시간 수행되거나 타임 아웃된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장비 간 데이터 전송이 실패하거나 전송 지연으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인해 데이터 손실이 발생한 경우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커넥션 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(Connection Pool)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크기를 너무 작거나 크게 설정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측정하는 지표들에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내에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일의 양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응답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전달한 시간 부터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응답이 도착할 때까지 걸린 시간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경과 시간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처리하기 시작한 시간부터 처리가 완료될 때까지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걸린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자원 사용률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(Resource Usage)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의뢰한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동안의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사용량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작업을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의뢰한 시간부터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처리가 완료될 때까지 걸린 시간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 시 구축된 플랫폼의 성능 특성 분석에 사용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측정 항목이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(Utilization)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튜닝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 Tuning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튜닝은 서버의 성능 개선을 의미하는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특성 분석에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측정 항목이 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3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SEC_10(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성능 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도구가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Scouter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JMeter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LoadUI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OpenSTA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테스트 도구의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JMeter : HTTP, FTP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프로토콜을 지원하는 부하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LoadUI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모니터링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Drag&amp;Drop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사용자 편리성이 강화된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부하 테스트 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OpenSTA : HTTP, HTTPS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프로토콜에 대한 부하 테스트 및 생산품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모니터링 도구의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Scouter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뷰 통합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모니터링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튜닝에 최적화된 인프라 통합 모니터링 도구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성능을 모니터링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통제하는 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기반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모니터링 도구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가장 큰 차이점은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통신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환경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HTTP(Hyper Text Transfer Protocol)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인터넷에서 데이터를 주고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받을 수 있는 프로토콜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HTTPS(Hyper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 Transfer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 Secure Socket)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골격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사용 목적 등은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거의 동일하지만 데이터를 주고 받는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요소가 추가되었다는 것이 가장 큰 차이점이다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사용하면 서버와 클라이언트 사이의 모든 통신 내용이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암호화가 이루어진다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8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-SEC_11(</a:t>
            </a:r>
            <a:r>
              <a:rPr lang="ko-KR" altLang="en-US" sz="2500" b="1" dirty="0" smtClean="0">
                <a:latin typeface="+mj-ea"/>
              </a:rPr>
              <a:t>복잡도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932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복잡도의 개요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(Complexity)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시스템이나 시스템 구성 요소 또는 소프트웨어의 복잡한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나타나는 말로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소프트웨어를 어느 정도의 수준까지 테스트해야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개발하는데 어느 정도의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소요되는지 예측하는데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복잡도가 높으면 장애가 발생할 수 있으므로 정밀한 테스트를 통해 미리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 측정 방법에는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LOC(Line Of Code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복잡도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(Cyclomatic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Complexity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4149080"/>
            <a:ext cx="9937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LOC(Line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 Code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개별적인 기능에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 라인 수의 비관치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낙관치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기대치를 측정하여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이용하여 비용을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산정하는 기법이다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복잡도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(Cyclomatic Complexity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프로그램의 논리적인 복잡도를 측정하기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척도로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맥케이브 순환도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(McCabe's Cyclomatic)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맥케이브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메트릭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(McCabe's Complexity Metrics)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흐름도 이론에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기초를 두는 기법이다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애플리케이션 테스트 </a:t>
            </a:r>
            <a:r>
              <a:rPr lang="ko-KR" altLang="en-US" sz="2800" b="1" dirty="0" smtClean="0">
                <a:latin typeface="+mj-ea"/>
              </a:rPr>
              <a:t>관리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애플리케이션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기본 원리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위험은 반비례한다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하면 할수록 미래에 발생할 위험을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부분에서 시작하여 점점 확대하며 진행해야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개발자와 관계없는 별도의 팀에서 수행해야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3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-SEC_11(</a:t>
            </a:r>
            <a:r>
              <a:rPr lang="ko-KR" altLang="en-US" sz="2500" b="1" dirty="0" smtClean="0">
                <a:latin typeface="+mj-ea"/>
              </a:rPr>
              <a:t>복잡도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932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알고리즘의 실행시간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수행하기 위해 프로세스가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횟수를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낮을수록 알고리즘의 실행시간이 짧고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높을수록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실행시간이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길어진다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복잡도는 알고리즘의 실행시간이 하드웨어적 성능이나 프로그래밍 언어의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달라지기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아닌 명령어의 실행 횟수를 표기하는데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표기법을 점근 표기법이라고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표기법의 종류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888743"/>
                  </p:ext>
                </p:extLst>
              </p:nvPr>
            </p:nvGraphicFramePr>
            <p:xfrm>
              <a:off x="2079736" y="3640800"/>
              <a:ext cx="7256624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6064"/>
                    <a:gridCol w="5040560"/>
                  </a:tblGrid>
                  <a:tr h="1844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빅오 표기법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(Big-O Notation)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알고리즘의 실행시간이 최악일 때를 표기하는 방법이다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</a:p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입력 값에 대해 알고리즘을 수행했을 때 명령어의 실행 횟수는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어떠한 경우에도 표기 수치보다 많을 수 없다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세타 표기법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(Big-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𝜽</m:t>
                              </m:r>
                            </m:oMath>
                          </a14:m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 Notation)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알고리즘의 실행시간이 평균일 때를 표기하는 방법이다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</a:p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입력 값에 대해 알고리즘을 수행했을 때 명령어 실행 횟수의 평균적인 수치를 표기한다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오메가 표기법 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(Big-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고딕코딩" panose="020D0009000000000000" pitchFamily="49" charset="-127"/>
                                </a:rPr>
                                <m:t>𝝎</m:t>
                              </m:r>
                            </m:oMath>
                          </a14:m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 Notation)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알고리즘의 실행시간이 최상일 때를 표기하는 방법이다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</a:p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입력 값에 대해 알고리즘을 수행했을 때 명령어의 실행 횟수는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어떠한 경우에도 표기 수치보다 적을 수 없다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888743"/>
                  </p:ext>
                </p:extLst>
              </p:nvPr>
            </p:nvGraphicFramePr>
            <p:xfrm>
              <a:off x="2079736" y="3640800"/>
              <a:ext cx="7256624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6064"/>
                    <a:gridCol w="5040560"/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빅오 표기법</a:t>
                          </a:r>
                        </a:p>
                        <a:p>
                          <a:pPr algn="ctr" latinLnBrk="1"/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(Big-O Notation)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알고리즘의 실행시간이 최악일 때를 표기하는 방법이다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</a:p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입력 값에 대해 알고리즘을 수행했을 때 명령어의 실행 횟수는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어떠한 경우에도 표기 수치보다 많을 수 없다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227198" b="-1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알고리즘의 실행시간이 평균일 때를 표기하는 방법이다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</a:p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입력 값에 대해 알고리즘을 수행했을 때 명령어 실행 횟수의 평균적인 수치를 표기한다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0000" r="-227198" b="-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알고리즘의 실행시간이 최상일 때를 표기하는 방법이다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</a:p>
                        <a:p>
                          <a:pPr algn="l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•</a:t>
                          </a:r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입력 값에 대해 알고리즘을 수행했을 때 명령어의 실행 횟수는 </a:t>
                          </a:r>
                          <a:endParaRPr lang="en-US" altLang="ko-KR" sz="1200" b="0" dirty="0" smtClean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  <a:p>
                          <a:pPr algn="l" latinLnBrk="1"/>
                          <a:r>
                            <a:rPr lang="ko-KR" altLang="en-US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어떠한 경우에도 표기 수치보다 적을 수 없다</a:t>
                          </a:r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  <a:latin typeface="나눔고딕코딩" panose="020D0009000000000000" pitchFamily="49" charset="-127"/>
                              <a:ea typeface="나눔고딕코딩" panose="020D0009000000000000" pitchFamily="49" charset="-127"/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나눔고딕코딩" panose="020D0009000000000000" pitchFamily="49" charset="-127"/>
                            <a:ea typeface="나눔고딕코딩" panose="020D0009000000000000" pitchFamily="49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57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-SEC_11(</a:t>
            </a:r>
            <a:r>
              <a:rPr lang="ko-KR" altLang="en-US" sz="2500" b="1" dirty="0" smtClean="0">
                <a:latin typeface="+mj-ea"/>
              </a:rPr>
              <a:t>복잡도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932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빅오 표기법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(Big-O Notation)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빅오 표기법은 알고리즘의 실행시간이 최악일 때를 표기하는 방법으로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떨어지는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오메가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법이나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평가하기 까다로운 세타 표기법에 비해 성능을 예측하기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알고리즘에 대한 최악의 시간 복잡도를 빅오 표기법으로 표현하면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오른쪽으로 갈수록 효율성이 떨어진다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36637"/>
              </p:ext>
            </p:extLst>
          </p:nvPr>
        </p:nvGraphicFramePr>
        <p:xfrm>
          <a:off x="2079736" y="2564904"/>
          <a:ext cx="869678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4"/>
                <a:gridCol w="684076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O(1)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값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증가해도 실행시간은 동일한 알고리즘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index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접근하여 바로 처리할 수 있는 연산 과정의 시간 복잡도 → 기본 연산 수라고 생각하면 편함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스택의 삽입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(Push),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삭제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(Pop)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연산이 한 번 실행될 때 마다 데이터의 크기가 절반 감소하는 알고리즘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(log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지수는 항상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이진 트리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(Binary Tree),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이진 검색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(Binary Search)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O(n)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문제 해결에 필요한 단계가 입력 값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1:1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관계를 가진다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값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증가함에 따라 실행시간도 선형적으로 증가하는 알고리즘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for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O(n log 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문제 해결에 필요한 단계가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O(nlog</a:t>
                      </a:r>
                      <a:r>
                        <a:rPr lang="en-US" altLang="ko-KR" sz="1200" b="0" baseline="-250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번만큼 수행된다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힙 정렬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(Heap Sort), 2-Way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합병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병합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정렬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(Merge Sort)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O(n²)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문제 해결에 필요한 단계가 입력 값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제곱만큼 수행된다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삽입 정렬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(Insertion Sort),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쉘 정렬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(Shell Sort),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 정렬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(Selection Sort),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버블 정렬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(Bubble Sort),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퀵 정렬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(Quick Sort),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이중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for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O(2</a:t>
                      </a:r>
                      <a:r>
                        <a:rPr lang="en-US" altLang="ko-KR" sz="1200" b="1" baseline="300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문제 해결에 필요한 단계가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입력 값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제곱만큼 수행된다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피보나치 수열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(Fibonacci Sequence)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20" y="6365470"/>
            <a:ext cx="4576144" cy="3758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-SEC_11(</a:t>
            </a:r>
            <a:r>
              <a:rPr lang="ko-KR" altLang="en-US" sz="2500" b="1" dirty="0" smtClean="0">
                <a:latin typeface="+mj-ea"/>
              </a:rPr>
              <a:t>복잡도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932"/>
            <a:ext cx="111926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복잡도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복잡도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(Cyclomatic Complexity)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한 프로그램의 논리적인 복잡도를 측정하기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척도로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맥케이브 순환도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(McCabe's Cyclomatic)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맥케이브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메트릭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(McCabe's Complexity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Metrics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흐름도 이론에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복잡도를 이용하여 계산된 값은 프로그램의 독립적인 경로의 수를 정의하고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경로가 한 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수행되었음을 보장하기 위해 행해지는 테스트 횟수의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상한선을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순환 복잡도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V(G)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다음과 같은 방법으로 계산할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복잡도는 제어 흐름도의 영역 수와 일치하므로 영역 수를 계산한다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V(G) =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 - N + 2 :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화살표 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노드의 수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흐름도가 다음과 같을 때 순환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(Cyclomatic Complexity)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계산하시오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흐름도에서 화살표로 구분되는 각 영역의 개수를 구하면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복잡도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화살표의 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노드의 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+ 2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11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- 9 + 2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4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704681"/>
            <a:ext cx="1656184" cy="2108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5015484"/>
            <a:ext cx="1440160" cy="1792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2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O(1)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처리가 불가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알고리즘 입력 데이터 수가 한 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알고리즘 수행시간이 입력 데이터 수와 관계 없이 일정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알고리즘 길이가 입력 데이터보다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작음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O(1)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증가해도 실행시간은 동일한 알고리즘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index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접근하여 바로 처리할 수 있는 연산 과정의 시간 복잡도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수라고 생각하면 편함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(Push),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(Pop)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O(log 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한 번 실행될 때 마다 데이터의 크기가 절반 감소하는 알고리즘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지수는 항상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트리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(Binary Tree),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탐색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(Binary Search)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해결에 필요한 단계가 입력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관계를 가진다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증가함에 따라 실행시간도 선형적으로 증가하는 알고리즘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 log 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해결에 필요한 단계가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 log 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번만큼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정렬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 Sort), 2-Way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합병 정렬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(Merge Sort)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해결에 필요한 단계가 입력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제곱만큼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정렬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(Insertion Sort),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 정렬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 Sort),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(Selection Sort),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정렬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(Bubble Sort),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(Quick Sort),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O(2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해결에 필요한 단계가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입력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제곱만큼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피보나치 수열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데이터를 처리하는데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시간이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 알고리즘은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선택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합병 정렬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흐름 그래프가 다음과 같을 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McCabe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Cyclomatic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얼마인가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화살표의 개수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노드의 개수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V(G) = E – N + 2  -&gt;  6 - 4 + 2 = 4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원소를 정렬하는 방법 중 평균 수행시간 복잡도와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 수행 시간 복잡도가 모두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 log 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정렬은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정렬은 평균과 최악 수행시간 복잡도가 모두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제곱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76" y="1761435"/>
            <a:ext cx="1090024" cy="1019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빅오 표기법에서 효율성이 최악인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O(1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O(n)</a:t>
            </a: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O(log n)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O(n²)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O(1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&lt;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O(log 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&lt;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&lt; O(n log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&lt;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O(n²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&lt; O(2</a:t>
            </a:r>
            <a:r>
              <a:rPr lang="en-US" altLang="ko-KR" sz="14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오른쪽으로 갈수록 알고리즘의 효율성이 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복잡도에 대한 설명으로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수행하기 위해 프로세스가 수행하는 연산 횟수를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수치화한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높을수록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알고리즘의 실행시간이 짧고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낮을수록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실행시간이 길어진다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알고리즘의 실행시간이 하드웨어적 성능이나 프로그래밍 언어의 종류에 따라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달라진다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시간이 아닌 명령어의 실행 횟수를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복잡도는 알고리즘의 실행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알고리즘을 수행하기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 프로세스가 수행하는 연산 횟수를 수치화한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복잡도가 낮을수록 알고리즘의 실행시간이 짧고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높을수록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실행시간이 길어진다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복잡도는 알고리즘의 실행시간이 하드웨어적 성능이나 프로그래밍 언어의 종류에 따라 달라지기 때문에 시간이 아닌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명령어의 실행 횟수를 표기하는데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표기법을 점근 표기법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-SEC_12(</a:t>
            </a:r>
            <a:r>
              <a:rPr lang="ko-KR" altLang="en-US" sz="2500" b="1" dirty="0">
                <a:latin typeface="+mj-ea"/>
              </a:rPr>
              <a:t>애플리케이션 성능 개선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932"/>
            <a:ext cx="11192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소스코드 최적화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최적화는 나쁜 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(Bad Code)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배제하고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(Clean Code)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클린 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(Clean Code):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쉽게 이해하고 수정 및 추가할 수 있는 단순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명료한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작성된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나쁜 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(Bad Code)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로직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복잡하고 이해하기 어려운 코드로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스파게티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외계인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여기에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스파게티 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(Spaghetti Code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로직이 서로 복잡하게 얽혀 있는 코드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외계인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(Alien Code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어려운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4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-SEC_12(</a:t>
            </a:r>
            <a:r>
              <a:rPr lang="ko-KR" altLang="en-US" sz="2500" b="1" dirty="0">
                <a:latin typeface="+mj-ea"/>
              </a:rPr>
              <a:t>애플리케이션 성능 개선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932"/>
            <a:ext cx="11192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소스코드 최적화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클린 코드 작성 원칙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87890"/>
              </p:ext>
            </p:extLst>
          </p:nvPr>
        </p:nvGraphicFramePr>
        <p:xfrm>
          <a:off x="2079736" y="1844824"/>
          <a:ext cx="86967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4"/>
                <a:gridCol w="684076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가독성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누구든지 코드를 쉽게 읽을 수 있도록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 작성 시 이해하기 쉬운 용어를 사용하거나 들여쓰기 기능 등을 사용한다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단순성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코드를 간단하게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번에 한 가지를 처리하도록 코드를 작성하고 클래스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메소드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함수 등을 최소 단위로 분리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의존성 배제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코드가 다른 모듈에 미치는 영향을 최소화한다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 변경 시 다른 부분에 영향이 없도록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중복성 최소화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코드의 중복을 최소화한다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중복된 코드는 삭제하고 공통된 코드를 사용한다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추상화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클래스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메소드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함수에서는 간략하게 애플리케이션의 특성을 나타내고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내용은 하위 클래스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메소드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함수에서 구현한다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7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-SEC_12(</a:t>
            </a:r>
            <a:r>
              <a:rPr lang="ko-KR" altLang="en-US" sz="2500" b="1" dirty="0">
                <a:latin typeface="+mj-ea"/>
              </a:rPr>
              <a:t>애플리케이션 성능 개선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932"/>
            <a:ext cx="11192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최적화 유형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분할 배치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하나의 역할만 수행하도록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작게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느슨한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(Loosely Coupled)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클래스를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추상화된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간의 의존성을 최소화한다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작성 시 다음의 형식을 준수한다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바꿈 사용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유사성이 높은 종속 함수 사용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호출하는 함수는 선배치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호출되는 함수는 후배치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변수는 각 함수의 맨 처음에 선언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사용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변수나 함수 등의 이름은 기억하기 좋은 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발음이 쉬운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접두어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명명 규칙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(Naming Rule)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정의하고 규칙에 맞는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주석문 사용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작성 시 앞으로 해야 할 일을 기록하거나 중요한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강조할 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주석문을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5707340"/>
            <a:ext cx="993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명령어나 호출문 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요소들이 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정도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모듈이 독립적인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정의되어 있는 정도를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정의한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코드와 클래스 사이에서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코드가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메소드를 직접 호출하지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 매체인 인터페이스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이유는 개발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수정하지 않고 실행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내용이나 리턴 값을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다양하게 변경할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있기 때문이다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이럴 경우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사용하지 않으므로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의존성이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줄어든다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상화는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불필요한 부분을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속성 중 가장 중요한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것에만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중점을 두어 개략화하는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모델화 하는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1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-SEC_12(</a:t>
            </a:r>
            <a:r>
              <a:rPr lang="ko-KR" altLang="en-US" sz="2500" b="1" dirty="0">
                <a:latin typeface="+mj-ea"/>
              </a:rPr>
              <a:t>애플리케이션 성능 개선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932"/>
            <a:ext cx="111926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품질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품질 분석 도구는 소스 코드의 코딩 스타일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설정된 코딩 표준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누수 현상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 결함 등을 발견하기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도구로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크게 정적 분석 도구와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도구로 나뉜다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분석 도구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소스 코드를 실행하지 않고 코딩 표준이나 코딩 스타일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분석 도구이다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초기의 결함을 찾는데 사용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시점에서는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소스 코드의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검증하는 차원에서 사용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흐름이나 논리 흐름을 분석하여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비정상적인 패턴을 찾을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도구로는 발견하기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어려운 결함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찾아내고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코드에서 코딩의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불일치성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pmd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cppcheck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SonarQube,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checkstyle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ccm, cobertura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도구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소스 코드를 실행하여 코드에 존재하는 메모리 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분석하는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Avalanche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Valgrind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6536377"/>
            <a:ext cx="993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내에서의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단위로서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여러 자원을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실행하는 프로그램의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0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883752" cy="677491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+mj-ea"/>
              </a:rPr>
              <a:t>4. </a:t>
            </a:r>
            <a:r>
              <a:rPr lang="ko-KR" altLang="en-US" sz="2500" b="1" dirty="0">
                <a:latin typeface="+mj-ea"/>
              </a:rPr>
              <a:t>애플리케이션 테스트 </a:t>
            </a:r>
            <a:r>
              <a:rPr lang="ko-KR" altLang="en-US" sz="2500" b="1" dirty="0" smtClean="0">
                <a:latin typeface="+mj-ea"/>
              </a:rPr>
              <a:t>관리</a:t>
            </a:r>
            <a:r>
              <a:rPr lang="en-US" altLang="ko-KR" sz="2500" b="1" dirty="0" smtClean="0">
                <a:latin typeface="+mj-ea"/>
              </a:rPr>
              <a:t>-SEC_12(</a:t>
            </a:r>
            <a:r>
              <a:rPr lang="ko-KR" altLang="en-US" sz="2500" b="1" dirty="0">
                <a:latin typeface="+mj-ea"/>
              </a:rPr>
              <a:t>애플리케이션 성능 개선</a:t>
            </a:r>
            <a:r>
              <a:rPr lang="en-US" altLang="ko-KR" sz="2500" b="1" dirty="0" smtClean="0">
                <a:latin typeface="+mj-ea"/>
              </a:rPr>
              <a:t>)</a:t>
            </a:r>
            <a:endParaRPr lang="en-US" altLang="ko-KR" sz="25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83932"/>
            <a:ext cx="11192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품질 분석 도구의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6815"/>
              </p:ext>
            </p:extLst>
          </p:nvPr>
        </p:nvGraphicFramePr>
        <p:xfrm>
          <a:off x="1415480" y="1447982"/>
          <a:ext cx="869678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048672"/>
                <a:gridCol w="142397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지원 환경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pmd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통상적으로 자바 소스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코드에 대한 미사용 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최적화 되지 않은 코드 등 결함을 유발할 수 있는 코드를 검사한다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Linux, Windows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cppcheck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C/C++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코드에 대한 메모리 누수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오버플로우 등 분석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Windows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SonarQube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중복 코드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복잡도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코딩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개발된 코드의 지속적인 인스펙션을 통해 품질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목표를 달성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등을 분석하는 소스 분석 통합 플랫폼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Cross-Platform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checkstyle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코드에 대해 소스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 표준을 따르고 있는지 검사한다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개발 도구에 통합하여 사용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Cross-Platform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ccm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언어의 코드 복잡도를 분석한다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Cross-Platform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cobertura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 언어의 소스 코드 복잡도 분석 및 테스트 커버리지를 측정한다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Cross-Platform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Avalanche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•Valgrind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프레임 워크 및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STP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기반으로 구현된다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프로그램에 대한 결함 및 취약점 등을 분석한다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Linux, Android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Valgrind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내에 존재하는 메모리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누수 및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스레드 결함 등을 분석한다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Cross-Platform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7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 검증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테스트에서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검증과 확인을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구별하면 찾고자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유형을 명확하게 하는 데 도움이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검증은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과정을 테스트하는 것이고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결과를 테스트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검증은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제품이 요구 명세의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 요구사항을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준수하는지 측정하는 작업이다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검증은 작업 제품이 사용자의 요구에 적합한지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제품이 개발자의 기대를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충족시키는지를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개발된 소프트웨어가 고객의 요구사항을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만족시키는지 확인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소프트웨어가 기능을 정확히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수행하는지 검증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입장에서 개발한 소프트웨어가 고객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요구사항에 맞게 구현되었는지를 확인하는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입장에서 개발한 소프트웨어가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명세서에 맞게 만들어졌는지를 점검하는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소프트웨어 테스트의 기본 원칙은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법칙이 좌우한다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결함의 대부분은 소수의 특정한 모듈에 집중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발생한 모듈에서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추가로 발생할 가능성이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살충제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패러독스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집중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오류 부재의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궤변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완벽한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소프트웨어의 잠재적인 결함을 줄일 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있지만 소프트웨어에 결함이 없다고 증명할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테스팅은 불가능하다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결함은 대부분 개발자의 특성이나 애플리케이션의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특징 때문에 특정 모듈에 집중되어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코드에서 전체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80%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결함이 발견된다고 하여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법칙을 적용하기도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테스트에서 동일한 테스트 케이스로 동일한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반복하면 더 이상 결함이 발견 되지 않는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살충제 패러독스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발생한다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‘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살충제 패러독스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방지하기 위해서는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케이스를 지속적으로 보완 및 개선해야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소프트웨어 특징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역량 등 정황에 따라 테스트 결과가 달라질 수 있으므로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정황에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테스트를 다르게 수행해야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결함을 모두 제거해도 사용자의 요구사항을 만족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시키지 못하면 해당 소프트웨어는 품질이 높다고 말할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부재의 궤변이라고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테스트에서 오류의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80%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전체 모듈의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발견된다는 법칙은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Brooks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Boehm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Pareto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Jackson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법칙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Brooks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지체되는 소프트웨어 개발 프로젝트에 인력을 더하는 것은 오히려 개발을 늦출 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주장한 법칙이다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Boehm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Boehm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나선형 모형을 제안한 사람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Jackson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용어에는 없고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의학적인 용어이다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프로그램 실행 전에 코드 리뷰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통해 사전에 오류를 발견하여 예방할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테스트를 반복적으로 실행하여 제품의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신뢰도를 향상시킬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프로그램 개발이 완료된 후 체계적으로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계획하여 실행해야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성공적인 테스트는 아직 발견되지 않은 오류를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찾아내는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테스트를 통해 프로그램 실행 전에 오류를 발견하여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프로그램이 사용자의 요구사항이나 기대 수준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만족시키는지 반복적으로 테스트 하므로 제품의 신뢰도를 향상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개발 초기부터 애플리케이션 테스트를 계획하고 시작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단순한 오류 발견 뿐만 아니라 새로운 오류의 유입도 예방할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테스트를 효과적으로 수행하면 최소한의 시간과 노력으로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결함을 찾을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인스펙션은 워크스루를 발전시킨 형태로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단계에서 산출된 결과물의 품질을 평가하며 이를 개선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위한 방법 등을 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개발자의 작업 내역을 개발자가 모집한 전문가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들이 검토하는 것을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검토를 위해 사전에 미리 준비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자료를 바탕으로 정해진 절차에 따라 평가한다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조기 검출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목적으로 하며 발견된 오류는 문서화시킨다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코드품질 분석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중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분석 도구가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pmd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checkstyle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valMeter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cppcheck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분석 도구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소스 코드를 실행하지 않고 코딩 표준이나 코딩 스타일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등을 확인하는 코드 분석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비교적 애플리케이션 개발 초기의 결함을 찾는데 사용되고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완료 시점에서는 개발된 소스 코드의 품질을 검증하는 차원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흐름이나 논리 흐름을 분석하여 비정상적인 패턴을 찾을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분석 도구로는 발견하기 어려운 결함을 찾아내고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코드에서 코딩의 복잡도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의존성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불일치성 등을 분석할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pmd, cppckeck, SonarQube, checkstyle, ccm, cobertura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분석 도구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소스 코드를 실행하여 코드에 존재하는 메모리 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 결함 등을 분석하는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Avalanche, Valgrind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외계인 코드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(Alien Code)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프로그램의 로직이 복잡하여 이해하기 어려운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어려운 프로그램을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없어 디버깅 과정이 필요 없는 프로그램을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작성한 프로그램을 의미한다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클린 코드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(Clean Code)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쉽게 이해하고 수정 및 추가할 수 있는 단순 명료한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잘 작성된 코드를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나쁜 코드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(Bad Code)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로직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복잡하고 이해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어려운 코드로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스파게티 코드와 외계인 코드가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스파게티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(Spaghetti Code)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로직이 서로 복잡하게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얽혀있는 코드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외계인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(Alien Code)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유지보수 작업이 어려운 프로그램을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클린 코드 작성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원칙으로 거리가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쉽게 이해하는 코드 작성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중복이 최대화된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작성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다른 모듈에 미치는 영향 최소화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단순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명료한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코드를 쉽게 읽을 수 있도록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작성 시 이해하기 쉬운 용어를 사용하거나 들여쓰기 기능 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단순성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간단하게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한 가지를 처리하도록 코드를 작성하고 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최소 단위로 분리한다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의존성 배제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다른 모듈에 미치는 영향을 최소화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변경 시 다른 부분에 영향이 없도록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중복성 최소화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중복을 최소화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중복된 코드는 삭제하고 공통된 코드를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함수에서는 간략하게 애플리케이션의 특성을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내용은 하위 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함수에서 구현한다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클린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작성 원칙은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번에 한 가지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처리만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최소 단위로 분리한다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단순성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의존성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SEC_12(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정적 분석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Analysis)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소스 코드를 실행시키지 않고 분석한다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있는 오류나 잠재적인 오류를 찾아내기 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하드웨어적인 방법으로만 코드 분석이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흐름이나 논리 흐름을 분석하여 비정상적인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pmd, cppckeck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소프트웨어적인 방법으로 코드를 분석한다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클린 코드 작성원칙에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중복을 최소화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모듈에 미치는 영향을 최대화하도록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코드를 쉽게 읽을 수 있도록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코드를 작성한다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클린 코드는 의존성 배제 원칙에 따라 코드가 다른 모듈에 미치는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최소화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간결성을 유지하기 위해 사용되는 지침으로 틀린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공백을 이용하여 실행문 그룹과 주석을 명확히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논리식과 산술식은 괄호와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들여쓰기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Indentation)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명확히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줄을 사용하여 선언부와 구현부를 구별한다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줄에 최대한 많은 문장을 코딩한다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코드는 가독성을 위해 줄 나눔과 들여쓰기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괄호를 적절하게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유지보수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어려운 프로그램을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fr-F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 Code </a:t>
            </a:r>
            <a:r>
              <a:rPr lang="fr-F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Code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Object </a:t>
            </a:r>
            <a:r>
              <a:rPr lang="fr-FR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Code		</a:t>
            </a:r>
            <a:r>
              <a:rPr lang="fr-FR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fr-FR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Alien </a:t>
            </a:r>
            <a:r>
              <a:rPr lang="fr-FR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Code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0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46760</TotalTime>
  <Words>12490</Words>
  <Application>Microsoft Office PowerPoint</Application>
  <PresentationFormat>사용자 지정</PresentationFormat>
  <Paragraphs>2271</Paragraphs>
  <Slides>92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3" baseType="lpstr">
      <vt:lpstr>027TGp_edu_biz_gr</vt:lpstr>
      <vt:lpstr>PowerPoint 프레젠테이션</vt:lpstr>
      <vt:lpstr>소프트웨어 개발 총 파트</vt:lpstr>
      <vt:lpstr>애플리케이션 테스트 관리</vt:lpstr>
      <vt:lpstr>4. 애플리케이션 테스트 관리-SEC_01(애플리케이션 테스트)</vt:lpstr>
      <vt:lpstr>4. 애플리케이션 테스트 관리-SEC_01(애플리케이션 테스트)</vt:lpstr>
      <vt:lpstr>4. 애플리케이션 테스트 관리-SEC_01(애플리케이션 테스트)</vt:lpstr>
      <vt:lpstr>4. 애플리케이션 테스트 관리-SEC_01(애플리케이션 테스트)</vt:lpstr>
      <vt:lpstr>4. 애플리케이션 테스트 관리-SEC_01(애플리케이션 테스트)</vt:lpstr>
      <vt:lpstr>4. 애플리케이션 테스트 관리-SEC_01(애플리케이션 테스트) 기출 및 출제 예상 문제 </vt:lpstr>
      <vt:lpstr>4. 애플리케이션 테스트 관리-SEC_01(애플리케이션 테스트) 기출 및 출제 예상 문제 </vt:lpstr>
      <vt:lpstr>4. 애플리케이션 테스트 관리-SEC_02(애플리케이션 테스트의 분류)</vt:lpstr>
      <vt:lpstr>4. 애플리케이션 테스트 관리-SEC_02(애플리케이션 테스트의 분류)</vt:lpstr>
      <vt:lpstr>4. 애플리케이션 테스트 관리-SEC_02(애플리케이션 테스트의 분류)</vt:lpstr>
      <vt:lpstr>4. 애플리케이션 테스트 관리-SEC_02(애플리케이션 테스트의 분류)</vt:lpstr>
      <vt:lpstr>4. 애플리케이션 테스트 관리-SEC_02(애플리케이션 테스트의 분류) 기출 및 출제 예상 문제 </vt:lpstr>
      <vt:lpstr>4. 애플리케이션 테스트 관리-SEC_02(애플리케이션 테스트의 분류) 기출 및 출제 예상 문제 </vt:lpstr>
      <vt:lpstr>4. 애플리케이션 테스트 관리-SEC_03(테스트 기법에 따른 애플리케이션 테스트)</vt:lpstr>
      <vt:lpstr>4. 애플리케이션 테스트 관리-SEC_03(테스트 기법에 따른 애플리케이션 테스트)</vt:lpstr>
      <vt:lpstr>4. 애플리케이션 테스트 관리-SEC_03(테스트 기법에 따른 애플리케이션 테스트)</vt:lpstr>
      <vt:lpstr>4. 애플리케이션 테스트 관리-SEC_03(테스트 기법에 따른 애플리케이션 테스트)</vt:lpstr>
      <vt:lpstr>4. 애플리케이션 테스트 관리-SEC_03(테스트 기법에 따른 애플리케이션 테스트)</vt:lpstr>
      <vt:lpstr>4. 애플리케이션 테스트 관리-SEC_03(테스트 기법에 따른 애플리케이션 테스트)</vt:lpstr>
      <vt:lpstr>4. 애플리케이션 테스트 관리-SEC_03(테스트 기법에 따른 애플리케이션 테스트)</vt:lpstr>
      <vt:lpstr>4. 애플리케이션 테스트 관리-SEC_03(테스트 기법에 따른 애플리케이션 테스트) 기출 및 출제 예상 문제 </vt:lpstr>
      <vt:lpstr>4. 애플리케이션 테스트 관리-SEC_03(테스트 기법에 따른 애플리케이션 테스트) 기출 및 출제 예상 문제 </vt:lpstr>
      <vt:lpstr>4. 애플리케이션 테스트 관리-SEC_04(개발 단계에 따른 애플리케이션 테스트)</vt:lpstr>
      <vt:lpstr>4. 애플리케이션 테스트 관리-SEC_04(개발 단계에 따른 애플리케이션 테스트)</vt:lpstr>
      <vt:lpstr>4. 애플리케이션 테스트 관리-SEC_04(개발 단계에 따른 애플리케이션 테스트)</vt:lpstr>
      <vt:lpstr>4. 애플리케이션 테스트 관리-SEC_04(개발 단계에 따른 애플리케이션 테스트)</vt:lpstr>
      <vt:lpstr>4. 애플리케이션 테스트 관리-SEC_04(개발 단계에 따른 애플리케이션 테스트) 기출 및 출제 예상 문제 </vt:lpstr>
      <vt:lpstr>4. 애플리케이션 테스트 관리-SEC_04(개발 단계에 따른 애플리케이션 테스트) 기출 및 출제 예상 문제 </vt:lpstr>
      <vt:lpstr>4. 애플리케이션 테스트 관리-SEC_05(통합 테스트)</vt:lpstr>
      <vt:lpstr>4. 애플리케이션 테스트 관리-SEC_05(통합 테스트)</vt:lpstr>
      <vt:lpstr>4. 애플리케이션 테스트 관리-SEC_05(통합 테스트)</vt:lpstr>
      <vt:lpstr>4. 애플리케이션 테스트 관리-SEC_05(통합 테스트)</vt:lpstr>
      <vt:lpstr>4. 애플리케이션 테스트 관리-SEC_05(통합 테스트)</vt:lpstr>
      <vt:lpstr>4. 애플리케이션 테스트 관리-SEC_05(통합 테스트)</vt:lpstr>
      <vt:lpstr>4. 애플리케이션 테스트 관리-SEC_05(통합 테스트) 기출 및 출제 예상 문제 </vt:lpstr>
      <vt:lpstr>4. 애플리케이션 테스트 관리-SEC_05(통합 테스트) 기출 및 출제 예상 문제 </vt:lpstr>
      <vt:lpstr>4. 애플리케이션 테스트 관리-SEC_06(애플리케이션 테스트 프로세스)</vt:lpstr>
      <vt:lpstr>4. 애플리케이션 테스트 관리-SEC_06(애플리케이션 테스트 프로세스)</vt:lpstr>
      <vt:lpstr>4. 애플리케이션 테스트 관리-SEC_06(애플리케이션 테스트 프로세스)</vt:lpstr>
      <vt:lpstr>4. 애플리케이션 테스트 관리-SEC_06(애플리케이션 테스트 프로세스)</vt:lpstr>
      <vt:lpstr>4. 애플리케이션 테스트 관리-SEC_06(애플리케이션 테스트 프로세스)</vt:lpstr>
      <vt:lpstr>4. 애플리케이션 테스트 관리-SEC_06(애플리케이션 테스트 프로세스)</vt:lpstr>
      <vt:lpstr>4. 애플리케이션 테스트 관리-SEC_06(애플리케이션 테스트 프로세스)</vt:lpstr>
      <vt:lpstr>4. 애플리케이션 테스트 관리- SEC_06(애플리케이션 테스트 프로세스) 출제 예상 문제 </vt:lpstr>
      <vt:lpstr>4. 애플리케이션 테스트 관리- SEC_06(애플리케이션 테스트 프로세스) 출제 예상 문제 </vt:lpstr>
      <vt:lpstr>4. 애플리케이션 테스트 관리-SEC_07(테스트 케이스/테스트 시나리오/테스트 오라클)</vt:lpstr>
      <vt:lpstr>4. 애플리케이션 테스트 관리-SEC_07(테스트 케이스/테스트 시나리오/테스트 오라클)</vt:lpstr>
      <vt:lpstr>4. 애플리케이션 테스트 관리-SEC_07(테스트 케이스/테스트 시나리오/테스트 오라클)</vt:lpstr>
      <vt:lpstr>4. 애플리케이션 테스트 관리-SEC_07(테스트 케이스/테스트 시나리오/테스트 오라클)</vt:lpstr>
      <vt:lpstr>4. 애플리케이션 테스트 관리-SEC_07(테스트 케이스/테스트 시나리오/테스트 오라클)</vt:lpstr>
      <vt:lpstr>4. 애플리케이션 테스트 관리- SEC_07(테스트 케이스/테스트 시나리오/테스트 오라클) 기출 및 출제 예상 문제 </vt:lpstr>
      <vt:lpstr>4. 애플리케이션 테스트 관리- SEC_07(테스트 케이스/테스트 시나리오/테스트 오라클) 기출 및 출제 예상 문제 </vt:lpstr>
      <vt:lpstr>4. 애플리케이션 테스트 관리-SEC_08(테스트 자동화 도구)</vt:lpstr>
      <vt:lpstr>4. 애플리케이션 테스트 관리-SEC_08(테스트 자동화 도구)</vt:lpstr>
      <vt:lpstr>4. 애플리케이션 테스트 관리-SEC_08(테스트 자동화 도구)</vt:lpstr>
      <vt:lpstr>4. 애플리케이션 테스트 관리-SEC_08(테스트 자동화 도구)</vt:lpstr>
      <vt:lpstr>4. 애플리케이션 테스트 관리-SEC_08(테스트 자동화 도구)</vt:lpstr>
      <vt:lpstr>4. 애플리케이션 테스트 관리-SEC_08(테스트 자동화 도구) 기출 및 출제 예상 문제 </vt:lpstr>
      <vt:lpstr>4. 애플리케이션 테스트 관리- SEC_08(테스트 자동화 도구) 기출 및 출제 예상 문제 </vt:lpstr>
      <vt:lpstr>4. 애플리케이션 테스트 관리-SEC_09(결함 관리)</vt:lpstr>
      <vt:lpstr>4. 애플리케이션 테스트 관리-SEC_09(결함 관리)</vt:lpstr>
      <vt:lpstr>4. 애플리케이션 테스트 관리-SEC_09(결함 관리)</vt:lpstr>
      <vt:lpstr>4. 애플리케이션 테스트 관리-SEC_09(결함 관리)</vt:lpstr>
      <vt:lpstr>4. 애플리케이션 테스트 관리-SEC_09(결함 관리)</vt:lpstr>
      <vt:lpstr>4. 애플리케이션 테스트 관리-SEC_09(결함 관리)</vt:lpstr>
      <vt:lpstr>4. 애플리케이션 테스트 관리-SEC_09(결함 관리)</vt:lpstr>
      <vt:lpstr>4. 애플리케이션 테스트 관리-SEC_09(결함 관리)</vt:lpstr>
      <vt:lpstr>4. 애플리케이션 테스트 관리-SEC_09(결함 관리) 기출 및 출제 예상 문제 </vt:lpstr>
      <vt:lpstr>4. 애플리케이션 테스트 관리-SEC_09(결함 관리) 기출 및 출제 예상 문제 </vt:lpstr>
      <vt:lpstr>4. 애플리케이션 테스트 관리-SEC_10(애플리케이션 성능 분석)</vt:lpstr>
      <vt:lpstr>4. 애플리케이션 테스트 관리-SEC_10(애플리케이션 성능 분석)</vt:lpstr>
      <vt:lpstr>4. 애플리케이션 테스트 관리-SEC_10(애플리케이션 성능 분석)</vt:lpstr>
      <vt:lpstr>4. 애플리케이션 테스트 관리-SEC_10(애플리케이션 성능 분석)</vt:lpstr>
      <vt:lpstr>4. 애플리케이션 테스트 관리- SEC_10(애플리케이션 성능 분석) 출제 예상 문제 </vt:lpstr>
      <vt:lpstr>4. 애플리케이션 테스트 관리- SEC_10(애플리케이션 성능 분석) 출제 예상 문제 </vt:lpstr>
      <vt:lpstr>4. 애플리케이션 테스트 관리-SEC_11(복잡도)</vt:lpstr>
      <vt:lpstr>4. 애플리케이션 테스트 관리-SEC_11(복잡도)</vt:lpstr>
      <vt:lpstr>4. 애플리케이션 테스트 관리-SEC_11(복잡도)</vt:lpstr>
      <vt:lpstr>4. 애플리케이션 테스트 관리-SEC_11(복잡도)</vt:lpstr>
      <vt:lpstr>4. 애플리케이션 테스트 관리-SEC_11(복잡도) 기출 및 출제 예상 문제 </vt:lpstr>
      <vt:lpstr>4. 애플리케이션 테스트 관리-SEC_11(복잡도) 기출 및 출제 예상 문제 </vt:lpstr>
      <vt:lpstr>4. 애플리케이션 테스트 관리-SEC_12(애플리케이션 성능 개선)</vt:lpstr>
      <vt:lpstr>4. 애플리케이션 테스트 관리-SEC_12(애플리케이션 성능 개선)</vt:lpstr>
      <vt:lpstr>4. 애플리케이션 테스트 관리-SEC_12(애플리케이션 성능 개선)</vt:lpstr>
      <vt:lpstr>4. 애플리케이션 테스트 관리-SEC_12(애플리케이션 성능 개선)</vt:lpstr>
      <vt:lpstr>4. 애플리케이션 테스트 관리-SEC_12(애플리케이션 성능 개선)</vt:lpstr>
      <vt:lpstr>4. 애플리케이션 테스트 관리-SEC_12(애플리케이션 성능 개선) 기출 및 출제 예상 문제 </vt:lpstr>
      <vt:lpstr>4. 애플리케이션 테스트 관리- SEC_12(애플리케이션 성능 개선) 기출 및 출제 예상 문제 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8039</cp:revision>
  <dcterms:created xsi:type="dcterms:W3CDTF">2019-09-27T03:30:23Z</dcterms:created>
  <dcterms:modified xsi:type="dcterms:W3CDTF">2023-06-26T00:59:59Z</dcterms:modified>
</cp:coreProperties>
</file>