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1755" r:id="rId6"/>
    <p:sldId id="1756" r:id="rId7"/>
    <p:sldId id="1757" r:id="rId8"/>
    <p:sldId id="1758" r:id="rId9"/>
    <p:sldId id="1594" r:id="rId10"/>
    <p:sldId id="1759" r:id="rId11"/>
    <p:sldId id="1760" r:id="rId12"/>
    <p:sldId id="1762" r:id="rId13"/>
    <p:sldId id="1763" r:id="rId14"/>
    <p:sldId id="1764" r:id="rId15"/>
    <p:sldId id="1765" r:id="rId16"/>
    <p:sldId id="1761" r:id="rId17"/>
    <p:sldId id="1766" r:id="rId18"/>
    <p:sldId id="1767" r:id="rId19"/>
    <p:sldId id="1768" r:id="rId20"/>
    <p:sldId id="1769" r:id="rId21"/>
    <p:sldId id="1770" r:id="rId22"/>
    <p:sldId id="1772" r:id="rId23"/>
    <p:sldId id="1773" r:id="rId24"/>
    <p:sldId id="1774" r:id="rId25"/>
    <p:sldId id="1775" r:id="rId26"/>
    <p:sldId id="1776" r:id="rId27"/>
    <p:sldId id="1771" r:id="rId28"/>
    <p:sldId id="1777" r:id="rId29"/>
    <p:sldId id="1778" r:id="rId30"/>
    <p:sldId id="1780" r:id="rId31"/>
    <p:sldId id="1781" r:id="rId32"/>
    <p:sldId id="1782" r:id="rId33"/>
    <p:sldId id="1779" r:id="rId34"/>
    <p:sldId id="1783" r:id="rId35"/>
    <p:sldId id="1784" r:id="rId36"/>
    <p:sldId id="1786" r:id="rId37"/>
    <p:sldId id="1787" r:id="rId38"/>
    <p:sldId id="1788" r:id="rId39"/>
    <p:sldId id="1789" r:id="rId40"/>
    <p:sldId id="1785" r:id="rId41"/>
    <p:sldId id="1790" r:id="rId42"/>
    <p:sldId id="1791" r:id="rId43"/>
    <p:sldId id="1792" r:id="rId44"/>
    <p:sldId id="1793" r:id="rId45"/>
    <p:sldId id="1794" r:id="rId46"/>
    <p:sldId id="1795" r:id="rId47"/>
    <p:sldId id="1798" r:id="rId48"/>
    <p:sldId id="1797" r:id="rId49"/>
    <p:sldId id="1799" r:id="rId50"/>
    <p:sldId id="1796" r:id="rId51"/>
    <p:sldId id="1800" r:id="rId52"/>
    <p:sldId id="1801" r:id="rId53"/>
    <p:sldId id="1802" r:id="rId54"/>
    <p:sldId id="1803" r:id="rId55"/>
    <p:sldId id="1804" r:id="rId56"/>
    <p:sldId id="1805" r:id="rId57"/>
    <p:sldId id="1806" r:id="rId58"/>
    <p:sldId id="1807" r:id="rId59"/>
    <p:sldId id="1808" r:id="rId60"/>
    <p:sldId id="1809" r:id="rId61"/>
    <p:sldId id="1810" r:id="rId62"/>
    <p:sldId id="1811" r:id="rId63"/>
    <p:sldId id="27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89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2160"/>
        <p:guide orient="horz" pos="663"/>
        <p:guide orient="horz" pos="4156"/>
        <p:guide pos="3522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소프트웨어 개</a:t>
            </a:r>
            <a:r>
              <a:rPr lang="ko-KR" altLang="en-US" sz="4400" dirty="0">
                <a:latin typeface="+mj-ea"/>
                <a:ea typeface="+mj-ea"/>
              </a:rPr>
              <a:t>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5. </a:t>
            </a:r>
            <a:r>
              <a:rPr lang="ko-KR" altLang="en-US" sz="3000" dirty="0" smtClean="0">
                <a:latin typeface="+mj-ea"/>
                <a:ea typeface="+mj-ea"/>
              </a:rPr>
              <a:t>인터페이스 구현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인터페이스확인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확인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시스템 인터페이스 설계서에 대한 설명으로 옳은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시스템의 인터페이스 현황을 확인하기 위하여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갖는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목록과 인터페이스 명세를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보여주는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통한 각 세부 기능의 개요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기능이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필요한 사전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조건 등을 정의한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인터페이스 명세서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모형으로 각 시스템의 구성 요소를 표현한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다이어그램을 통해 정의한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모형을 통한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기준으로 상위 모듈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모듈에 해당된다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통한 인터페이스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1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모듈 연계를 위한 인터페이스 기능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연계는 내부 모듈과 외부 모듈 또는 내부 모듈 간 데이터의 교환을 위해 관계를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 방법에는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EAI(Enterprise Application Integration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EAI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기업 내 각종 애플리케이션 및 플랫폼 간의 정보 전달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등 상호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연동이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EAI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비즈니스 간 통합 및 연계성을 증대시켜 효율성 및 각 시스템 간의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Determinacy)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높여준다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6020" y="4509851"/>
            <a:ext cx="903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확정성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확실성은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오류로부터 완전한 보증을 가지고 있거나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의심의 여지 없이 존재하는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의미를 가진 단어이다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3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모듈 연계를 위한 인터페이스 기능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EAI(Enterprise Application Integration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EAI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구축 유형은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07241"/>
              </p:ext>
            </p:extLst>
          </p:nvPr>
        </p:nvGraphicFramePr>
        <p:xfrm>
          <a:off x="2215660" y="2276872"/>
          <a:ext cx="820082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691276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Point-to-Point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가장 기본적인 애플리케이션 통합 방식으로 애플리케이션을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1:1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연결한다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변경 및 재사용이 어렵다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Hub &amp; Spoke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단일 접점인 허브 시스템을 통해 데이터를 전송하는 중앙 집중형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확장 및 유지 보수가 용이하다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허브 장애 발생 시 시스템 전체에 영향을 미친다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Message Bus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(ESB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 사이에 미들웨어를 두어 처리하는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확장성이 뛰어나며 대용량 처리가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Hybrid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•Hub &amp; Spoke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Message Bus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혼합 방식이다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그룹 내에서는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Hub &amp; Spoke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그룹 간에는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Message Bus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경우 한가지 방식으로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EAI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구현이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병목 현상을 최소화할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10" y="2609518"/>
            <a:ext cx="1087338" cy="523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10" y="3221068"/>
            <a:ext cx="1186036" cy="7701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060" y="4028778"/>
            <a:ext cx="1099008" cy="59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111" y="4784346"/>
            <a:ext cx="1208906" cy="748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14890" y="5805264"/>
            <a:ext cx="9497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(hub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바퀴축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뜻을 가진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컴퓨터들을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접속시키는 네트워크 장치로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스위칭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Spoke : 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뜻을 가진 단어이며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바퀴살을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3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모듈 연계를 위한 인터페이스 기능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ESB(Enterprise Service Bus)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애플리케이션 간 연계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지원 등 표준 기반의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ESB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애플리케이션 통합 측면에서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유사하지만 애플리케이션 보다는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중심의 통합을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지향한다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ESB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특정 서비스에 국한되지 않고 범용적으로 사용하기 위하여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애플리케이션과의 결합도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Coupling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약하게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(Loosely)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보안 유지가 쉽고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품질 지원이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2597273"/>
            <a:ext cx="3528391" cy="1455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모듈 연계를 위한 인터페이스 기능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연계 기능 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인터페이스를 기반으로 모듈과 연계된 기능을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기능은 인터페이스 기능을 식별하는데 사용된다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연계 기능 식별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9503"/>
              </p:ext>
            </p:extLst>
          </p:nvPr>
        </p:nvGraphicFramePr>
        <p:xfrm>
          <a:off x="2143652" y="2993504"/>
          <a:ext cx="79847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12"/>
                <a:gridCol w="936104"/>
                <a:gridCol w="612068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주요 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시나리오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계산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사전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일자가 확정되어야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동작 시나리오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급여가 급여 정보에 따라 계산한다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사후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발생용 기본 정보가 생성된다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결과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사전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급여가 계산된다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동작 시나리오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조직별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직급별 급여 명세서가 조회된다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사후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 전표 보고서 기준으로 전표가 발생된다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전표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사전조건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 전표 발생에 필요한 정보를 계산한다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동작 시나리오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결과를 회계 정보에 맞게 변환하여 전표를 작성한다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사후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입력값과 결과값의 정합성이 맞는지 체크한다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모듈 연계를 위한 인터페이스 기능 식별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 기능 식별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모듈 간 관련 기능을 검토하여 인터페이스 동작에 필요한 기능을 식별한다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동작은 대부분 외부 모듈의 결과 또는 요청에 의해 수행되므로 외부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모듈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동작하는 기능을 통해 인터페이스 기능을 식별한다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동작은 외부 모듈에서 호출된 인터페이스에 의해 수행되고 결과를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나타내는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것이므로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업무에 대한 시나리오를 통해 내부 모듈과 관련된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식별한다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중에서 실제적으로 필요한 인터페이스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기능은 인터페이스 기능 구현을 정의하는데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연계를 위한 인터페이스 기능 식별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연계를 위한 인터페이스 기능 식별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EAI(Enterprise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 Integration)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구축 유형으로 옳지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Point-to-Point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&amp;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Spoke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Bus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Tree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구축유형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Point-to-Point, Hub &amp; Spoke, Message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Bus(ESB), Hybrid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Point-to-Point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기본적인 애플리케이션 통합 방식으로 애플리케이션을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1:1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및 재사용이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&amp;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Spoke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접점인 허브 시스템을 통해 데이터를 전송하는 중앙 집중형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 및 유지 보수가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허브가 장애 발생 시 시스템 전체에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Bus(ESB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사이에 미들웨어를 두어 처리하는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확장성이 뛰어나며 대용량 처리가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Hybrid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&amp;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Spoke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혼합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내에서는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&amp;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Spoke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간에는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Bus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경우에는 한 가지 방식으로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병목 현상을 최소화할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EAI(Enterprise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 Integration)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유형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Hybrid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Hub &amp; Spoke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Bus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혼합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경우 한 가지 방식으로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병목 현상을 최소화할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 미들웨어를 두지 않고 각 애플리케이션을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연결한다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Hybrid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&amp; Spoke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Bus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혼합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단말기들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버스와 허브를 미들웨어로 두어 애플리케이션을 연결한다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연계 방법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ESB(Enterprise Service Bus)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ESB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애플리케이션과의 결합도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약하게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Loosely)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ESB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크게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Point-to-Point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Hub &amp; Spoke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Hybrid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구성으로 분류될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.(EAI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수준의 품질 지원이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보안이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ESB(Enterprise Service Bus)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ESB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애플리케이션 간 연계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 지원 등 표준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인터페이스를 제공하는 솔루션이다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ESB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애플리케이션 통합 측면에서는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유사하지만 애플리케이션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보다는 서비스 중심의 통합을 지향한다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ESB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특정 서비스에 국한되지 않고 범용적으로 사용하기 위해서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애플리케이션과의 결합도를 약하게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ESB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관리 및 보안 유지가 쉽고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수준의 품질 지원이 가능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유형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Bus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사이에 미들웨어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두어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방식이다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접점이 허브 시스템을 통해 데이터를 전송하는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집중형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.(Hub &amp; Spoke)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애플리케이션들이 트리 형태로 연결된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애플리케이션을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 to Point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연결하는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기본적인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연계를 위한 인터페이스 기능 식별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연계를 위한 인터페이스 기능 식별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간 연계를 위한 인터페이스 기능의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포함된 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모듈을 통해 연계된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형태로 구체화하여 기능을 식별한다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모듈과 인터페이스 모듈 간의 동작 기능에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기능을 식별한다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모듈 관련 인터페이스 기능은 외부 모듈 관련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식별하는 방법과 상반된 방법으로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및 내부 모듈 기능 분석을 통한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필요한 인터페이스 기능을 종합적으로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간 연계를 위한 인터페이스 기능의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모듈 간 관련 기능을 검토하여 인터페이스 동작에 필요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기능을 식별한다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동작은 대부분 외부 모듈의 결과 또는 요청에 의해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수행되므로 외부 및 인터페이스 모듈 간 동작하는 기능을 통해서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기능을 식별한다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모듈의 동작은 외부 모듈에서 호출된 인터페이스에 의해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수행이 되고 결과를 나타내는 것이므로 해당 업무에 대한 시나리오를 통해 내부 모듈과 관련된 인터페이스 기능을 식별한다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인터페이스 기능 중에서 실제적으로 필요한 인터페이스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최종적으로 선별한다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인터페이스 기능은 인터페이스 기능 구현을 정의하는데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구축 유형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Hybrid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방식에 대한 설명으로 가장 옳지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Hub &amp; Spoke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메시지 버스 방식의 혼합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내에는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&amp; Spoke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간에는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 방식을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가지 방식 중 필요 시 한 가지 방식으로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 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병목 현상을 최대화 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간의 통합 측면에서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유사하다고 볼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보다는 서비스 중심으로 통합을 지향하는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기술을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Point-to-Point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Bus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MOM(Message Oriented Middleware,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 지향 미들웨어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비동기형 메시지를 전달하는 방식의 미들웨어이다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EAI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구축 유형 중 가장 기본적인 애플리케이션 통합 방식인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Point-to-Point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			②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①번은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Bus,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②번은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Hybrid,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④번은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Hub &amp; Spoke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5361199"/>
            <a:ext cx="1087338" cy="523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86" y="5342111"/>
            <a:ext cx="1186036" cy="7701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4408084"/>
            <a:ext cx="1099008" cy="597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786" y="4408084"/>
            <a:ext cx="1208906" cy="748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7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데이터 표준의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표준은 모듈 간 인터페이스에 사용되는 데이터의 형식을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표준은 기존의 데이터 중에서 공통 영역을 추출하거나 어느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쪽의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표준은 인터페이스 기능 구현을 정의하는데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인터페이스 데이터 표준 확인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인터페이스를 통해 인터페이스 데이터 표준을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기능을 통해 인터페이스 표준을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인터페이스와 인터페이스 기능을 통해 확인된 인터페이스 표준을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7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데이터 표준의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표준을 위해 식별된 데이터 인터페이스에서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출력값의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 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인터페이스의 각 항목을 통해 데이터 표준을 확인한다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인터페이스의 데이터 표준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94083"/>
              </p:ext>
            </p:extLst>
          </p:nvPr>
        </p:nvGraphicFramePr>
        <p:xfrm>
          <a:off x="2431684" y="2993504"/>
          <a:ext cx="798479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12"/>
                <a:gridCol w="936104"/>
                <a:gridCol w="2376264"/>
                <a:gridCol w="374441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파라미터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표준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작업의 단위를 나타내는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Key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지급 연월의 숫자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정규직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계약직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 숫자로 급여 코드 증가 시 숫자 증가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계산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직원별 급여 계산 결과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직원 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총액 공제액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소속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직급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근무일수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비과세급여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 지급액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국민연금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건강보험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고용보험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소득세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주민세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 지급액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 시기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전표의 매입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매출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세금 신고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 시기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YYYYMMDD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형식의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구분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매입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계정별 마스터 정보 발생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디테일 정보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계정별 급여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상여 세금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사내 공제 항목 등 의 마스터 정보 발생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부서별 급여 합계 등의 디테일 정보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5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소프트웨어 </a:t>
            </a:r>
            <a:r>
              <a:rPr lang="ko-KR" altLang="en-US" sz="2800" b="1" dirty="0" smtClean="0">
                <a:latin typeface="+mj-ea"/>
              </a:rPr>
              <a:t>개발 총 파트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(29.49%)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통합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(1.92%)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제품 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(19.87%)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애플리케이션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(35.26%)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(13.46%)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데이터 표준의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표준을 위해 식별된 인터페이스 기능을 기반으로 인터페이스 기능 구현을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데이터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항목과 데이터 인터페이스에서 확인된 데이터 표준에서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삭제될 항목이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구현을 위해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데이터 항목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9627"/>
              </p:ext>
            </p:extLst>
          </p:nvPr>
        </p:nvGraphicFramePr>
        <p:xfrm>
          <a:off x="2431684" y="3363032"/>
          <a:ext cx="66166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116"/>
                <a:gridCol w="2232248"/>
                <a:gridCol w="252028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 데이터 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인터페이스 항목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모듈로부터 전표 발생을 위한 필수 입력값을 수신한다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일자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금액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발의 부서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귀속 부서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거래처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지급 여부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코드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일자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계산 결과 전표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계정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 시스템에서 발생된 전표 발생 작업의 결과를 수신한다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발생 여부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대변 검증 여부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부서별 금액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계정별 금액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금액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대변 금액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대변 검증 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인터페이스 데이터 표준의 개요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인터페이스에서 확인된 데이터 표준과 인터페이스 기능을 통해 확인된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항목들을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검토하여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데이터 표준을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표준은 항목별로 데이터 인터페이스와 인터페이스 기능 중 출처를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인터페이스 데이터 표준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7976"/>
              </p:ext>
            </p:extLst>
          </p:nvPr>
        </p:nvGraphicFramePr>
        <p:xfrm>
          <a:off x="2431684" y="2993504"/>
          <a:ext cx="755274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996"/>
                <a:gridCol w="1008112"/>
                <a:gridCol w="3888432"/>
                <a:gridCol w="187220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파라미터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표준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입력값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지급 연월의 숫자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정규직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계약직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 숫자로 급여 코드 증가 시 숫자 증가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인터페이스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계산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소속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직급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근무일수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비과세급여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총 지급액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국민연금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건강보험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고용보험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소득세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주민세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 지급액 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인터페이스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정보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발생 시기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YYYYMMDD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형식의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자리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구분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매입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인터페이스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계정별 급여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상여 세금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사내 공제 항목 등의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마스터 정보 발생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부서별 급여 합계 등의 디테일 정보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기능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8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인터페이스 기능 구현 정의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구현의 정의에 대한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구현의 정의는 인터페이스를 실제로 구현하기 위해 인터페이스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구현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기능별로 기술한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정의 순서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명세서를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명세서를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인터페이스 기능 구현을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인터페이스 기능 구현을 정형화한다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0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인터페이스 기능 구현 정의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설계서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설계서는 모듈의 구성 요소와 세부적인 동작 등을 정의한 설계서이다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모듈 세부 설계서에는 컴포넌트 명세서와 인터페이스 명세서가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명세서는 컴포넌트의 개요 및 내부 클래스의 동작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통신하는 명세 등을 정의한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90235"/>
              </p:ext>
            </p:extLst>
          </p:nvPr>
        </p:nvGraphicFramePr>
        <p:xfrm>
          <a:off x="1991544" y="3369528"/>
          <a:ext cx="7552748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44016"/>
                <a:gridCol w="2480230"/>
                <a:gridCol w="608022"/>
                <a:gridCol w="187220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HR-COM-001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인사발령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컴포넌트 개요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 기업의 인사발령을 수행하고 관계 기업과 필수정보를 공유하는 컴포넌트이다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클래스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발령이력 관리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HR-CLASS-01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발령이력 관리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 이력관리에 발령 형태에 따른 발령 이력을 등록한다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HR-CLASS-02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호출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관계 기업과 인터페이스를 통해 발령사항을 공유한다</a:t>
                      </a:r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71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클래스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오퍼레이션명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7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IF-HR-01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인사정보 전송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대상 선정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전달 대상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 전송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전달 행위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결과 확인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전달 결과</a:t>
                      </a:r>
                      <a:endParaRPr lang="ko-KR" altLang="en-US" sz="12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6453336"/>
            <a:ext cx="9497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구분은 인터페이스의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서비스를 요청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오퍼레이션을 구분하여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8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인터페이스 기능 구현 정의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설계서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명세서는 컴포넌트 명세서의 항목 중 인터페이스 클래스의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정의한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85778"/>
              </p:ext>
            </p:extLst>
          </p:nvPr>
        </p:nvGraphicFramePr>
        <p:xfrm>
          <a:off x="2063552" y="2636912"/>
          <a:ext cx="77048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080120"/>
                <a:gridCol w="3232268"/>
                <a:gridCol w="202431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IF-HR-01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인사정보 전송 인터페이스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오퍼레이션명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대상선정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오퍼레이션 개요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관계 기업과 인터페이스 할 대상을 선택한다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사전조건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과장 이상 정규직만 선택한다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사후조건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전송 이후 상대 시스템의 결과값을 업데이트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파라미터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발령구분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승진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발령정보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발령일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소속 직급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반환값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SUCCESS / FAIL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4653136"/>
            <a:ext cx="949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사전조건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사후조건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작동하기 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참이어야 하는 조건을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 후 반환값이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해당 값을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1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인터페이스 기능 구현 정의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설계서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컴포넌트 명세서와 인터페이스 명세서를 기반으로 인터페이스에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명세서의 컴포넌트의 개요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클래스명과 설명 등을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명세서의 인터페이스 클래스를 통해 인터페이스에 필요한 주요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명세서를 통해 컴포넌트 명세서의 인터페이스 클래스에 명시된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조건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7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-SEC_04(</a:t>
            </a:r>
            <a:r>
              <a:rPr lang="ko-KR" altLang="en-US" sz="2800" b="1" dirty="0">
                <a:latin typeface="+mj-ea"/>
              </a:rPr>
              <a:t>인터페이스 기능 구현 정의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정의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설계서를 기반으로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 정형화된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구현에 대해 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인터페이스 기능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기능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설계서를 통해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인터페이스 기능 구현에 대해 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측에서 진행해야 할 절차까지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정형화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인터페이스 기능 구현을 특정 하드웨어나 소프트웨어에 의존적이지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사람들이 보기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표준화되도록 정형화한다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가독성을 높이려면 프로세스 형태나 유스케이스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정형화한다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518973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일관성을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갖기 위해서는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기능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표준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설계서의 정의와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유스케이스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 Case Diagram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요구를 분석하는 것으로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작업에 사용되는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다이어그램이다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4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표준의 개요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표준의 개요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인터페이스를 위해 인터페이스가 되어야 할 범위의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형식과 표준을 정의하는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있던 데이터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공통의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추출하여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경우도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한쪽의 데이터를 변환하는 경우도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명세서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표준은 모듈 간 인터페이스에 사용되는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형식을 표준화하는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표준은 기존의 데이터 중에서 공통 영역을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추출하거나 어느 한 쪽의 데이터를 변환하여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인터페이스 데이터 표준은 인터페이스 기능 구현을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 데이터 표준 확인 순서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 인터페이스를 통해 인터페이스 데이터 표준을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인터페이스 기능을 통해 인터페이스 표준을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인터페이스와 인터페이스 기능을 통해 확인된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표준을 검토하여 최종적인 인터페이스 데이터 표준을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 데이터 표준 확인에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및 내부 모듈 간 데이터를 교환하고 상호 호환이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하기 위해서 인터페이스 데이터 표준을 정의하고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관리하여야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데이터의 형태가 동일한 경우에만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표준을 정의할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식별된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인터페이스를 통해 인터페이스 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기능을 통해 인터페이스 표준을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위해 한쪽의 데이터를 변환하는 경우도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표준은 인터페이스 데이터 형태의 동일 여부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관계없이 정의할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간 인터페이스 데이터 표준을 확인하는데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정보로만 짝지어진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인터페이스 명세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인터페이스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인터페이스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표준이라고 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인터페이스와 인터페이스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것을 기억하자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2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정의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정의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기능 구현 정의에 대한 설명으로 가장 옳지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다각적으로 분석된 모듈 설계 명세서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정의서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정의서를 통하여 인터페이스의 기능 구현을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명세서에 정의된 기능을 확인하여 컴포넌트가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있는 주요 기능을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명세서를 통해서 컴포넌트 명세서에서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명시된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세부 기능을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인터페이스 기능 구현은 표준화되고 사람들이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 쉽게 정형화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정의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설계서를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일관성 있고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정형화된 인터페이스 기능 구현에 대해서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일관성 있는 인터페이스 기능 구현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기능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표준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설계서를 통해 인터페이스의 기능 구현을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인터페이스 기능 구현에 대해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측에서 진행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할 절차까지 다시 세부적으로 정의한다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인터페이스 기능 구현 정형화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인터페이스 기능 구현을 특정 하드웨어나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의존적이지 않게 사람들이 보기 쉽고 표준화 되도록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가독성을 높이려면 프로세스 형태나 유스케이스 다이어그램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정형화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모듈 세부 설계서에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설계서는 하나의 독립적인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모듈의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요소와 세부적인 동작을 정의한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모듈 세부 설계서에는 컴포넌트 명세서와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명세서는 컴포넌트의 개요 및 내부 클래스의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등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명세서는 연계 업무와 연계에 참여하는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시스템의 정보 등을 정의한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세부 설계서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모듈의 구성 요소와 세부적인 동작 등을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설계서이다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모듈 세부 설계서에는 컴포넌트 명세서와 인터페이스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컴포넌트의 개요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내부 클래스의 동작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통해 외부와 통신하는 명세 등을 정의한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명세서의 항목 중 인터페이스 클래스의 세부 조건 및 기능 등을 정의한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컴포넌트 명세서의 항목이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컴포넌트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조건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내부 클래스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조건은 인터페이스 명세서의 항목이며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항목들은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 개요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/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명세서의 항목이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인터페이스명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오퍼레이션명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컴포넌트명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구현은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간의 데이터 교환 및 처리를 실현해 주는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인터페이스 기능 구현을 기반으로 구현 방법 및 범위 등을 고려하여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정의를 기반으로 인터페이스를 구현한다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대표적인 방법에는 데이터 통신을 이용한 방법과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엔티티를 이용한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847655"/>
            <a:ext cx="97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개체라고 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여기서는 인터페이스 구현 클래스라고 생각하자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인터페이스 구현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인터페이스 </a:t>
            </a:r>
            <a:r>
              <a:rPr lang="ko-KR" altLang="en-US" sz="1600" b="1" dirty="0" smtClean="0">
                <a:latin typeface="+mj-ea"/>
              </a:rPr>
              <a:t>구현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공통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및 데이터 인터페이스 확인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연계를 위한 인터페이스 기능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인터페이스 데이터 표준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05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인터페이스구현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예외 처리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확인 및 처리 보고서 작성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통신을 이용한 인터페이스 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통신을 이용한 인터페이스 구현은 애플리케이션 영역에서 인터페이스 형식에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포맷을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대상으로 전송하고 이를 수신 측에서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Parsing)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해석하는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형식의 데이터 포맷을 사용하여 인터페이스를 구현한다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객체 생성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전송을 위해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객체를 생성할 데이터를 각 시스템 및 환경에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생성한다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측에서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 인터페이스 객체를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이용하여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측으로 보낸다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객체를 수신해 파싱한 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측에서 송신 측에 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보낸다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847655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(Parsing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문장이 정의된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따라 완전한 문장으로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있는가를 확인하는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 작업을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객체를 생성할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데이터베이스에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정보를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선택한 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2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통신을 이용한 인터페이스 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JSON(JavaScript Object Notation)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(Attribute-Value Pairs)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이루어진 데이터 객체를 전달하기 위해 사람이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텍스트를 사용하는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개방형 표준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처리에 사용되는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대체하여 사용되고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XML(</a:t>
            </a:r>
            <a:r>
              <a:rPr lang="en-US" altLang="ko-KR" sz="16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eXtensible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Markup Language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XML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특수한 목적을 갖는 마크업 언어를 만드는 데 사용되는 다목적 마크업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형식인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문법이 각 웹 브라우저에서 상호 호환적이지 못하다는 문제와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SGML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복잡함을 해결하기 위하여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AJAX(Asynchronous JavaScript and XML)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AJAX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자바 스크립트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이용하여 클라이언트와 서버 간에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교환 및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제어함으로써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이용자가 웹 페이지와 자유롭게 상호 작용할 수 있도록 하는 비동기 통신 기술을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820789"/>
            <a:ext cx="972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마크업 언어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markup,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markup language)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태그 등을 이용하여 문서나 데이터의 구조를 명기하는 언어의 한 가지이다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태그는 원래 텍스트와는 별도로 원고의 교정부호와 주석을 표현하기 위한 것이었으나 용도가 점차 확장되어 문서의 구조를 표현하는 역할을 하게 되었다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SGML(Stand Generalized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Markup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Language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및 비디오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포함하는 멀티미디어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전자문서들을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기종의 시스템들과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손실 없이 효율적으로 전송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자동 처리하기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6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-SEC_05(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구현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엔티티를 이용한 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엔티티를 이용한 인터페이스 구현은 인터페이스가 필요한 시스템 사이에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두어 상호 연계하는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인터페이스 테이블을 엔티티로 활용한다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테이블은 한 개 또는 송신 및 수신 인터페이스 테이블을 각각 두어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수신 인터페이스 테이블의 구조는 대부분 같지만 상황에 따라 서로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다르게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설계할 수도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테이블을 이용한 인터페이스 구현 순서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이벤트가 발생하면 인터페이스 테이블에 인터페이스 데이터를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(Write).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측 인터페이스 테이블에서 정해진 주기에 따라 인터페이스 데이터를 전송한다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인터페이스 테이블에 인터페이스 데이터가 입력되면 정해진 주기에 따라 인터페이스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(Read).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인터페이스 테이블에서 인터페이스 데이터를 읽은 후 사전에 정의된 데이터 트랜잭션을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5820789"/>
            <a:ext cx="972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유지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이력 관리 등을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가능하고 수정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(Update)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Delete)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불가능하다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주기는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특정기간 이후 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전송을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Connection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테이블과 연결되어 있어야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프로시저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통해 수신 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0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웹과 컴퓨터 프로그램에서 용량이 적은 데이터를 교환하기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데이터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 형태로 표현하는 형식으로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(JavaScript)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토대로 개발되어진 형식은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Python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JSON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SERVER	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JSON(JavaScript Object Notation)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(Attribute-Value Pairs)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이루어진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전달하기 위해 사람이 읽을 수 있는 텍스트를 사용하는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개방형 표준 포맷이다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비동기 처리에 사용되는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대체하여 사용되고 있고 용량이 작다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eXtensible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Markup Language)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특수한 목적을 갖는 마크업 언어를 만드는데 사용되는 다목적 마크업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페이지의 기본 형식인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문법이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웹 브라우저마다 상호 호환적이지 못하다는 문제와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SGML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복잡함을 해결하기 위해서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AJAX(Asynchronous JavaScript and XML)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자바 스크립트 등을 이용하여 클라이언트와 서버 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교환 및 제어함으로써 이용자가 웹 페이지와 자유롭게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작용할 수 있도록 하는 비동기 통신 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시 사용하는 기술 중 다음 내용이 설명하는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JavaScript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 비동기 통신 기술로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간에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주고 받는 기술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Procedure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Trigger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Greedy	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개념을 가지고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루틴이나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루틴 및 함수와 같은 뜻이다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특정 작업을 수행하기 위한 프로그램의 일부이다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의미의 프로시저란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행동을 수행하기 위한 일련의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순서를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방아쇠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개념을 가지고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정해 놓은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만족하거나 어떤 동작이 수행되면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자동적으로 수행되는 프로그램이다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대한 유효성 조건과 무결성 조건을 기술하는데 매우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Greedy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탐욕스러운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욕심이 많은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뜻이다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탐욕 알고리즘은 말 그대로 선택의 순간마다 당장 눈앞에 보이는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상황만을 쫓아 최종적인 해답에 도달하는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인터넷의 표준 문서인 하이퍼텍스트 문서를 만들기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언어이다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(HTML-Hyper Text Markup Language)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다른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특수한 목적을 갖는 마크업 언어를 만드는 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사용하도록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권장하는 다목적 마크업 언어이다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개발 과정에서 시스템 개발자와 고객 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원활한 의사소통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표준화한 객체지향 모델링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.(UML-Unified Modeling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Language)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(Attribute-Value Pairs)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이루어진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오브젝트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전달하기 위해 사용하는 개방형 표준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(JSON)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간의 통신을 위해 이용되는 데이터 포맷이 아닌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AJTML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JSON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XML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YAML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AJTML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데이터 포맷은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YAML(yet another markup language) : JSON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복잡한 포맷을 단순화하여 사람이 쉽게 읽을 수 있도록 만들어진 데이터 포맷이다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YAML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상위 집합이므로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YAML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얼마든지 사용할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6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구현은 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간의 데이터 교환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실현해 주는 작업을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인터페이스 기능 구현을 기반으로 구현 방법 및 범위 등을 고려하여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방법을 분석한다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분석이 안된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정의를 기반으로 인터페이스를 구현한다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인터페이스를 구현하는 대표적인 방법에는 데이터 통신을 이용한 방법과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엔티티를 이용한 방법이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구현은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간에 데이터 교환 및 처리를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실현해 주는 작업을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정의된 인터페이스 기능 구현을 기반으로 구현 방법 및 범위 등을 고려하여 인터페이스 구현 방법을 분석한다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정의를 기반으로 인터페이스를 구현한다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구현하는 대표적인 방법에는 데이터 통신을 이용한 방법과 인터페이스 엔티티를 이용한 방법이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주어진 문장이 정의된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구조에 따라 완전한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으로 사용될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및 확인하는 작업을 무엇이라고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Parsing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JSON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SGML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AJAX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SGML(Stand Generalized Markup Language)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및 비디오 등을 포함하는 멀티미디어 전자문서들을 다른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기종의 시스템들과 정보의 손실 없이 효율적으로 전송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및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처리하기 위한 언어이다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예외 처리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예외 처리의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예외 처리는 구현된 인터페이스가 동작하는 과정에서 기능상 예외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했을 때 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절차를 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예외 처리는 인터페이스를 구현하는 방법에 따라 데이터 통신을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엔티티를 이용한 방법이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6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예외 처리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통신을 이용한 인터페이스 예외 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통신을 이용한 인터페이스 예외 처리 방법은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JSON, XML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이용해 구현한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동작이 실패할 경우를 대비한 것으로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 발생할 수 있는 예외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정의하고 각 예외 케이스마다 예외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기술한다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자체 원인 등 다양한 원인으로 인해 예외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 송신 실패 시 예외 처리 방안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99313"/>
              </p:ext>
            </p:extLst>
          </p:nvPr>
        </p:nvGraphicFramePr>
        <p:xfrm>
          <a:off x="2431684" y="3363032"/>
          <a:ext cx="79127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36"/>
                <a:gridCol w="2376264"/>
                <a:gridCol w="439248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상황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처리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환경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불안정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•POST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이후 오류 메시지를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서버를 찾지 못하는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404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오류일 경우 네트워크 또는 서버 상태를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데이터 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정합성 체크 오류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데이터의 원활한 전송을 위해 사전에 데이터를 정제한다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송신 시 데이터 크기 및 정합성을 체크하는 기능을 추가하여 미리 예방한다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자체 원인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데이터 생성 시 프로세스의 논리적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결함을 수정한다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충분한 테스트를 통해 사전 예방한다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프로세스에 따라 예상되는 예외를 사용자에게 알람을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통해 알려 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6157753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정합성은 모순 없는 정확한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용어로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저장된 데이터는 항상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정확해야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한다는 특성을 표현할 때 사용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2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예외 처리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통신을 이용한 인터페이스 예외 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 수신 실패 시 예외 처리 방안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93400"/>
              </p:ext>
            </p:extLst>
          </p:nvPr>
        </p:nvGraphicFramePr>
        <p:xfrm>
          <a:off x="2431684" y="1892556"/>
          <a:ext cx="79127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36"/>
                <a:gridCol w="2376264"/>
                <a:gridCol w="439248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상황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처리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환경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및 서버 불안정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대기 큐에 요청을 적재한 후 순차적으로 처리하여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서버가 정상적으로 가동될 때 동작할 수 있도록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특수문자 등으로 파싱 시 오류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특수문자 입력 케이스를 미리 파악한 다음 파싱 시 오류가 발생하지 않는 문자로 우선 대치하고 이후에 다시 처리한다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자체 원인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데이터 처리 시 프로그램의 논리적 결함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논리적 결함을 수정한다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충분한 테스트를 통해 사전 예방한다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프로세스에 따라 예상되는 예외를 사용자에게 알람을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통해 알려 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예외사항이 수신되지 않도록 송신측 프로그램을 수정한다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예외 처리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엔티티를 이용한 인터페이스 예외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엔티티를 이용한 예외 처리 방법은 인터페이스 동작이 실패할 경우를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대비하여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실패 상황과 원인 등을 기록하고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취할 수 있도록 사용자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알려주는 방식으로 예외 처리 방법을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인터페이스 테이블을 이용한 인터페이스 기능 실패 시 예외 처리 방안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65270"/>
              </p:ext>
            </p:extLst>
          </p:nvPr>
        </p:nvGraphicFramePr>
        <p:xfrm>
          <a:off x="2431684" y="3034640"/>
          <a:ext cx="791278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2232248"/>
                <a:gridCol w="439248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상황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처리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 오류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객체 생성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발생 시 사용자에게 알람을 통해 알려준다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케이스의 재발 방지를 위해 프로그램을 개선한다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테이블에 입력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정합성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실패 결과와 원인을 인터페이스 테이블에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입력실패 결과를 사용자에게 알람을 통해 알려준다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케이스의 재발 방지를 위해 프로그램을 개선한다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전송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Connection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 결과를 통해 인터페이스 실패 결과와 원인을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테이블에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실패 결과와 원인을 사용자와 관리자에게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이메일 등으로 전송한다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전송 주체의 논리적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실패 결과와 원인을 인터페이스 테이블에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실패 결과를 사용자와 관리자에게 이메일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등으로 전송한다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케이스의 재발 방지를 위해 프로그램을 개선한다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6279703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Connection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수신 시스템의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서버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데이터베이스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연결해주는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연계 기술을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예외 처리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엔티티를 이용한 인터페이스 예외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인터페이스 테이블을 이용한 인터페이스 기능 실패 시 예외 처리 방안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15007"/>
              </p:ext>
            </p:extLst>
          </p:nvPr>
        </p:nvGraphicFramePr>
        <p:xfrm>
          <a:off x="2431684" y="1916832"/>
          <a:ext cx="79127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2"/>
                <a:gridCol w="2232248"/>
                <a:gridCol w="439248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프로세스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상황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예외 처리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선택 시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측 사용자에게 알람을 통해 예외사항을 알려준다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테이블에 예외사항을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재발되지 않도록 프로그램을 개선한다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트랜잭션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트랜잭션 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프로그램의 논리상 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사용자에게 알람을 통해 예외사항을 알려준다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테이블에 예외사항을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재발되지 않도록 프로그램을 개선한다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 결과 응답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DB Connection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테이블에 예외사항을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수신자에게 이메일 등으로 예외사항을 알려준다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모듈 간 공통 기능 및 </a:t>
            </a:r>
            <a:r>
              <a:rPr lang="ko-KR" altLang="en-US" sz="2800" b="1" dirty="0" smtClean="0">
                <a:latin typeface="+mj-ea"/>
              </a:rPr>
              <a:t>데이터 인터페이스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장을 공부하면서 반드시 알아두어야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키워드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EAI, ESB,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JSON, XML,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xUnit, NTAF, APM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인터페이스의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기능은 모듈의 기능 중에서 공통적으로 제공되는 기능을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인터페이스는 모듈 간 교환되는 데이터가 저장될 파라미터를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공통 기능 및 데이터 인터페이스는 인터페이스 설계서에서 정의한 모듈의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기능 및 데이터 인터페이스는 모듈 간 연계가 필요한 인터페이스의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식별하는데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공통 기능 및 데이터 인터페이스 확인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설계서를 통해 모듈별 기능을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및 내부 모듈을 기반으로 공통적으로 제공되는 기능과 각 데이터의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5733256"/>
            <a:ext cx="914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것은 쉽게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연계를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주고 받아야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데이터가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무엇인지 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연계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모듈과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또는 내부 모듈 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교환을 위해 관계를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설정하는 것을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-SEC_06(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예외 처리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077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예외 처리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객체 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 예외가 발생하는 경우에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 자체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 예외 처리라고 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자체 원인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종류가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객체 송신 시 발생하는 예외 상황 및 처리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방안에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네트워크가 불안정할 경우 입력 대기 큐를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요청을 쌓아 놓고 순차적으로 처리하여 서버 정상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가동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동작할 수 있도록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 생성 시 프로세스의 논리적 결함이 발생할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 결함을 수정하고 충분한 테스트로 사전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시스템에서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404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발생할 경우 네트워크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서버 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확인한다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송신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크기 및 데이터 정합성에 오류가 발생할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송신 데이터 및 데이터 형태로 전송되도록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데이터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 송신 실패 시 예외 처리 방안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불안정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오류 메시지를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찾지 못하는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404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오류일 경우 네트워크 또는 서버의 상태를 확인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정합성 체크 오류 발생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송신 데이터의 원활한 전송을 위해 사전에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정제한다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송신 시 데이터 크기 및 정합성을 체크하는 기능을 추가하여 미리 예방한다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자체 원인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 생성 시 프로세스의 논리적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논리적 결함을 수정한다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충분한 테스트를 통해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 예방을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따라 예상되는 예외를 사용자에게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알람을 통해서 알려준다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객체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 시 예외 처리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및 서버 불안정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입력 대기 큐에 요청을 적재한 후 순차적으로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처리하여 서버가 정상적으로 가동될 때 동작할 수 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특수문자 등으로 파싱 시 오류가 발생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특수문자 입력 케이스를 미리 파악한 다음 파싱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오류가 발생하지 않는 문자로 우선 대치하고 다시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자체 원인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데이터 처리 시 프로그램의 논리적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논리적 결함을 수정한다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충분한 테스트를 통해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사전에 예방한다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프로세스에 따라 예상되는 예외를 사용자에게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알람을 통해 알려준다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예외사항이 수신되지 않도록 송신측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수정을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980728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송신 인터페이스 엔티티를 이용한 인터페이스 기능 실패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생성 시 선택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프로그램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경우 알람을 통해 사용자에게 오류 발생을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알리고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케이스가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재발 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프로그램을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테이블에서 입력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오류가 발생할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실패 결과와 원인을 인터페이스 테이블에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전송 시 데이터 전송 주체의 논리적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 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사용자와 관리자에게 직접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전화하여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알려준다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전송 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Connection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통신 결과를 읽어서 실패 결과와 원인을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기록한다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인터페이스 테이블을 이용한 인터페이스 기능 실패 시 예외 처리 방안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생성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객체 생성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오류 발생 시 사용자에게 알람을 통해 알려준다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케이스의 재발 방지를 위해 프로그램을 개선한다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테이블에 입력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정합성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입력 실패 결과와 원인을 인터페이스 테이블에 기록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실패 결과를 사용자에게 알람을 통해 알려준다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케이스의 재발 방지를 위해 프로그램을 개선한다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전송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DB Connection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통신 결과를 통해 인터페이스 실패 결과와 원인을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테이블에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실패 결과와 원인을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관리자에게 이메일 등으로 전송한다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 주체의 논리적 오류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 방안은 인터페이스 실패 결과와 원인을 인터페이스 테이블에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실패 결과를 사용자와 관리자에게 이메일 등으로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케이스의 재발 방지를 위해서 프로그램을 개선한다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인터페이스 엔티티를 사용하여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동작을 할 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있는 상황이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정합성 오류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전송 주체의 논리적 오류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Connection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송신 데이터 생성 시 프로세스의 논리적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데이터 생성 시 프로세스의 논리적 결함은 인터페이스 객체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 발생할 수 있는 예외상황이다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4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보안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인터페이스는 시스템 모듈 간 통신 및 정보 교환을 위한 통로로 사용되므로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않으면 시스템 모듈 전체에 악영향을 주는 보안 취약점이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 향상을 위해서는 인터페이스의 보안 취약점을 분석한 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 취약점 분석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기능이 수행되는 각 구간들의 구현 현황을 확인하고 각 구간에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수행되는 각 구간의 구현 현황은 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영역의 구현 기술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 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기능을 기반으로 송신 데이터 선택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객체 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송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결과 전송 등 영역별로 발생할 수 있는 보안 취약점을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시나리오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1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보안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적용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분석한 인터페이스 기능과 보안 취약점을 기반으로 인터페이스 보안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기능은 일반적으로 네트워크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영역에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81144"/>
              </p:ext>
            </p:extLst>
          </p:nvPr>
        </p:nvGraphicFramePr>
        <p:xfrm>
          <a:off x="2135560" y="2281416"/>
          <a:ext cx="734481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5832648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영역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간 스니핑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(Sniffing)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등을 이용한 데이터 탈취 및 변조 위협을 방지하기 위해 네트워크 트래픽에 대한 암호화를 설정한다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암호화는 인터페이스 아키텍처에 따라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IPSec, SSL, S-HTTP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다양한 방식으로 적용한다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 영역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개발 보안 가이드를 참조하여 애플리케이션 코드 상의 보안 취약점 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보완하는 방향으로 애플리케이션 보안 기능을 적용한다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 영역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데이터베이스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스키마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엔티티의 접근 권한과 프로시저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(Procedure),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트리거</a:t>
                      </a:r>
                    </a:p>
                    <a:p>
                      <a:pPr algn="l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(Tigger)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 데이터베이스 동작 객체의 보안 취약점에 보안 기능을 적용한다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개인 정보나 업무상 민감한 데이터의 경우 암호화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익명화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 데이터 자체의 보안 방안도 고려한다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4509120"/>
            <a:ext cx="9721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스니핑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(Sniffing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중간에서 남의 패킷 정보를 도청하는 해킹 유형의 하나로 수동적 공격에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패킷들은 대부분 암호화되어 있지 않아 스니핑 같은 해킹 기법에 이용당하기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코드에 존재할 수 있는 보안 취약점 발견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고려한 기능 설계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등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지켜야 할 일련의 보안 활동으로 시큐어 코딩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(Secure Coding)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IPsec(IP Security)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단위의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및 은닉 기능을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SSL(Secure Sockets Layer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TCP/IP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애플리케이션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인증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S-HTTP(Secure Hyper text Transfer Protocol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간에 전송되는 모든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프로토콜이다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(Trigger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입력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때마다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수행되는 절차형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익명화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개인 식별 정보를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영구적으로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알아볼 수 없는 형태로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-SEC_07(</a:t>
            </a:r>
            <a:r>
              <a:rPr lang="ko-KR" altLang="en-US" sz="2800" b="1" dirty="0">
                <a:latin typeface="+mj-ea"/>
              </a:rPr>
              <a:t>인터페이스 </a:t>
            </a:r>
            <a:r>
              <a:rPr lang="ko-KR" altLang="en-US" sz="2800" b="1" dirty="0" smtClean="0">
                <a:latin typeface="+mj-ea"/>
              </a:rPr>
              <a:t>보안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검사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검사 도구는 시스템 파일의 변경 유무를 확인하고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변경되었을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관리자에게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알려주는 도구로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 취약점을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분석하는데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크래커나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 받지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내부 사용자들이 시스템에 침입하면 백도어를 만들어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놓거나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파일을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흔적을 감추는데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검사 도구를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감지할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이용하여 현재 파일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저장한 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감시하다가 현재 상태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상태가 달라지면 관리자에게 변경 사실을 알려준다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검사 도구에는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Tripwire,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AIDE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Samhain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Claymore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Slipwire,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Fcheck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4509120"/>
            <a:ext cx="97210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크래커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(cracker)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컴퓨터 네트워크에 무단 침입해서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악의적 행위를 하는 사람을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백도어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(backdoor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일반적인 인증과 암호화를 우회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(bypassing)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 원격 접속 및 암호화된 텍스트에 대한 권한을 취득하는 등 은밀히 행하는 전형적인 방법을 일컫는다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function)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해시 알고리즘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algorithm)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길이의 데이터를 고정된 길이의 데이터로 매핑하는 함수이다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테이블이라는 자료구조에 사용되며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빠른 데이터 검색을 위한 컴퓨터 소프트웨어에 널리 사용된다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트립와이어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(Tripwire)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특정한 파일의 변화를 모니터링하고 알림을 해주는 유용한 보안 그리고 무결성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AIDE(Advanced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Intrusion Detection Environment)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시스템에 파일 데이터베이스를 생성한 다음 해당 데이터베이스를 사용하여 파일 무결성을 확인하고 시스템 침입을 탐지하는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Samhain, Claymore, Slipwire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AIDE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비슷한  무결성 도구이다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Fcheck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사용자가 설정한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정보를 데이터베이스에 저장하고 있다가 정해진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시간마다 파일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체크하여 파일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변조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체크하는 프로그램이다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4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위해 네트워크 영역에 적용될 수 있는 것으로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IPSec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SMTP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S-HTTP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영역에 적용될 수 있는 암호화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방법은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IPSec, SSL,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S-HTTP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IPSec(IP Security)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계층에서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단위의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 기능을 제공하는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SSL(Secure Sockets Layer) : TCP/IP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계층과 애플리케이션 계층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보장하는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S-HTTP(Secure Hyper Text Transfer Protocol)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간에 전송되는 모든 메시지를 암호화 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SMTP(Simple Mail Transfer Protocol)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인터넷에서 이메일을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보내기 위해 이용되는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 번호는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크래커가 침입하여 백도어를 만들어 놓거나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파일을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변경했을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분석하는 도구는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trace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tripwire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udpdump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트립와이어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(Tripwire)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시스템의 특정한 파일의 변화를 모니터링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알림을 해주는 유용한 보안 그리고 무결성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무결성 검사 도구에는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Tripwire, AIDE, Samhain, Claymore,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Slipwire, Fcheck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요청 메서드이다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udpdump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리눅스에서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tcpdump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네트워크 패킷을 캡쳐하는데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쓰이는 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유닉스 계열 컴퓨터 운영 체제의 시간 기반 잡 스케쥴러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환경을 설정하고 관리하는 사람들은 작업을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고정된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간격에 주기적으로 실행할 수 있도록 스케쥴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 하기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980728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 기능을 적용할 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DB, Schema, Entity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Procedure, Trigger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데이터베이스 동작 객체의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취약점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보완해야 하는 영역은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DataBase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Transport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 기능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영역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영역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간 스니핑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(Sniffing)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데이터 탈취 및 변조 위협을 방지하기 위해 네트워크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트랙픽에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암호화 설정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영역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가이드를 참조하여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코드 상의 취약점을 보완하는 방향으로 애플리케이션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기능을 적용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영역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스키마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엔티티의 접근 권한과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 등 데이터베이스 동작 객체의 보안 취약점에 보안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적용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IPSec(IP Security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일방향 암호화만 지원한다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ESP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발신지 인증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모드는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Tunnel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모드와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Transport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모드로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AH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발신지 호스트를 인증하고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무결성을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IPSec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암호화와 복호화가 모드 가능한 양방향 암호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모드에서는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Tunnel(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터널 모드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전체를 보호하고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위에 새로운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헤더를 추가하는 방식으로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라우터 간에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스트와 라우터 간에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게이트웨이 간에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IPSec VPN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구형이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Transport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수송 모드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헤어 이외 나머지 데이터 부분만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보호하는 방식이며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상위 계층 프로토콜 만들 보호하기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호스트 간에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ESP(Encapsulation Security Payload)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캡슐화하는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 대해서 기밀성을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제공하는 서비스도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그러나 외부에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헤더는 보호하지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ESP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보호된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무결성을 위해 인증 서비스로 제공된다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ESP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암호화 지원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사용하므로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제공하는 시스템은 가져오기 및 내보내기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규칙에 종속된다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강력한 무결성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인증을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발신자가 보낸 컨텐츠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그대로 수신자가 수신할 수 있도록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AH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재생 보호를 사용으로 설정하지 않을 경우 재생 공격에는 취약하다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3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SEC_07(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보안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열린 포트 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스캐닝 해서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취약점을 찾는데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도구는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type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mkdir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nmap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NMAP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port Scanning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툴로서 호스트나 네트워크를 스캐닝 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유용한 시스템 보안 툴인 동시에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해커에게는 강력한 해킹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툴로 사용될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NMAP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기존의 포트 스캔 툴에 비해서 다양한 옵션과 방화벽 안쪽은 네트워크도 스캔 할 수 있는 강력한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가지고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명령어의 정보를 확인하는 옵션 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전송 모드를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설정할 때 사용하는 명령어이다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mkdir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디렉터리를 생성하는 명령어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: 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접속할 때 사용하는 명령어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6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연계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테스트는 구축된 연계 시스템과 연계 시스템의 구성 요소가 정상적으로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동작하는지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테스트는 연계 테스트 케이스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(Testcase)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환경 구축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 결과 검증 순으로 진행된다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6248345"/>
            <a:ext cx="97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구성 요소에는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모듈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서버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현황 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2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연계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케이스 작성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케이스 작성은 연계 시스템 간의 데이터 및 프로세스의 흐름을 분석하여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도출하는 과정이다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수신용 연계 응용 프로그램의 단위 테스트 케이스와 연계 테스트 케이스를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수신용 연계 응용 프로그램의 단위 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시스템에서 확인해야 할 항목을 도출한다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시스템에서 단순 개별 데이터의 유효값을 확인하는 경우의 수와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연관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경우의 수로 구분하여 작성한다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케이스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수신용 연계 응용 프로그램의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기능상 결함을 확인하는 단위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테스트케이스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▶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케이스는 연계 테이블 간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절차의 앞뒤로 연결하여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5805264"/>
            <a:ext cx="972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단위가 정상적으로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작동하는지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 개별 데이터의 유효값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길이 필수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 등이 기존에 정의된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조건과 맞는지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간 연관 관계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요청이 수신 시스템의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등록되지 않은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변경하거나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존재하지 않는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등록하는 경우 수행하는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 작업을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9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연계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환경 구축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환경 구축은 테스트의 일정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등을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협의를 통해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서버 또는 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수신용 어댑터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(Adapter)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연계를 위한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IP(Internet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포트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(Port)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신청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연계를 위한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 및 테이블과 데이터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테스트 환경을 구축한다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수행은 연계 응용 프로그램을 실행하여 연계 테스트 케이스의 시험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 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절차 등을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진행하는 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수신용 연계 응용 프로그램의 단위 테스트를 먼저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테스트의 수행을 완료한 후 연계 테스트 케이스에 따라 데이터 추출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송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등의 연계 테스트를 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7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-SEC_08(</a:t>
            </a:r>
            <a:r>
              <a:rPr lang="ko-KR" altLang="en-US" sz="2800" b="1" dirty="0" smtClean="0">
                <a:latin typeface="+mj-ea"/>
              </a:rPr>
              <a:t>연계 테스트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 결과 검증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 결과 검증은 연계 테스트 케이스의 시험 항목 및 처리 절차를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결과가 예상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동일한지를 확인하는 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 결과는 다음과 같은 테스트 케이스 항목별 검증 방법을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건수를 확인하는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또는 파일을 열어 데이터를 확인하는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생성 위치에서 파일 생성 여부 및 파일 크기를 확인하는 방법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서버에서 제공하는 모니터링 현황을 확인하는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기록하는 로그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확인하는 방법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9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모듈 간 공통 기능 및 </a:t>
            </a:r>
            <a:r>
              <a:rPr lang="ko-KR" altLang="en-US" sz="2800" b="1" dirty="0" smtClean="0">
                <a:latin typeface="+mj-ea"/>
              </a:rPr>
              <a:t>데이터 인터페이스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정의서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시스템 사이의 데이터 교환 및 처리를 위해 교환 데이터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대한 내용을 정의한 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일반적인 형태의 설계서와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모형을 통한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인터페이스 목록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상세 데이터 명세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기능의 세부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목록을 만들고 각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상세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명세를 정의하는 것이다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기능별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명세서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기능의 세부 인터페이스 정보를 정의한 문서이다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▶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통한 각 세부 기능의 개요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기능이 동작하기 전에 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조건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이후 결과를 확인하기 위한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 등으로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1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-SEC_08(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보기가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설명하고 있는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시스템과 연계 시스템의 구성 요소가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동작하는지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검증하는 활동이다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연계 모듈 구현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연계 데이터 보안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연계 테스트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연계 메커니즘 구현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테스트는 구축된 연계 시스템과 연계 시스템의 구성 요소가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동작하는지 확인하는 활동이다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테스트는 연계 테스트 케이스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(Testcase)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구축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 결과 검증 순으로 진행된다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연계 테스트의 수행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순서를 올바르게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나열한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연계 테스트 수행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케이스 작성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환경 구축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연계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수행 결과 검증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		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케이스 작성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케이스 작성은 연계 시스템 간의 데이터 및 프로세스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흐름을 분석하여 필요한 테스트 항목을 도출하는 과정이다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환경 구축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환경 구축은 테스트의 일정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 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기관과의 협의를 통해서 결정하는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수행은 연계 응용 프로그램을 실행하여 연계 테스트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케이스의 시험 항목 및 처리 절차 등을 실제로 진행하는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 결과 검증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 결과 검증은 연계 테스트 케이스의 시험 항목 및 처리 절차를 수행한 결과가 예상 결과와 동일한지를 확인하는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980728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연계 테스트 결과의 테스트 케이스 항목별 검증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건수를 확인하는 방법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시스템에서 기록하는 로그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확인하는 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테이블 또는 파일을 열어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확인하는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수신 시스템에서 제공하는 모니터링 현황을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 결과는 다음과 같은 테스트 케이스 항목별 검증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검증한다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테이블의 건수를 확인하는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또는 파일을 열어 데이터를 확인하는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생성 위치에서 파일 생성 여부 및 파일 크기를 확인하는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서버에서 제공하는 모니터링 현황을 확인하는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기록하는 로그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확인하는 방법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테스트에 대한 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작성 → 환경 구축 →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→ 결과 검증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환경 구축은 연계 시스템 간의 데이터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흐름을 분석하여 필요한 테스트 항목을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도출하는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수행은 연계 테스트 케이스의 시험 항목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절차 등을 수행하는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결과 검증은 테스트 수행 결과가 예상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결과와 동일 한지를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 테스트 환경 구축은 테스트의 일정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 시간 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기관과의 협의를 통해 결정하는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번의 내용은 연계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케이스 작성에 대한 설명이다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3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-SEC_09(</a:t>
            </a:r>
            <a:r>
              <a:rPr lang="ko-KR" altLang="en-US" sz="2800" b="1" dirty="0">
                <a:latin typeface="+mj-ea"/>
              </a:rPr>
              <a:t>인터페이스 구현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검증의 개요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검증은 인터페이스가 정상적으로 문제없이 작동하는지 확인하는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도구와 감시 도구를 이용하여 인터페이스의 동작 상태를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구현을 검증하기 위해서는 인터페이스 단위 기능과 시나리오 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통합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다음과 같은 테스트 자동화 도구를 이용하면 효율적으로 수행할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805264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검증과 감시의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차이점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검증은 인터페이스의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값이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일치하는지 확인하는 것이고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감시는 구현된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연결 모듈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동작하는지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0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-SEC_09(</a:t>
            </a:r>
            <a:r>
              <a:rPr lang="ko-KR" altLang="en-US" sz="2800" b="1" dirty="0">
                <a:latin typeface="+mj-ea"/>
              </a:rPr>
              <a:t>인터페이스 구현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5445224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(Daemon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개입 없이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상태가 되면 자동으로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동작하는 시스템 프로그램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Ruby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마츠모토 유키히로가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 방식의 객체 지향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언어입니다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인터프리터는 고급 언어로 작성된 프로그램을 한 줄 단위로 받아들여 번역하고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번역과 동시에 프로그램을 한 줄 단위로 즉시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시키는 프로그램이다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.(Python, BASIC, SNOBOL, LISP,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APL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컴파일러는 고급 언어로 작성된 프로그램 전체를 목적 프로그램으로 번역한 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링킹 작업을 통해 컴퓨터에서 실행 가능한 실행 프로그램을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.(C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6719"/>
              </p:ext>
            </p:extLst>
          </p:nvPr>
        </p:nvGraphicFramePr>
        <p:xfrm>
          <a:off x="2135560" y="1556792"/>
          <a:ext cx="799288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48072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xUnit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같은 테스트 코드를 여러 번 작성하지 않게 도와주고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테스트마다 예상 결과를 기억할 필요가 없게 하는 자동화된 해법을 제공하는 단위 테스트 프레임워크이다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•Smalltalk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처음 적용되어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SUnit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이라는 이름이었으나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JUnit, C++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용의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CppUnit, .NET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NUnit, Http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HttpUnit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 다양한 언어에 적용되면서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xUnit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통칭되고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STAF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(Software Testing Automation Framework)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호출 및 컴포넌트 재사용 등 다양한 환경을 지원하는 테스트 프레임 워크이다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크로스 플랫폼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소프트웨어 테스트 환경을 조성할 수 있도록 지원한다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분산 소프트웨어의 경우 각 분산 환경에 설치된 데몬이 프로그램 테스트에 대한 응답을 대신하며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테스트가 완료되면 이를 통합하고 자동화하여 프로그램을 완성한다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FitNesse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기반 테스트케이스 설계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 결과 확인 등을 지원하는 테스트 프레임워크이다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NTAF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(NHN Test Automation Framework)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FitNesse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장점인 협업 기능과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STAF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장점인 재사용 및 확장성을 통합한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NHN(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Naver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테스트 자동화 프레임 워크이다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Selenium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브라우저 및 개발 언어를 지원하는 웹 애플리케이션 테스트 프레임 워크이다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watir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Ruby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사용하는 애플리케이션 테스트 프레임 워크이다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6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-SEC_09(</a:t>
            </a:r>
            <a:r>
              <a:rPr lang="ko-KR" altLang="en-US" sz="2800" b="1" dirty="0">
                <a:latin typeface="+mj-ea"/>
              </a:rPr>
              <a:t>인터페이스 구현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감시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상태는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감시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(Monitoring)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관리 도구를 통해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데이터베이스와 웹 애플리케이션의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 값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및 시스템 부하 등 종합 정보를 조회하고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애플리케이션 성능 관리 도구에는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스카우터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Scouter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Jennifer)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APM(Application Performance Management/Monitoring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APM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애플리케이션의 성능 관리를 위해 접속자 자원 현황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내역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진단 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모니터링 기능을 제공하는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APM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리소스 방식과 엔드투엔드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(End-to-End)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두 가지 유형이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방식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Nagios,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Cacti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엔드투엔드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VisualVM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스카우터 등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1544" y="5128164"/>
            <a:ext cx="972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스카우터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(Scouter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모니터링 기능을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오픈소스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(Jennifer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안정화까지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 걸쳐 성능을 모니터링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분석해주는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Nagios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및 네트워크 모니터링 응용프로그램이다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지정한 호스트와 서비스를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관찰하고 장애가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나거나 복구되었을 때 경보를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발령해준다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Nagios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원래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실행되도록 디자인되어 졌음에도 불구하고 대부분의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유닉스에서도 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작동한다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Cacti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SNMP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사용하는 네트워크 모니터링 툴입니다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및 사용은 브라우저를 통해 이뤄지고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관리 데이터들은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MySQL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저장됩니다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Zabbix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 할 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솔루션이며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소스로 배포되고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VisualVM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동시 모니터링이 가능할 뿐만 아니라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profiling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가능하고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eclipse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embed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해서 사용할 수 도 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-SEC_09(</a:t>
            </a:r>
            <a:r>
              <a:rPr lang="ko-KR" altLang="en-US" sz="2800" b="1" dirty="0">
                <a:latin typeface="+mj-ea"/>
              </a:rPr>
              <a:t>인터페이스 구현 검증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도구 및 감시 도구 선택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기능 구현 정의를 통해 구현된 인터페이스 명세서의 세부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여부를 확인하기 위한 검증 도구와 감시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요건을 분석한다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끝나면 시장 및 솔루션 조사를 통해서 적절한 인터페이스 구현을 검증하고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감시하는데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검증 도구와 감시 도구를 선택한다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도구를 이용하여 외부 시스템과 연계 모듈의 동작 상태를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입력값과 입력값에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선택되는 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생성되는 객체의 데이터 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프로세스상에서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예상되는 결과값과 실제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값이 동일한지를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추가적으로 각 단계별 오류 처리도 적절하게 구현되어 있는지 확인한다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감시 확인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감시 도구를 이용하여 외부 시스템과 연결 모듈이 서비스를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동작하는지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여부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발생 여부 등 감시 도구에서 제공해 주는 리포트를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3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34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검증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중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컴포넌트 재사용 등 다양한 환경을 지원하는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대상 분산 환경에 데몬을 사용하여 테스트 대상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테스트를 수행하고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통합하여 자동화하는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xUnit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STAF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FitNesse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RubyNode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자동화 도구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xUnit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테스트 코드를 여러 번 작성하지 않게 도와주고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테스트마다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결과를 기억할 필요가 없게 하는 자동화된 해법을 제공하는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Smalltalk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처음 적용되어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SUnit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이름이었으나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Java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JUnit, C++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CppUnit, Http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HttpUnit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통칭되고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STAF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 Testing Automation Framework)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호출 및 컴포넌트 재사용 등 다양한 환경을 지원하는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플랫폼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소프트웨어 테스트 환경을 조성할 수 있도록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소프트웨어의 경우 각 분산 환경에 설치된 데몬이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테스트에 대한 응답을 대신하며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테스트가 완료되면 이를 통합하고 자동화하여 프로그램을 완성한다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FitNesse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기반 테스트케이스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결과 확인 등을 지원하는 테스트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NTAF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(NHN Test Automation Framework)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FitNesse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장점인 협업 기능과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장점인 재사용 및 확장성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통합한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NHN(</a:t>
            </a:r>
            <a:r>
              <a:rPr lang="en-US" altLang="ko-KR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Naver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테스트 자동화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Selenium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브라우저 및 개발 언어를 지원하는 웹 애플리케이션 테스트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watir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Ruby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애플리케이션 테스트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도구가 아닌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ESB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xUnit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STAF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NTAF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ESB(Enterprise Service Bus)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모듈 연계 방법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애플리케이션 간 연계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 지원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기반의 인터페이스를 제공하는 솔루션이다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980728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단위 테스트 도구로 사용될 수 없는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CppUnit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JUnit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HttpUnit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IgpUnit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구현 검증 및 감시에 대한 설명으로 가장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검증은 인터페이스 구현 및 감시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통해서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상태를 검증 및 감시하는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도구에는 스카우터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외부 시스템과 연계 모듈 간의 동작 상태를 확인할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단계별 에러 처리도 적절하게 구현되어 있는지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감시 도구인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감시할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동작 상태는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감시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(Monitoring)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 도구와 감시 도구를 구분할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도구에는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xUnit, STAF, FitNesse, NTAF, Selenium, watir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있고 감시도구에는 스카우터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3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-SEC_09(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 검증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애플리케이션의 흐름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모니터링과 성능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예측을 통해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상태를 보장 및 관리하는 것을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용어는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ESB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APM(Application Performance Management/Monitoring)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APM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애플리케이션의 성능 관리를 위해 접속자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현황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내역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진단 등 다양한 모니터링 기능을 제공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도구를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APM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리소스 방식과 엔드투엔드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(End-to-End)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두 가지 유형이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리소스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Nagios, Zabbix, Cacti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엔드투엔드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VisualVM,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스카우터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EAI(Enterprise Application Integration)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EAI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기업 내 각종 애플리케이션 및 플랫폼 간의 정보 전달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등 상호 연동이 가능하게 해주는 솔루션이다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EAI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비즈니스 간 통합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연계성을 증대시켜 효율성 및 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간의 확정성을 높여준다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API(Application Programming Interface)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 인터페이스와 같은 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등에 있는 라이브러리를 응용 프로그램 개발 시 이용할 수 있도록 규칙들을 정의해 놓은 인터페이스이다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표시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간의 통신 등과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자주 사용되는 다양한 공통 기능들을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프로그래밍 언어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등에서 라이브러리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(library)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제공하는데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라이브러리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이용하는 방법과 형식을 규정한다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라이브러리는 기능을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구현한 함수들을 모두 놓은 것이고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라이브러리를 이용할 수 있는 도구이다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구현 검증 도구에 대한 설명으로 옳은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xUnit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Java,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다양한 언어를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 프레임워크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Selenium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기반 테스트케이스 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지원하는 테스트 프레임워크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STAF 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FitNesse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STAF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장점을 통합한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NHN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프레임워크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FitNesse: Ruby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애플리케이션 테스트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980728"/>
            <a:ext cx="6064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구현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도구가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Foxbase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STAF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watir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xUnit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폭스 소프트웨어가 개발한 폭스프로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원래 명칭은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FoxBASE)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발전된 제품이다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폭스 소프트웨어는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합병됨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폭스프로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(FoxPro)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텍스트 기반 절차적 프로그램 언어이고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당초 폭스 소프트웨어가 개발 판매하고 나중에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인수되었다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지원되는 플랫폼은 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 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6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-SEC_10(</a:t>
            </a:r>
            <a:r>
              <a:rPr lang="ko-KR" altLang="en-US" sz="2800" b="1" dirty="0">
                <a:latin typeface="+mj-ea"/>
              </a:rPr>
              <a:t>인터페이스 오류 확인 및 </a:t>
            </a:r>
            <a:r>
              <a:rPr lang="ko-KR" altLang="en-US" sz="2800" b="1" dirty="0" smtClean="0">
                <a:latin typeface="+mj-ea"/>
              </a:rPr>
              <a:t>처리 </a:t>
            </a:r>
            <a:r>
              <a:rPr lang="ko-KR" altLang="en-US" sz="2800" b="1" dirty="0">
                <a:latin typeface="+mj-ea"/>
              </a:rPr>
              <a:t>보고서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확인 및 처리 보고서의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인터페이스는 독립적으로 떨어져 있는 시스템 간 연계를 위한 기능이므로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중요한 오류이다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시 사용자 또는 관리자는 오류사항을 확인하고 오류 처리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체계에 따라 관리 조직에 보고해야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확인 방법에는 오류 발생 즉시 확인하는 방법과 주기적인 확인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0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-SEC_10(</a:t>
            </a:r>
            <a:r>
              <a:rPr lang="ko-KR" altLang="en-US" sz="2800" b="1" dirty="0">
                <a:latin typeface="+mj-ea"/>
              </a:rPr>
              <a:t>인터페이스 오류 확인 및 </a:t>
            </a:r>
            <a:r>
              <a:rPr lang="ko-KR" altLang="en-US" sz="2800" b="1" dirty="0" smtClean="0">
                <a:latin typeface="+mj-ea"/>
              </a:rPr>
              <a:t>처리 </a:t>
            </a:r>
            <a:r>
              <a:rPr lang="ko-KR" altLang="en-US" sz="2800" b="1" dirty="0">
                <a:latin typeface="+mj-ea"/>
              </a:rPr>
              <a:t>보고서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발생 즉시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오류가 발생하면 화면에 오류 메시지를 표시하고 자동으로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SMS(Simple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 System),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이메일을 발송하므로 즉시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발생을 확인할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발생을 즉시 처리하는 것은 가장 직관적인 방법이기 때문에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많이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발생 즉시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03949"/>
              </p:ext>
            </p:extLst>
          </p:nvPr>
        </p:nvGraphicFramePr>
        <p:xfrm>
          <a:off x="2135560" y="3356992"/>
          <a:ext cx="79928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48072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확인 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메시지 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알람 표시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오류 발생 시 사용자 화면에 오류 메시지 창을 알람 형태로 표시한다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사용자는 오류 발생 즉시 알 수 있지만 관리자는 사용자를 통해야만 알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SMS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발생 시 자동으로 사용자와 관리자에게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SMS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발송한다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관리자 모두 오류 발생 즉시 오류를 알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내역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이메일 발송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발생 시 자동으로 사용자와 관리자에게 이메일을 발송한다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이메일을 확인해야 오류 발생 사실을 알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-SEC_10(</a:t>
            </a:r>
            <a:r>
              <a:rPr lang="ko-KR" altLang="en-US" sz="2800" b="1" dirty="0">
                <a:latin typeface="+mj-ea"/>
              </a:rPr>
              <a:t>인터페이스 오류 확인 및 </a:t>
            </a:r>
            <a:r>
              <a:rPr lang="ko-KR" altLang="en-US" sz="2800" b="1" dirty="0" smtClean="0">
                <a:latin typeface="+mj-ea"/>
              </a:rPr>
              <a:t>처리 </a:t>
            </a:r>
            <a:r>
              <a:rPr lang="ko-KR" altLang="en-US" sz="2800" b="1" dirty="0">
                <a:latin typeface="+mj-ea"/>
              </a:rPr>
              <a:t>보고서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주기적인 인터페이스 오류 발생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관리자가 시스템의 현재 상태를 보여주는 시스템 로그나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관련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 등을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주기적으로 오류 발생 여부를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오류에 대한 정보가 주기적으로 축적되면 오류의 원인 파악이 용이하기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재발을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있는 계획을 세울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주기적인 인터페이스 오류 발생 확인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56410"/>
              </p:ext>
            </p:extLst>
          </p:nvPr>
        </p:nvGraphicFramePr>
        <p:xfrm>
          <a:off x="2135560" y="3330971"/>
          <a:ext cx="79928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48072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확인 방법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오류 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로그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오류 발생 시 관련 오류를 별도의 로그 파일로 생성하여 보관한다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자세한 오류 원인 및 내역을 확인할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로그 파일은 시스템 관리자나 운영자만 확인이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오류 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테이블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관련 테이블에 오류 사항을 기록한다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사항의 확인이 쉬워 운영자가 관리하기 용이하다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사항이 구체적이지 않아 별도의 분석이 필요한 경우가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감시 </a:t>
                      </a: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(APM)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도구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스카우터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(Scouter)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나 제니퍼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(Jennifer)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인터페이스 감시 도구를 사용하여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주기적으로 오류 발생 여부를 확인한다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인터페이스의 전반적인 상황을 확인할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5560" y="5530016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(Log File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모든 실행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내역을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수집하여 기록하는 파일을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스카우터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(Scouter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모니터링 기능을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오픈소스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APM(Application Performance Management/Monitoring)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애플리케이션의 성능 관리를 위해 접속자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현황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수행 내역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장애 진단 등 다양한 모니터링 기능을 제공하는 도구를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(Jennifer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제니퍼는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개발부터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오픈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안정화까지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 걸쳐 성능을 모니터링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분석해주는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2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모듈 간 공통 기능 및 </a:t>
            </a:r>
            <a:r>
              <a:rPr lang="ko-KR" altLang="en-US" sz="2800" b="1" dirty="0" smtClean="0">
                <a:latin typeface="+mj-ea"/>
              </a:rPr>
              <a:t>데이터 인터페이스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정의서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모형을 통한 인터페이스 설계서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모형으로 각 시스템의 구성 요소를 표현한 다이어그램을 이용하여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 문서이다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→ 시스템을 구성하는 주요 구성 요소 간의 트랜잭션을 통해 해당 인터페이스가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인터페이스를 통해 상호 교환되는 트랜잭션의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733256"/>
            <a:ext cx="914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데이터통신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관리의 대상이 되는 기본적인 정보를 기록한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파일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(master file)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대해서 그 내용에 추가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및 갱신을 가져오도록 하는 행위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트랜잭션이라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정정 등의 데이터를 말하며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정보라고도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7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-SEC_10(</a:t>
            </a:r>
            <a:r>
              <a:rPr lang="ko-KR" altLang="en-US" sz="2800" b="1" dirty="0">
                <a:latin typeface="+mj-ea"/>
              </a:rPr>
              <a:t>인터페이스 오류 확인 및 </a:t>
            </a:r>
            <a:r>
              <a:rPr lang="ko-KR" altLang="en-US" sz="2800" b="1" dirty="0" smtClean="0">
                <a:latin typeface="+mj-ea"/>
              </a:rPr>
              <a:t>처리 </a:t>
            </a:r>
            <a:r>
              <a:rPr lang="ko-KR" altLang="en-US" sz="2800" b="1" dirty="0">
                <a:latin typeface="+mj-ea"/>
              </a:rPr>
              <a:t>보고서 작성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인터페이스 작동 시 발생하는 오류의 발생 및 종료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증상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처리사항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정리한 문서이다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오류 발생 즉시 신속하게 작성하여 조직의 보고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처리 보고서는 일반적인 정형화된 형식이 없기 때문에 조직 또는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맞춰 작성한다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처리 보고서는 오류 관련 사항을 시간 경과에 따라 기록한다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 시기에 따른 인터페이스 오류 처리 보고서의 특징이다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9492"/>
              </p:ext>
            </p:extLst>
          </p:nvPr>
        </p:nvGraphicFramePr>
        <p:xfrm>
          <a:off x="2078066" y="4467543"/>
          <a:ext cx="79928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480720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보고 시기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최초 발생 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인터페이스 오류 발생 상황을 인지하면 신속하게 조직에 보고하고 대응 조직을 만든다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발생 구간 및 시점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영향도 등을 간이 보고서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이메일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SMS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등으로 보고한다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처리 경과 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처리 진행 상황과 오류에 관한 공지사항 등록 등을 보고한다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완료 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최종 조치 후 내부 조직과 고객사에 완료됐음을 보고한다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발생 시점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처리 경과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재발 방지 대책 등 종합적인 내용을 보고한다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확인 및 처리 보고서 작성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808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확인 및 처리 보고서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오류에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인터페이스에서 발생하는 오류는 중요한 오류인 경우가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많으므로 사용자나 관리자는 인터페이스 오류 사항을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 확인하고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방법은 크게 오류 발생 즉시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방법과 주기적으로 처리하는 방법이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발생 즉시 처리하려면 인터페이스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로그를 별도로 작성하여 파일로 보관한다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주기적으로 인터페이스 오류를 처리하려면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테이블에 오류사항을 기록한다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발생 즉시 처리 방법에는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SMS’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있고 주기적인 처리는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로그 파일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구분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줄 알아야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알람 표시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발생 시 사용자 화면에 오류 메시지 창을 알람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형태로 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오류발생 즉시 알 수 있지만 관리자는 사용자를 통해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야만 알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발송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시 자동으로 사용자와 관리자에게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발송한다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모두 오류 발생 즉시 오류를 알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 발송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시 자동으로 사용자와 관리자에게 이메일을 발송한다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이메일을 확인해야 오류 발생 사실을 알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/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오류 발생 즉시 처리하는 방법에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화면에서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메시지를 알람 형태로 보여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시 사용자와 관리자에게 이메일을 통해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발생 시 사용자와 관리자에게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알려준다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관련 테이블에 오류 내역을 작성하여 알려준다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주기적인 인터페이스 오류 발생 확인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로그 확인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발생 시 관련 오류를 별도의 로그 파일로 생성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보관한다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자세한 오류 원인 및 내역을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로그 파일은 시스템 관리자나 운영자만 확인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테이블 확인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관련 테이블에 오류 사항을 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사항의 확인이 쉬워 운영자가 관리하기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사항이 구체적이지 않기 때문에 별도의 분석이 필요한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감시 도구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(APM)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스카우터나 제니퍼 등의 인터페이스 감시 도구를 사용하여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주기적으로 오류 발생 여부를 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전반적인 상황을 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980728"/>
            <a:ext cx="6064327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주기적인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발생 처리 방법에 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로그나 인터페이스 오류 관련 테이블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관리자가 주기적으로 확인하여 오류 발생 여부를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테이블을 활용하면 오류 내역 및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감시 도구를 활용하면 인터페이스의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전반적인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확인할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이력이 쌓이면 주기적으로 발생하는 오류 원인의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파악이 용이하므로 오류의 재발을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막을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테이블을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경우 오류사항이 구체적이 않아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별도의 분석이 필요한 경우가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오류 처리 보고서에 대한 설명으로 가장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인터페이스 구현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오류의 발생 및 종료 시점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 및 증상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조치사항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정리한 문서이다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정형화된 형식에 따라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신속하게 작성하여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체계에 맞게 보고 하는 것이 중요하다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인터페이스 오류 발생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 및 조치 사항을 시간 경과에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작성한다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인터페이스 구현 시 발생하는 오류의 발생 및 종료 시점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원인 및 증상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조치사항 등을 정리한 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오류 발생 즉시 신속하게 작성하여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보고 체계에 따라 보고한다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일반적인 정형화된 형식이 없기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조직 또 오류 발생 시 상황에 맞춰 작성한다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처리 보고서는 오류 관련 사항을 시간 경과에 따라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9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-SEC_10(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확인 및 처리 보고서 작성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오류 확인 및 처리 보고서 작성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인터페이스 오류 발생 즉시 확인하는 방법이 아닌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알람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SMS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파일 작성은 주기적인 인터페이스 오류 확인 방법에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/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/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/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4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모듈 간 공통 기능 및 </a:t>
            </a:r>
            <a:r>
              <a:rPr lang="ko-KR" altLang="en-US" sz="2800" b="1" dirty="0" smtClean="0">
                <a:latin typeface="+mj-ea"/>
              </a:rPr>
              <a:t>데이터 인터페이스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설계서별 모듈 기능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설계서에서 정의한 모듈을 기반으로 각 모듈의 기능을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목록에서 송신 및 전달 부분은 외부 모듈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부분은 내부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설계서에서 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시스템 부분은 외부 모듈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부분은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해당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인터페이스 명세서에서 오퍼레이션과 사전 조건은 외부 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모듈에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모형을 통한 인터페이스 설계에서 인터페이스 영역을 기준으로 상위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 해당된다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9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j-ea"/>
              </a:rPr>
              <a:t>5</a:t>
            </a:r>
            <a:r>
              <a:rPr lang="en-US" altLang="ko-KR" sz="2800" b="1" dirty="0" smtClean="0">
                <a:latin typeface="+mj-ea"/>
              </a:rPr>
              <a:t>. </a:t>
            </a:r>
            <a:r>
              <a:rPr lang="ko-KR" altLang="en-US" sz="2800" b="1" dirty="0" smtClean="0">
                <a:latin typeface="+mj-ea"/>
              </a:rPr>
              <a:t>인터페이스 구현</a:t>
            </a:r>
            <a:r>
              <a:rPr lang="en-US" altLang="ko-KR" sz="2800" b="1" dirty="0" smtClean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모듈 간 공통 기능 및 </a:t>
            </a:r>
            <a:r>
              <a:rPr lang="ko-KR" altLang="en-US" sz="2800" b="1" dirty="0" smtClean="0">
                <a:latin typeface="+mj-ea"/>
              </a:rPr>
              <a:t>데이터 인터페이스 확인</a:t>
            </a:r>
            <a:r>
              <a:rPr lang="en-US" altLang="ko-KR" sz="2800" b="1" dirty="0" smtClean="0">
                <a:latin typeface="+mj-ea"/>
              </a:rPr>
              <a:t>)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인터페이스 확인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기능을 통해 공통적으로 제공되는 기능을 확인한다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기능을 통한 공통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 기능과 공통 기능을 기반으로 필요한 데이터 인터페이스 항목을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19611"/>
              </p:ext>
            </p:extLst>
          </p:nvPr>
        </p:nvGraphicFramePr>
        <p:xfrm>
          <a:off x="2143652" y="2248472"/>
          <a:ext cx="49604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080140"/>
                <a:gridCol w="1224136"/>
              </a:tblGrid>
              <a:tr h="184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모듈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모듈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공통 기능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인사 발령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전표 발생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지출 결의서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계산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지출 처리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급여 결과 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135560" y="4117689"/>
            <a:ext cx="2160240" cy="31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모듈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인사 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1204" y="4117689"/>
            <a:ext cx="2160240" cy="31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모듈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회계 관리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5560" y="508518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43672" y="5085184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급여결과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</a:t>
            </a:r>
          </a:p>
        </p:txBody>
      </p:sp>
      <p:cxnSp>
        <p:nvCxnSpPr>
          <p:cNvPr id="5" name="직선 화살표 연결선 4"/>
          <p:cNvCxnSpPr>
            <a:stCxn id="7" idx="3"/>
            <a:endCxn id="8" idx="1"/>
          </p:cNvCxnSpPr>
          <p:nvPr/>
        </p:nvCxnSpPr>
        <p:spPr>
          <a:xfrm>
            <a:off x="2927648" y="5337212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35560" y="4509120"/>
            <a:ext cx="2160240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1204" y="4509120"/>
            <a:ext cx="2160240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47268" y="5085184"/>
            <a:ext cx="129614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전표결과</a:t>
            </a:r>
            <a:endParaRPr lang="en-US" altLang="ko-KR" sz="1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지출 결의서</a:t>
            </a:r>
            <a:r>
              <a:rPr lang="en-US" altLang="ko-KR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15700" y="4829520"/>
            <a:ext cx="79208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급여전표발생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07768" y="5337212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007788" y="5337212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0984" y="5622339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급여코드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계산결과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전표정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7998" y="5622339"/>
            <a:ext cx="121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전표정보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전표금액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거래처 정보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76120" y="4509851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왼쪽 그림에서 인터페이스는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 전표 발생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급여코드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일자 계산결과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전표정보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전표금액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거래처 정보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거래를 유형별로 기록 및 관리하기 위하여 회계거래에 대한 계정과목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거래내용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금액 등을 기재할 수 있도록 만든 서식이다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8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구현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확인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 </a:t>
            </a:r>
            <a:endParaRPr lang="en-US" altLang="ko-KR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확인</a:t>
            </a:r>
            <a:r>
              <a:rPr lang="en-US" altLang="ko-KR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인터페이스 설계서에 대한 내용으로 가장 옳지 않은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각 시스템의 교환 데이터 및 업무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주체 등이 정의되어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설계서를 통하여 인터페이스와 통신하는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기능을 확인할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일반적인 내용이 포함된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다이어그램 및 데이터 포맷을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설계서는 하나의 독립적인 기능을 수행하는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요소와 세부적인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등이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 사이의 데이터 교환 및 처리를 위해 교환 데이터 및 관련 업무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시스템 등에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내용을 정의한 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구성 요소와 세부적인 동작이 정의되어 있는 것은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모뉼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설계서이다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시스템의 구성 요소를 표현한 다이어그램을 통해 만든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주요 구성 요소 간 트랜잭션을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주고 이를 통해 시스템에서 인터페이스는 어디에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속하고 어떤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트랜잭션이 인터페이스를 통해 상호 교환되는지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모형을 통한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정의를 통한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기능별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모형을 통한 인터페이스 설계서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모형으로 각 시스템의 구성요소를 표현한 다이어그램을 사용하여 만든 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-&gt;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구성하는 주요 구성 요소 간의 트랜잭션을 통해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인터페이스가 시스템의 어느 부분에 속하고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통해 상호 교환되는 트랜잭션의 종류를 확인할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목록을  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만들고 각 인터페이스 목록에 대한 상세 데이터 명세를  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기능별 인터페이스 명세서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기능의 세부 인터페이스 정보를 정의한 문서이다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인터페이스를 통한 각 세부 기능의 개요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기능이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동작하기 전에 필요한 사전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 이후 결과를 확인하기 위한 반환값으로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내부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 공통 기능 및 데이터 인터페이스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설계서에서 정의한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모듈의 기능을 확인한다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기능 인터페이스 명세서의 오퍼레이션 및 사전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모듈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조건은 외부 모듈에 포함된다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목록의 송신 및 전달 영역까지는 외부 모듈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 영역은 내부 모듈에 포함된다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설계서의 데이터 수신 시스템 부분은 내부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송신 시스템 부분은 외부 모듈에 포함된다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설계서에서 정의한 모듈을 기반으로 각 모듈의 기능을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목록에서 송신 및 전달 부분은 외부 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부분은 내부 모듈에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인터페이스 설계서에서 데이터 송신 시스템은 외부 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수신 시스템은 내부 모듈에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상세 기능 인터페이스 명세서에서 오퍼레이션과 사전 조건은 외부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사후 조건은 내부 모듈에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모형을 통한 인터페이스 설계에서 인터페이스 영역을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기준으로 상위 모듈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하위 모듈이 내부 모듈에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시스템 또는 컴포넌트 간에 데이터 교환 및 처리를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각 시스템의 교환 데이터 및 업무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주체 등이 정의 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문서는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정의서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인터페이스 설계서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인터페이스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정의서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인터페이스 데이터 표준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48360</TotalTime>
  <Words>6966</Words>
  <Application>Microsoft Office PowerPoint</Application>
  <PresentationFormat>사용자 지정</PresentationFormat>
  <Paragraphs>1519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027TGp_edu_biz_gr</vt:lpstr>
      <vt:lpstr>PowerPoint 프레젠테이션</vt:lpstr>
      <vt:lpstr>소프트웨어 개발 총 파트</vt:lpstr>
      <vt:lpstr>인터페이스 구현</vt:lpstr>
      <vt:lpstr>5. 인터페이스 구현-SEC_01(모듈 간 공통 기능 및 데이터 인터페이스 확인)</vt:lpstr>
      <vt:lpstr>5. 인터페이스 구현-SEC_01(모듈 간 공통 기능 및 데이터 인터페이스 확인)</vt:lpstr>
      <vt:lpstr>5. 인터페이스 구현-SEC_01(모듈 간 공통 기능 및 데이터 인터페이스 확인)</vt:lpstr>
      <vt:lpstr>5. 인터페이스 구현-SEC_01(모듈 간 공통 기능 및 데이터 인터페이스 확인)</vt:lpstr>
      <vt:lpstr>5. 인터페이스 구현-SEC_01(모듈 간 공통 기능 및 데이터 인터페이스 확인)</vt:lpstr>
      <vt:lpstr>5. 인터페이스 구현-SEC_01(모듈 간 공통 기능 및 데이터 인터페이스 확인) 출제 예상 문제 </vt:lpstr>
      <vt:lpstr>5. 인터페이스 구현-SEC_01(모듈 간 공통 기능 및 데이터 인터페이스확인) 출제 예상 문제 </vt:lpstr>
      <vt:lpstr>5. 인터페이스 구현-SEC_02(모듈 연계를 위한 인터페이스 기능 식별)</vt:lpstr>
      <vt:lpstr>5. 인터페이스 구현-SEC_02(모듈 연계를 위한 인터페이스 기능 식별)</vt:lpstr>
      <vt:lpstr>5. 인터페이스 구현-SEC_02(모듈 연계를 위한 인터페이스 기능 식별)</vt:lpstr>
      <vt:lpstr>5. 인터페이스 구현-SEC_02(모듈 연계를 위한 인터페이스 기능 식별)</vt:lpstr>
      <vt:lpstr>5. 인터페이스 구현-SEC_02(모듈 연계를 위한 인터페이스 기능 식별)</vt:lpstr>
      <vt:lpstr>5. 인터페이스 구현-SEC_02(모듈 연계를 위한 인터페이스 기능 식별) 기출 및 출제 예상 문제 </vt:lpstr>
      <vt:lpstr>5. 인터페이스 구현- SEC_02(모듈 연계를 위한 인터페이스 기능 식별) 기출 및 출제 예상 문제 </vt:lpstr>
      <vt:lpstr>5. 인터페이스 구현-SEC_03(인터페이스 데이터 표준의 개요)</vt:lpstr>
      <vt:lpstr>5. 인터페이스 구현-SEC_03(인터페이스 데이터 표준의 개요)</vt:lpstr>
      <vt:lpstr>5. 인터페이스 구현-SEC_03(인터페이스 데이터 표준의 개요)</vt:lpstr>
      <vt:lpstr>5. 인터페이스 구현-SEC_03(인터페이스 데이터 표준의 개요)</vt:lpstr>
      <vt:lpstr>5. 인터페이스 구현-SEC_04(인터페이스 기능 구현 정의)</vt:lpstr>
      <vt:lpstr>5. 인터페이스 구현-SEC_04(인터페이스 기능 구현 정의)</vt:lpstr>
      <vt:lpstr>5. 인터페이스 구현-SEC_04(인터페이스 기능 구현 정의)</vt:lpstr>
      <vt:lpstr>5. 인터페이스 구현-SEC_04(인터페이스 기능 구현 정의)</vt:lpstr>
      <vt:lpstr>5. 인터페이스 구현-SEC_04(인터페이스 기능 구현 정의)</vt:lpstr>
      <vt:lpstr>5. 인터페이스 구현-SEC_03(인터페이스 데이터 표준의 개요) 출제 예상 문제 </vt:lpstr>
      <vt:lpstr>5. 인터페이스 구현-SEC_04(인터페이스 기능 구현 정의) 출제 예상 문제 </vt:lpstr>
      <vt:lpstr>5. 인터페이스 구현-SEC_05(인터페이스 구현)</vt:lpstr>
      <vt:lpstr>5. 인터페이스 구현-SEC_05(인터페이스 구현)</vt:lpstr>
      <vt:lpstr>5. 인터페이스 구현-SEC_05(인터페이스 구현)</vt:lpstr>
      <vt:lpstr>5. 인터페이스 구현-SEC_05(인터페이스 구현)</vt:lpstr>
      <vt:lpstr>5. 인터페이스 구현-SEC_05(인터페이스 구현) 기출 및 출제 예상 문제 </vt:lpstr>
      <vt:lpstr>5. 인터페이스 구현-SEC_05(인터페이스 구현) 기출 및 출제 예상 문제 </vt:lpstr>
      <vt:lpstr>5. 인터페이스 구현-SEC_06(인터페이스 예외 처리)</vt:lpstr>
      <vt:lpstr>5. 인터페이스 구현-SEC_06(인터페이스 예외 처리)</vt:lpstr>
      <vt:lpstr>5. 인터페이스 구현-SEC_06(인터페이스 예외 처리)</vt:lpstr>
      <vt:lpstr>5. 인터페이스 구현-SEC_06(인터페이스 예외 처리)</vt:lpstr>
      <vt:lpstr>5. 인터페이스 구현-SEC_06(인터페이스 예외 처리)</vt:lpstr>
      <vt:lpstr>5. 인터페이스 구현-SEC_06(인터페이스 예외 처리) 출제 예상 문제 </vt:lpstr>
      <vt:lpstr>5. 인터페이스 구현-SEC_07(인터페이스 보안)</vt:lpstr>
      <vt:lpstr>5. 인터페이스 구현-SEC_07(인터페이스 보안)</vt:lpstr>
      <vt:lpstr>5. 인터페이스 구현-SEC_07(인터페이스 보안)</vt:lpstr>
      <vt:lpstr>5. 인터페이스 구현-SEC_07(인터페이스 보안) 기출 및 출제 예상 문제 </vt:lpstr>
      <vt:lpstr>5. 인터페이스 구현-SEC_07(인터페이스 보안) 기출 및 출제 예상 문제 </vt:lpstr>
      <vt:lpstr>5. 인터페이스 구현-SEC_08(연계 테스트)</vt:lpstr>
      <vt:lpstr>5. 인터페이스 구현-SEC_08(연계 테스트)</vt:lpstr>
      <vt:lpstr>5. 인터페이스 구현-SEC_08(연계 테스트)</vt:lpstr>
      <vt:lpstr>5. 인터페이스 구현-SEC_08(연계 테스트)</vt:lpstr>
      <vt:lpstr>5. 인터페이스 구현-SEC_08(연계 테스트) 출제 예상 문제 </vt:lpstr>
      <vt:lpstr>5. 인터페이스 구현-SEC_09(인터페이스 구현 검증)</vt:lpstr>
      <vt:lpstr>5. 인터페이스 구현-SEC_09(인터페이스 구현 검증)</vt:lpstr>
      <vt:lpstr>5. 인터페이스 구현-SEC_09(인터페이스 구현 검증)</vt:lpstr>
      <vt:lpstr>5. 인터페이스 구현-SEC_09(인터페이스 구현 검증)</vt:lpstr>
      <vt:lpstr>5. 인터페이스 구현-SEC_09(인터페이스 구현 검증) 기출 및 출제 예상 문제 </vt:lpstr>
      <vt:lpstr>5. 인터페이스 구현-SEC_09(인터페이스 구현 검증) 기출 및 출제 예상 문제 </vt:lpstr>
      <vt:lpstr>5. 인터페이스 구현-SEC_10(인터페이스 오류 확인 및 처리 보고서 작성)</vt:lpstr>
      <vt:lpstr>5. 인터페이스 구현-SEC_10(인터페이스 오류 확인 및 처리 보고서 작성)</vt:lpstr>
      <vt:lpstr>5. 인터페이스 구현-SEC_10(인터페이스 오류 확인 및 처리 보고서 작성)</vt:lpstr>
      <vt:lpstr>5. 인터페이스 구현-SEC_10(인터페이스 오류 확인 및 처리 보고서 작성)</vt:lpstr>
      <vt:lpstr>5. 인터페이스 구현-SEC_10(인터페이스 오류 확인 및 처리 보고서 작성) 출제 예상 문제 </vt:lpstr>
      <vt:lpstr>5. 인터페이스 구현-SEC_10(인터페이스 오류 확인 및 처리 보고서 작성) 출제 예상 문제 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8314</cp:revision>
  <dcterms:created xsi:type="dcterms:W3CDTF">2019-09-27T03:30:23Z</dcterms:created>
  <dcterms:modified xsi:type="dcterms:W3CDTF">2023-07-04T05:55:43Z</dcterms:modified>
</cp:coreProperties>
</file>