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1812" r:id="rId6"/>
    <p:sldId id="1813" r:id="rId7"/>
    <p:sldId id="1814" r:id="rId8"/>
    <p:sldId id="1815" r:id="rId9"/>
    <p:sldId id="1816" r:id="rId10"/>
    <p:sldId id="1594" r:id="rId11"/>
    <p:sldId id="1817" r:id="rId12"/>
    <p:sldId id="1818" r:id="rId13"/>
    <p:sldId id="1819" r:id="rId14"/>
    <p:sldId id="1820" r:id="rId15"/>
    <p:sldId id="1821" r:id="rId16"/>
    <p:sldId id="1822" r:id="rId17"/>
    <p:sldId id="1823" r:id="rId18"/>
    <p:sldId id="1824" r:id="rId19"/>
    <p:sldId id="1825" r:id="rId20"/>
    <p:sldId id="1826" r:id="rId21"/>
    <p:sldId id="1827" r:id="rId22"/>
    <p:sldId id="1828" r:id="rId23"/>
    <p:sldId id="1829" r:id="rId24"/>
    <p:sldId id="1830" r:id="rId25"/>
    <p:sldId id="1831" r:id="rId26"/>
    <p:sldId id="1832" r:id="rId27"/>
    <p:sldId id="1833" r:id="rId28"/>
    <p:sldId id="1834" r:id="rId29"/>
    <p:sldId id="1835" r:id="rId30"/>
    <p:sldId id="1836" r:id="rId31"/>
    <p:sldId id="1837" r:id="rId32"/>
    <p:sldId id="1838" r:id="rId33"/>
    <p:sldId id="1839" r:id="rId34"/>
    <p:sldId id="1840" r:id="rId35"/>
    <p:sldId id="1841" r:id="rId36"/>
    <p:sldId id="1842" r:id="rId37"/>
    <p:sldId id="1843" r:id="rId38"/>
    <p:sldId id="1844" r:id="rId39"/>
    <p:sldId id="1845" r:id="rId40"/>
    <p:sldId id="1846" r:id="rId41"/>
    <p:sldId id="1847" r:id="rId42"/>
    <p:sldId id="1848" r:id="rId43"/>
    <p:sldId id="1849" r:id="rId44"/>
    <p:sldId id="1850" r:id="rId45"/>
    <p:sldId id="1851" r:id="rId46"/>
    <p:sldId id="1852" r:id="rId47"/>
    <p:sldId id="1853" r:id="rId48"/>
    <p:sldId id="1854" r:id="rId49"/>
    <p:sldId id="1855" r:id="rId50"/>
    <p:sldId id="1856" r:id="rId51"/>
    <p:sldId id="1857" r:id="rId52"/>
    <p:sldId id="1858" r:id="rId53"/>
    <p:sldId id="1859" r:id="rId54"/>
    <p:sldId id="1860" r:id="rId55"/>
    <p:sldId id="1861" r:id="rId56"/>
    <p:sldId id="1862" r:id="rId57"/>
    <p:sldId id="1863" r:id="rId58"/>
    <p:sldId id="1864" r:id="rId59"/>
    <p:sldId id="1865" r:id="rId60"/>
    <p:sldId id="1866" r:id="rId61"/>
    <p:sldId id="1867" r:id="rId62"/>
    <p:sldId id="272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1338"/>
      </p:cViewPr>
      <p:guideLst>
        <p:guide orient="horz" pos="2160"/>
        <p:guide orient="horz" pos="663"/>
        <p:guide orient="horz" pos="4156"/>
        <p:guide pos="3522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데이터베이스 구축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1. </a:t>
            </a:r>
            <a:r>
              <a:rPr lang="ko-KR" altLang="en-US" sz="3000" dirty="0">
                <a:latin typeface="+mj-ea"/>
                <a:ea typeface="+mj-ea"/>
              </a:rPr>
              <a:t>논리 데이터베이스 </a:t>
            </a:r>
            <a:r>
              <a:rPr lang="ko-KR" altLang="en-US" sz="3000" dirty="0" smtClean="0">
                <a:latin typeface="+mj-ea"/>
                <a:ea typeface="+mj-ea"/>
              </a:rPr>
              <a:t>설계 </a:t>
            </a:r>
            <a:r>
              <a:rPr lang="en-US" altLang="ko-KR" sz="3000" dirty="0" smtClean="0">
                <a:latin typeface="+mj-ea"/>
                <a:ea typeface="+mj-ea"/>
              </a:rPr>
              <a:t>– </a:t>
            </a:r>
            <a:r>
              <a:rPr lang="en-US" altLang="ko-KR" sz="3000" dirty="0" smtClean="0">
                <a:latin typeface="+mj-ea"/>
                <a:ea typeface="+mj-ea"/>
              </a:rPr>
              <a:t>Ⅰ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개념적 설계 단계에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산출물로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Diagram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독립적인 개념 스키마를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인터페이스를 설계 및 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 단계의 앞 단계에서 수행된다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인터페이스를 설계 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작성하는 단계는 논리적 설계에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정보의 구조를 얻기 위하여 현실 세계의 무한성과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계속성을 이해하고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사람과 통신하기 위하여 현실 세계에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인식을 추상적 개념으로 표현하는 과정이다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 단계에서는 개념 스키마 모델링과 트랜잭션 모델링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 단계에서는 요구 분석 단계에서 나온 결과인 요구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명세를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독립적인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다이어그램으로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독립적인 개념 스키마를 설계한다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데이터베이스를 설계하는 전 단계로서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모델링 이라 불리는 데이터베이스 설계 단계는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데이터베이스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논리적 데이터베이스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정보 모델링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순서는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요구조건 명세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단계와 그 단계에서 수행되는 결과의 연결이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 단계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모델링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물리적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맞는 물리적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논리적 설계 단계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독립적인 논리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구현 단계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DDL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스키마 작성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단계는 목표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독립적인이 아니라 종속적인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스키마를 설계하는 단계이다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설계에 대한 설명으로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설계의 목적은 효율적인 방법으로 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트랜잭션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처리량과 응답시간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용량 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레코드의 형식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경로와 같은 정보를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인터페이스를 설계하며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타입들 간의 관계로 표현한다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인터페이스를 설계하며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 및 데이터 타입들 간의 관계로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것은 논리적 설계 단계에서 수행하는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단계에서 논리적 구조로 표현된 데이터를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등의 물리적 저장장치에 저장할 수 있는 물리적 구조의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변환하는 과정이다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단계에서는 다양한 데이터베이스 응용에 대해 처리 성능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얻기 위해 데이터베이스 파일의 저장 구조 및 액세스 경로를 결정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레코드의 양식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경로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조회가 집중되는 레코드와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정보를 사용하여 데이터가 컴퓨터에 저장되는 방법을 묘사한다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시 고려사항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공간의 효율화 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8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논리적 설계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(Logical Design)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하는 작업이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집중의 분석 및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논리적 데이터베이스 구조로 매핑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인터페이스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스키마의 평가 및 정제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집중의 분석 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설계는 물리적 단계에서 수행하는 작업이다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 단계란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세계에서 발생하는 자료를 컴퓨터가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이해하고 처리할 수 있는 물리적 저장 장치에 저장할 수 있도록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변화하기 위해서 특정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지원하는 논리적 자료 구조로 변환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시키는 과정이다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세계의 데이터를 필드로 기술된 데이터 타입과 이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타입들 간의 관계로 표현되는 논리적 구조의 데이터로 모델화한다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설계가 개념 스키마를 설계하는 단계라면 논리적 설계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개념 스키마를 평가 및 정제하고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서로 다른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스키마를 설계하는 단계이다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트랙잭션 인터페이스를 설계한다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데이터베이스라면 테이블을 설계하는 단계이다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시 물리적 설계 단계에서 수행하는 사항이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레코드 양식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레코드 집중의 분석 및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접근 경로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목표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스키마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스키마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설계는 논리적 설계 단계에서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물리적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시 고려 사항으로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스키마의 평가 및 정제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응답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저장 공간의 효율화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트랜잭션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스키마의 평가 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정제는 논리적 설계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 중 저장 레코드 양식 설계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집중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분석 및 설계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설계와 관계되는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요구 조건 분석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개념적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물리적 설계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양식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경로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 물리적 설계이다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9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구조의 기본 데이터 단위인 저장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의 양식을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설계할 때 고려 사항이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값의 분포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트랜잭션 모델링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접근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모델링은 개념적 설계 단계에서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레코드 양식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구조의 기본 데이터 단위인 저장 레코드의 양식을 설계할 때는 데이터 타입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값의 분포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빈도 등을 고려해야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51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모델은 현실 세계의 정보들을 컴퓨터에 표현하기 위해서 단순화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추상화하여 체계적으로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모델은 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의미 및 일관성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도구들의 모임이다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세계를 데이터베이스에 표현하는 중간 과정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데이터베이스 설계 과정에서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구조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Schema)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논리적으로 표현하기 위해 사용되는 지능적 도구이다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구성 요소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표시할 요소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75520" y="5476772"/>
            <a:ext cx="8517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실제 컴퓨터에 데이터가 저장되는 방법을 정의하는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표현하려는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생각하는 개념이나 정보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현실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작은 논리적 단위로서 파일 구조상의 데이터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 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관계 또는 속성 간의 논리적인 연결을 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데이터 모델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데이터 모델은 현실 세계에 대한 인간의 이해를 돕기 위해 현실 세계에 대한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인식을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과정이다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데이터 모델은 속성들로 기술된 개체 타입과 이 개체 타입들 간의 관계를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모델은 현실 세계에 존재하는 개체를 인간이 이해할 수 있는 정보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모델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데이터 모델로는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77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데이터 모델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데이터 모델은 개념적 모델링 과정에서 얻은 개념적 구조를 컴퓨터가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수 있는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세계의 환경에 맞도록 변환하는 과정이다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데이터 모델은 필드로 기술된 데이터 타입과 이 데이터 타입들 간의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현실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모델이라고 하면 논리적 데이터 모델을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데이터 모델 하나만 선정하여 사용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간의 관계를 어떻게 표현하느냐에 따라 관계 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모델로 구분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6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데이터 모델의 품질 검증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 품질 검증은 완성된 논리 데이터 모델이 기업에 적합한지를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품질을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품질은 논리 데이터 모델 품질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개체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대하여 검토 체크리스트를 작성하고 체크리스트의 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방식으로 검증한다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검증 항목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단수 명사 여부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주 식별자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간 상호 배타성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상세 정의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관리 업무 기능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존재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총 길이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동의어 여부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분산 요구 등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검증 항목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단수 명사 여부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값 존재 여부 및 개수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정의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 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 및 비 식별자에 의존하는 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다치 종속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등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품질 검증 항목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관계의 명칭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노드와 관계 존재 여부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기수성과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유효한 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중복된 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식별자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 여부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여부 등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1119" y="5600273"/>
            <a:ext cx="8517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 품질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기준에는 정확성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준거성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최신성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활용성 등이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A, B,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속성을 가진 테이블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어떤 복합 속성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(A, C)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대응하는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값에만 종속 되고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값에는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무관하면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다치 종속이라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기수성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(Cardinality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참여하는 각 개체에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관계의 수를 의미하며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차수라고도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1:M, M:N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(Optionality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필수인지 선택인지를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선택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사양이라고도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9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데이터 모델의 품질 검증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 품질 검증 항목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전반적인 품질 검증 항목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 영역 구성의 적절성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 상에 정규화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다대다 관계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 관리 대상 선정 확인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 관리 방법의 적절성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모델에 표시할 요소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(Structure)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표현된 개체 타입들 간의 관계로서 데이터 구조 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성질을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저장된 실제 데이터를 처리하는 작업에 대한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명세로서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조작하는 기본 도구이다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제약조건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(Constraint):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저장될 수 있는 실제 데이터의 논리적인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Model)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적절한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세계의 데이터 구조를 컴퓨터 세계의 데이터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기술하는 개념적인 도구이다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세계의 데이터 구조를 현실 세계의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구조로 기술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개념적인 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세계의 특정한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부분의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세계의 데이터 구조를 현실 세계의 데이터 구조로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개념적인 도구이다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모델은 현실 세계의 정보들을 컴퓨터에 표현하기 위해서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추상화하여 체계적으로 표현한 개념적 모형이다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모델은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의미 및 일관성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 등을 기술하기 위한 개념적 도구들의 모임이다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세계를 데이터베이스에 표현하는 중간 과정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데이터베이스 설계 과정에서 데이터의 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(Schema)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논리적으로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표현하기 위해 사용되는 지능적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데이터 모델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데이터 모델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 모델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모델에 표시할 요소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(Structure),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(Constraint)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표시해야 할 요소로 거리가 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데이터 구조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출력 구조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제약 조건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가장 작은 논리적 단위로서 파일 구조상의 데이터 항목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데이터 필드에 해당하는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Domain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개체와 속성의 구분을 명확히 이해해야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한 개 이상의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이루어진다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속성은 데이터베이스 구성의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작은 논리적은 단위이다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구성하는 데이터들 중 가로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묶은 데이터 셋을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객체에 대한 정보를 가지고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또한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데이터베이스에서는 튜플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레코드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(Record)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이름으로 칭해진다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데이터베이스에서 필드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(Field)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채워질 수 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값의 집합을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 도메인이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정수인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필드에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처럼 도메인을 벗어나는 값 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강아지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처럼 아예 자료형이 다른 값이 들어갈 수가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row, tuple, record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column,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모델에 표시할 요소 중 데이터베이스에 표현될 대상으로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서의 개체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타입과 개체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타입들 간의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기술한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Structure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Operations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Constraints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모델에 표시할 요소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(Structure)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논리적으로 표현된 개체 타입들 간에 관계로서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 및 정적 성질을 표현한다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저장된 실제 데이터를 처리하는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작업의 대한 명세로서 데이터베이스를 조작하는 기본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(Constraint)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저장될 수 있는 실제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논리적인 제약 조건이다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현실 세계에서 발생하는 자료를 컴퓨터가 이해하고 처리할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물리적 저장 장치에 저장할 수 있도록 변환하기 위해 특정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지원하는 논리적 자료 구조로 변환시키는 과정을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05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 중 데이터 구조에 따라 개념 세계나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세계에서 실제로 표현된 값들을 처리하는 작업을 의미하는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Data Structure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Constraint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Operation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모델에 대한 다음 설명 중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공통으로 들어갈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내용으로 가장 타당한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모델은 일반적으로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구성 요소를 포함하고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표현된 데이터 구조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구조에서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허용될 수 있는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 ),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셋째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구조와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조건에 대한 명세를 기술한 것이다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연산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도메인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77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 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구축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논리 데이터베이스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(49.72%)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물리 데이터베이스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(22.91%)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(26.26%)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(1.12%)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데이터 전환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(0.00%)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데이터베이스에 표현하려는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생각하는 개념이나 정보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현실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실세계에 독립적으로 존재하는 유형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무형의 정보로서 서로 연관된 몇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레코드에 대응하는 것으로 어떤 정보를 제공하는 역할을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영속적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(Persistence)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존재하는 개체의 집합이다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존재하거나 그 자체로서도 구별이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(Unique Identifier)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식별이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프로세스에 의해 이용된다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개체와 하나 이상의 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7528" y="5253476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영속성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(persistence)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데이터를 생성한 프로그램의 실행이 종료되더라도 사라지지 않는 데이터의 특성을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영속성은 파일 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테이터베이스 혹은 객체 데이터베이스 등을 활용하여 구현한다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엔터티에 구성되어 있는 여러 개의 속성 중에 엔터티를 대표할 수 있는 속성을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엔터티 안에는 반드시 유일한 식별자가 존재해야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무형의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정보는 물리적으로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 등을 말하고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무형의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정보는 개념적으로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취미 등을 말합니다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9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교수번호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소속으로 구성된 교수 개체이다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해설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 개체의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개체가 가지고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특성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교수번호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소속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타입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속성으로만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기술된 개체의 정의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구성하고 있는 각 속성들이 값을 가져 하나의 개체를 나타내는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어커런스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(Occurrence)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어커런스는 정의된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구조에 따라 데이터베이스에 구체적이고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저장하고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인스턴스의 집합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31732"/>
              </p:ext>
            </p:extLst>
          </p:nvPr>
        </p:nvGraphicFramePr>
        <p:xfrm>
          <a:off x="1631504" y="2561456"/>
          <a:ext cx="64726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52"/>
                <a:gridCol w="1728192"/>
                <a:gridCol w="1728192"/>
                <a:gridCol w="1728192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교수번호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전공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소속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신은혁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컴퓨터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서울대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이혜숙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연세대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3200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신희철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경북대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95800" y="190169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3" name="직선 화살표 연결선 2"/>
          <p:cNvCxnSpPr>
            <a:stCxn id="6" idx="2"/>
          </p:cNvCxnSpPr>
          <p:nvPr/>
        </p:nvCxnSpPr>
        <p:spPr>
          <a:xfrm flipH="1">
            <a:off x="2279576" y="2178697"/>
            <a:ext cx="2376264" cy="386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2"/>
          </p:cNvCxnSpPr>
          <p:nvPr/>
        </p:nvCxnSpPr>
        <p:spPr>
          <a:xfrm flipH="1">
            <a:off x="3719736" y="2178697"/>
            <a:ext cx="936104" cy="386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</p:cNvCxnSpPr>
          <p:nvPr/>
        </p:nvCxnSpPr>
        <p:spPr>
          <a:xfrm>
            <a:off x="4655840" y="2178697"/>
            <a:ext cx="864096" cy="386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>
            <a:off x="4655840" y="2178697"/>
            <a:ext cx="2664296" cy="3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96540" y="2564904"/>
            <a:ext cx="1975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타입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타입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8112224" y="270340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72264" y="31293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인스턴스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1" name="직선 화살표 연결선 20"/>
          <p:cNvCxnSpPr>
            <a:stCxn id="20" idx="1"/>
          </p:cNvCxnSpPr>
          <p:nvPr/>
        </p:nvCxnSpPr>
        <p:spPr>
          <a:xfrm flipH="1">
            <a:off x="8112224" y="326782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1"/>
          </p:cNvCxnSpPr>
          <p:nvPr/>
        </p:nvCxnSpPr>
        <p:spPr>
          <a:xfrm flipH="1">
            <a:off x="8112224" y="3267823"/>
            <a:ext cx="360040" cy="233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0" idx="1"/>
          </p:cNvCxnSpPr>
          <p:nvPr/>
        </p:nvCxnSpPr>
        <p:spPr>
          <a:xfrm flipH="1" flipV="1">
            <a:off x="8112224" y="2996952"/>
            <a:ext cx="360040" cy="270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왼쪽 중괄호 30"/>
          <p:cNvSpPr/>
          <p:nvPr/>
        </p:nvSpPr>
        <p:spPr>
          <a:xfrm>
            <a:off x="1434378" y="2810622"/>
            <a:ext cx="155448" cy="834402"/>
          </a:xfrm>
          <a:prstGeom prst="leftBrace">
            <a:avLst/>
          </a:prstGeom>
          <a:ln w="12700">
            <a:solidFill>
              <a:srgbClr val="3F0B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5690" y="30893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세트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07768" y="366120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 개체</a:t>
            </a:r>
            <a:endParaRPr lang="en-US" altLang="ko-KR" sz="12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1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선정 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분석에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관한 내용을 구체적으로 설명한 업무 기술서를 이용한다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업무를 담당하고 있는 담당자와 인터뷰를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기술서와 인터뷰에서 확인하지 못한 정보가 있는지 실제 업무를 직접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견학하여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업무에 사용되고 있는 장부와 전표를 이용한다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구축된 시스템이 있는 경우 해당 시스템의 산출물을 검토한다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(DFD)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업무 분석을 수행했을 경우 자료 흐름도의 자료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Store)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BPR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프로세스 재설계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업무를 재정의한 경우 관련 개체를 찾는다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47528" y="5085184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자료흐름도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DFD : Data Flow Diagram)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흐름도는 요구사항 분석에서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및 변환 과정과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도형을 중심으로 기술하는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 그래프 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차트라고도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저장소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Store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저장소는 시스템에서의 자료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BPR(Business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 Reengineering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프로세스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재설계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BPR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기업이 경쟁에서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우위를 확보하기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기업의 핵심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부문인 비용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서비스 스피드와 같은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요인들이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획기적인 향상을 이룰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기반으로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시스템을 근본적으로 재설계 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혁신적인 성과를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추구하는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개체명 지정 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해당 업무에서 사용하는 용어로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사용은 되도록 제한한다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단수 명사를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개체명은 유일해야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가능하면 개체가 생성되는 의미에 따라 이름을 부여한다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도시 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2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관한 사항으로 다음에서 설명하는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This is a "thing" in the real world an independent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existence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It may be an object with a physical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existence(a particular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person, car, house, or employee)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or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 object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with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conceptual existence(a company,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job, or a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university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course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이것은 현실 세계에서 독립적인 존재인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그것은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존재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사람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 또는 직원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가지 물체이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거나 개념적 존재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직업 또는 대학 과정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가진 물체일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있습니다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relationship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개체에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사람이 생각하는 개념이나 정보 단위 같은 현실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세계의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대상체를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유일한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식별자에 의해 식별이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다른 개체와 하나 이상의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개체에는 속성이 포함되어 있지 않아도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데이터베이스에 표현하려는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생각하는 개념이나 정보 단위 같은 현실 세계의 대상체이다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실세계에 독립적으로 존재하는 유형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무형의 정보로써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연관된 몇 개의 속성으로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시스템의 레코드에 대응하는 것으로 어떤 정보를 제공하는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영속적으로 존재하는 개체의 집합이다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독립적으로 존재하거나 그 자체로서도 구별이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유일한 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(Unique Identifier)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식별이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업무 프로세스에 의해 이용된다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개체와 하나 이상의 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개체 선정 방법에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업무와 관련해서 설명한 업무 기술서를 이용한다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DFD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업무를 재정의한 경우 관련 개체를 찾는다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현업의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장표를 활용한다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현업 담당자와의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인터뷰를 활용한다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선정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분석에 관한 내용을 구체적으로 설명한 업무 기술서를 이용한다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업무를 담당하고 있는 담당자와 인터뷰를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기술서와 인터뷰에서 확인하지 못한 정보가 있는지 실제 업무를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견학하여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업무에서 사용되고 있는 장부와 전표를 이용한다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구축된 시스템이 있는 경우 해당 시스템의 산출물을 검토한다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(DFD)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업무 분석을 수행했을 경우 자료 흐름도의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저장소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Store)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BPR(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프로세스 재설계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업무를 재정의한 경우 관련된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찾는다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개체명 지정 방법에 대한 설명으로 가장 옳지 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현업에서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용어를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개체명은 유일해야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가능하면 약어를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단수 명사를 사용한다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개체명 지정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해당 업무에서 사용하는 용어로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약어 사용은 되도록 제한한다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가능하면 단수 명사를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개체명은 유일해야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가능하면 개체가 생성되는 의미에 따라 이름을 부여한다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도시 등등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0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구성 요소 중 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속성들이 가질 수 있는 모든 값들의 집합이다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표현하려고 하는 현실 세계의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대상체이다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무형의 정보로서 서로 연관된 몇 개의 속성으로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레코드에 대응하는 것으로 어떤 정보를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역할 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속성들이 가질 수 있는 모든 값들의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집합은 도메인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칭한다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구성 요소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개체가 가지고 있는 특성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타입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속성만으로 기술된 개체의 정의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인스턴스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구성하고 있는 각 속성들이 값을 가져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개체를 나타내는 것으로 개체 어커런스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(Occurrence)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어커런스는 정의된 레코드의 구조에 따라 데이터베이스에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구체적이고 실제적인 정보를 저장하고 있는 데이터를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세트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인스턴스의 집합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What is the entity type definition correctly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set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 attributes that have the same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entities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set of entities that have the same domains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set of attributes that have the same domains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set of entities that have the same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타입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 Type)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같은 개체를 갖는 속성들의 집합이다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2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정의 및 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데이터베이스를 구성하는 가장 작은 논리적 단위이다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구조상의 데이터 항목 또는 데이터 필드에 해당한다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개체를 구성하는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특성을 기술한다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수를 디그리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차수라고 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속성의 특성과 개체 구성 방식에 따라 분류할 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특성에 따른 분류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11366"/>
              </p:ext>
            </p:extLst>
          </p:nvPr>
        </p:nvGraphicFramePr>
        <p:xfrm>
          <a:off x="2023912" y="4476752"/>
          <a:ext cx="824855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32"/>
                <a:gridCol w="648072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 속성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(Basic Attribute)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 분석을 통해 정의한 속성이다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 중 가장 많고 일반적이다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업무로부터 분석한 속성이라도 업무상 코드로 정의한 속성은 기본 속성에서 제외된다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설계 속성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(Designed Attribute)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원래 업무상 존재하지 않고 설계 과정에서 도출해내는 속성이다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업무에 필요한 데이터 외에 데이터 모델링을 위해 업무를 규칙화하려고 속성을 새로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만들거나 변형하여 정의하는 속성이다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파생 속성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(Derived Attribute)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다른 속성으로부터 계산이나 변형 등의 영향을 받아 발생하는 속성이다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파생 속성은 되도록 적은 수를 정의하는 것이 좋다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1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속성의 특성과 개체 구성 방식에 따라 분류할 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특성에 따른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특성에 따른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해설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다른 속성의 영향을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만큼 프로세스 설계 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정합성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유지를 위해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유의해야 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많으므로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되도록 적게 정의하는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좋다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제조일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업무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가장 일반적인 속성이고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 코드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판매되는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자동차를 종류별로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업무에는 없지만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새롭게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속성이며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 속성인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총판매수량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총판매금액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 동안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수량과 금액의 합계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계산을 위해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속성이다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56022"/>
              </p:ext>
            </p:extLst>
          </p:nvPr>
        </p:nvGraphicFramePr>
        <p:xfrm>
          <a:off x="2167928" y="2636912"/>
          <a:ext cx="436012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32"/>
                <a:gridCol w="259228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 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자동차명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제조일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설계 속성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자동차 코드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AO1-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A02-SUV,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A03-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파생 속성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계산값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총판매수량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총판매금액 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8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속성의 특성과 개체 구성 방식에 따라 분류할 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구성 방식에 따른 분류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8679"/>
              </p:ext>
            </p:extLst>
          </p:nvPr>
        </p:nvGraphicFramePr>
        <p:xfrm>
          <a:off x="2167928" y="2276872"/>
          <a:ext cx="55842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856"/>
                <a:gridCol w="36004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기본키 속성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(Primary Key Attribute)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개체를 식별할 수 있는 속성이다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외래키 속성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(Foreign Key Attribute)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다른 개체와의 관계에서 포함된 속성이다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일반 속성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개체에 포함되어 있고 기본키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외래키에 포함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되지 않은 속성이다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7528" y="508518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인스턴스들을 서로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유일한 속성을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릴레이션의 기본키를 참조하는 속성 또는 속성들의 집합을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9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후보 선정 원칙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지정할 후보는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최대한 많이 선택하는 것이 좋으며 선정 원칙은 다음과 같다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판단되는 속성 후보는 버리지 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소그룹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후보군을 만들고 가장 근접한 개체에 할당한다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508518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통해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재현할 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속성을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속성을 버리면 해당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정보가 완전히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소실되므로 버리면 안된다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6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15992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논리 데이터베이스 </a:t>
            </a:r>
            <a:r>
              <a:rPr lang="ko-KR" altLang="en-US" sz="1600" b="1" dirty="0" smtClean="0">
                <a:latin typeface="+mj-ea"/>
              </a:rPr>
              <a:t>설계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구성요소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07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09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10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(Nomalization)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 지정 원칙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속성명은 웹이나 클라이언트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(Client/Server)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어떠한 환경에서든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정확하고 혼란이 없도록 지정해야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업무에서 사용하는 용어로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서술형으로 지정하지 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가급적이면 약어의 사용은 제한한다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개체명은 속성명으로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개체에서 유일하게 식별 가능하도록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508518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속성명을 서술형으로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지정하지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이유는 속성명을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수식어가 많은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서술형으로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지정하면 해당 속성명이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의미하는지 파악하기 어렵고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다루기 힘들다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의미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쉽고 다루기 쉬운 명사형으로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지정해야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8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883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(Attribute))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속성에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속성은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구성하는 가장 큰 논리적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구성하는 항목이다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구조상의 데이터 필드에 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수를 디그리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차수라고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정의 및 특징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데이터베이스를 구성하는 가장 작은 논리적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구조상의 데이터 항목 또는 데이터 필드에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개체를 구성하는 항목이다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개체의 특성을 기술한다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수를 디그리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차수라고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속성의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특성에 따른 분류에 대한 설명으로 옳지 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속성은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업무로부터 추출한 모든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속성은 데이터 모델링을 위해 업무를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규칙화하려고 속성 을 새로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만들거나 변형하여 정의하는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 속성은 다른 속성에 영향을 받아 발생하는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계산된 값이 파생 속성에 해당된다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 속성은 개체와의 관계에서 포함된 속성이다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속성의 특성과 개체 구성 방식에 따라 분류할 수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 특성에 따른 분류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(Basic Attribute)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분석을 통해 정의한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중 가장 많고 일반적이다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업무로부터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분석한 속성이라도 업무상 코드로 정의한 속성은 기본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속성에서 제외된다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(Designed Attribute)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원래 업무상 존재하지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설계 과정에서 도출해 내는 속성이다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업무에 필요한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외에 데이터 모델링을 위해 업무를 규칙화 하려고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새로 만들거나 변형하여 정의하는 속성이다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(Derived Attribute)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속성으로부터 계산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변형 등의 영향을 받아서 발생하는 속성이다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되도록이면 적은 수를 정의하는 것이 좋다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구성 방식에 따른 분류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 Attribute)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인스턴스를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식별할 수 있는 속성이다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Key Attribute)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개체와의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관계에서 포함된 속성이다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속성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개체에는 포함되어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포함되지 않는 속성이다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개체 구성 방식에 따라 분류할 경우 포함되지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일반 속성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파생 속성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속성명 지정 원칙에 대한 설명으로 가장 옳지 않은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업무에서 사용하는 이름을 부여한다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서술식으로 지정해도 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약어 사용은 가급적 자제한다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개체명은 속성명으로 사용할 수 없다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속성명은 웹이나 클라이언트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등 어떠한 환경에서든 사용자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인터페이스에 나타나기 때문에 정확하고 혼란이 없도록 지정해야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 지정 원칙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업무에서 사용하는 용어로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서술형으로 지정하지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가급적이면 약어의 사용은 제한한다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개체명은 속성명으로 사용할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개체에서 유일하게 식별 가능하도록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(Attribute))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자동차를 개체로 나타낼 때 일반 속성에 해당하지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총 판매액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제조일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특성에 따른 분류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속성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제조일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 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– A01-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A02-SUV, A03-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트럭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 속성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총판매수량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총판매금액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3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관계의 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개체와 개체 사이의 논리적인 연결을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관계에는 개체 간의 관계와 속성 간의 관계가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교수가 학생을 지도하는 관계이다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607994"/>
            <a:ext cx="5472608" cy="1940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47528" y="508518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숙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교수의 전공을 알기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간의 관계를 이용하고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이미숙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교수가 가르치는 학생의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알기 위해서는 개체 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이용한다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관계의 형태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관계의 형태에는 일 대 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(1:1),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(1:N),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(N:M)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관계가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대 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(1:1)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원소가 개체 집합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한 개와 대응하는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대 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(1:N)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원소는 개체 집합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여러 개와 대응하고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있지만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원소는 개체 집합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한 개와 대응하는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(N:M)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원소는 개체 집합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여러 개와 대응하고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원소도 개체 집합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여러 개와 대응하는 관계이다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008" y="3684052"/>
            <a:ext cx="5089112" cy="1751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관계의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처리하는 업무 형태에 따라 종속 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등이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(Dependent Relationship)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사이의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표현한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(Redundant Relationship)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사이에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이상의 종속 관계가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(Recursive Relationship)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 자신과 관계를 갖는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 관계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Recursive Relationship)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(Exclusive Relationship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속성이나 구분자를 기준으로 개체의 특성을 분할하는 관계로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관계와 배타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하위 개체들 중 속성이나 구분자 조건에 따라 하나의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개체만을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선택할 수 있고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하나 이상의 개체를 선택할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61248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데이터베이스 특성상 관계가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복잡하면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작업이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어려우므로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관계는 되도록 사용하지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7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관계의 표현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관계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 기호를 사용하여 표시한다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표기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관계의 표현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15901"/>
              </p:ext>
            </p:extLst>
          </p:nvPr>
        </p:nvGraphicFramePr>
        <p:xfrm>
          <a:off x="2167928" y="2276872"/>
          <a:ext cx="24879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73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필수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(Mandatory)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선택적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(Optional)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다중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(Multiple)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077072"/>
            <a:ext cx="4608512" cy="24004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관계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(Identifying Relationship)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관계에서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외래키이면서 동시에 기본키가 되는 관계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존재 여부가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존재 여부에 의존적인 경우에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ER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도형에서 식별 관계는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실선으로 표시한다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비식별 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(Non-Identifying Relationship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관계에서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기본키가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비기본키 영역에서 외래키가 되는 관계를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존재 여부는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존재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여부와 관계없이 존재한다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두 개체는 비식별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관계로 존재하는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ER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도형에서 비식별 관계는 점선으로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표시한다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661248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 중에서 선택한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(Main Key)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(Candidate Key)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구성하는 속성들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중에 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튜플을 유일하게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식별할 수 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속성들의 부분 집합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Key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릴레이션의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참조하는 속성 또는 속성들의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9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(Relationship))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원소는 개체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여러 개와 대응하고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있지만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원소는 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한 개와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대응하는 관계를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1:N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N:M		④ 1:0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관계의 형태에는 일 대 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(1:1),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대 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(1:N),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대 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(N:M)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대 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(1:1)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원소가 개체 집합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개와 대응하는 관계이다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대 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(1:N)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원소는 개체 집합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개와 대응하고 있지만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원소는 개체 집합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한 개와 대응하는 관계이다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대 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(N:M)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원소는 개체 집합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개와 대응하고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원소도 개체 집합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여러 개와 대응하는 관계이다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관계의 종류에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관계는 두 개체 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표현하는 것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관계는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개체가 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이상의 다른 개체의 합집합 또는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교집합과 관계를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관계는 두 개체들 간에 두 번 이상의 종속 관계가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 관계는 하나의 개체가 여러 개체와 관계를 갖는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처리하는 업무 형태에 따라 종속 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관계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관계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(Dependent Relationship)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개체 사이의 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 관계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표현하는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관계와 비식별 관계가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관계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(Redundant Relationship)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개체 사이에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이상의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관계가 발생하는 관계이다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사용하지 말 것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 관계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(Recursive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Relationship)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개체가 자기 자신과 관계를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 관계라고도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관계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(Exclusive Relationship)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속성이나 구분자를 기준으로 개체의 특성을 분할하는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관계와 배타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관계로 구분한다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하위 개체들 중 속성이나 구분자 조건에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하나의 개체만을 선택할 수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이상의 개체를 선택할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원소는 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여러 개와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 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원소도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여러 개와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1:0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N:M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관계의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관계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 관계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관계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관계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관계의 종류에는 종속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관계가 있다는 것을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기억하자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2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(Relationship))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An entity in an entity set A is associated with any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number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 entities in an entity set B, and an entity in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B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associated with any number of entities in A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to one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one to many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many to one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many to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many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표기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 중 필수를 나타내는 기호는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&lt;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&gt;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표기 기호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(Mandatory)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 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(Optional)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(Multiple)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(Exclusive Relationship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옳지 않은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개체의 속성이나 구분자를 기준으로 개체의 특성을 분할하는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관계와 배타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하위 개체들 중 속성이나 구분자 조건에 따라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개체를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선택할 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하나 이상의 개체를 선택할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하위 개체들 중 속성이나 구분자 조건에 따라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400" u="sng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개체를 선택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9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장을 공부하면서 반드시 알아두어야 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시스템 카탈로그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설계란 사용자의 요구를 분석하여 그것들을 컴퓨터에 저장할 수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맞게 변형한 후 특정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데이터베이스를 구현하여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사용자들이 사용하게 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고려사항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연산 후에도 데이터베이스에 저장된 데이터가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저장된 데이터들 사이나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질의에 대한 응답이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처음부터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끝까지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장애가 발생했을 때 장애 발생 직전의 상태로 복구할 수 있어야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불법적인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노출 또는 변경이나 손실로부터 보호할 수 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응답시간의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공간의 최적화 등이 가능해야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운영에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주지 않으면서 지속적으로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추가할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식별자의 정의 및 분류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하나의 개체 내에서 각각의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(Unique)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한 개 이상의 식별자를 반드시 가져야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식별자는 개체 내에서 대표성 여부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스스로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여부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여부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 여부에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다음과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5085184"/>
            <a:ext cx="8856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식별자와 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같은 의미로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식별자는 논리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단계에서 사용되고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모델링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 사용된다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개체는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릴레이션은 키를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(Instance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구성하고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타입이 정의되어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값을 갖고 있는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07772"/>
              </p:ext>
            </p:extLst>
          </p:nvPr>
        </p:nvGraphicFramePr>
        <p:xfrm>
          <a:off x="2135560" y="2979792"/>
          <a:ext cx="698477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554461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식별자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대표성 여부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 식별자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(Primary Identifier),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보조 식별자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(Alternate Identifier)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스스로 생성 여부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내부 식별자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(Internal Identifier),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외부 식별자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(Foreign Identifier)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단일 속성 여부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단일 식별자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(Single Identifier),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복합 식별자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(Composite Identifier)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대체 여부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원조 식별자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(Original Identifier),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대리 식별자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(Surrogate Identifier)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7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Identifier)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개체를 대표하는 유일한 식별자이다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(Alternate Identifier)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 식별자를 대신하여 개체를 식별할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 모두 개체를 유일하게 식별할 수 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개체에 주 식별자는 한 개만 존재하지만 보조 식별자는 한 개 이상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유일하게 식별할 수 있는 속성이 두 개 이상인 경우 업무에 가장 적합한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식별자로 지정한다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테이블에서 주 식별자는 기본키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식별자는 유니크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(Unique Index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지정되어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6013737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유니크 인덱스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(Unique Index)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없도록 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03712" y="4744028"/>
            <a:ext cx="1050952" cy="34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 번호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2416" y="4776105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3712" y="5229200"/>
            <a:ext cx="1050952" cy="34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제품명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2088" y="5570355"/>
            <a:ext cx="10625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수량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2416" y="5261277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식별자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8540" y="4429840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주문서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50544" y="4744028"/>
            <a:ext cx="1050952" cy="34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번호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98168" y="4776105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50544" y="5229200"/>
            <a:ext cx="1137544" cy="34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주민등록번호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8920" y="5570355"/>
            <a:ext cx="10625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주문번호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(FK)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91644" y="5261277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식별자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85372" y="4429840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59696" y="4653136"/>
            <a:ext cx="136815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17499" y="4653136"/>
            <a:ext cx="136815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727848" y="5570355"/>
            <a:ext cx="889651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71864" y="5399777"/>
            <a:ext cx="0" cy="3090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159896" y="5432145"/>
            <a:ext cx="261471" cy="261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6" idx="6"/>
          </p:cNvCxnSpPr>
          <p:nvPr/>
        </p:nvCxnSpPr>
        <p:spPr>
          <a:xfrm flipV="1">
            <a:off x="5421367" y="5432145"/>
            <a:ext cx="169808" cy="1307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6"/>
          </p:cNvCxnSpPr>
          <p:nvPr/>
        </p:nvCxnSpPr>
        <p:spPr>
          <a:xfrm>
            <a:off x="5421367" y="5562881"/>
            <a:ext cx="157311" cy="1307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특징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686"/>
              </p:ext>
            </p:extLst>
          </p:nvPr>
        </p:nvGraphicFramePr>
        <p:xfrm>
          <a:off x="2103192" y="1913384"/>
          <a:ext cx="7161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5721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유일성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 식별자에 의해 개체 내에 모든 인스턴스들이 유일하게 구분되어야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최소성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 식별자를 구성하는 속성의 수는 유일성을 만족하는 최소 수가 되어야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불변성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 식별자가 한 번 특정 개체에 지정되면 그 식별자는 변하지 않아야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존재성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 식별자가 지정되면 식별자 속성에 반드시 데이터 값이 존재해야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식별자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식별자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식별자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(Internal Identifier)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개체 내에서 스스로 만들어지는 식별자이다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Identifier)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다른 개체와의 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식별자를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식별자이다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식별자는 자신의 개체에서 다른 개체를 찾아가는 연결자 역할을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03712" y="3383148"/>
            <a:ext cx="1050952" cy="34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 번호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536" y="3656057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식별자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3712" y="3868320"/>
            <a:ext cx="1050952" cy="34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제품명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088" y="4209475"/>
            <a:ext cx="10625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수량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8540" y="3068960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주문서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50544" y="3383148"/>
            <a:ext cx="1050952" cy="34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번호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0136" y="3656057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식별자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50544" y="3868320"/>
            <a:ext cx="1137544" cy="34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주민등록번호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8920" y="4209475"/>
            <a:ext cx="10625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주문번호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(FK)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83552" y="4224029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식별자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85372" y="3068960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59696" y="3292256"/>
            <a:ext cx="136815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17499" y="3292256"/>
            <a:ext cx="136815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727848" y="4209475"/>
            <a:ext cx="889651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871864" y="4038897"/>
            <a:ext cx="0" cy="3090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159896" y="4071265"/>
            <a:ext cx="261471" cy="261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22" idx="6"/>
          </p:cNvCxnSpPr>
          <p:nvPr/>
        </p:nvCxnSpPr>
        <p:spPr>
          <a:xfrm flipV="1">
            <a:off x="5421367" y="4071265"/>
            <a:ext cx="169808" cy="1307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2" idx="6"/>
          </p:cNvCxnSpPr>
          <p:nvPr/>
        </p:nvCxnSpPr>
        <p:spPr>
          <a:xfrm>
            <a:off x="5421367" y="4202001"/>
            <a:ext cx="157311" cy="1307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왼쪽 대괄호 2"/>
          <p:cNvSpPr/>
          <p:nvPr/>
        </p:nvSpPr>
        <p:spPr>
          <a:xfrm>
            <a:off x="3287688" y="3553724"/>
            <a:ext cx="204400" cy="48517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2927648" y="3794557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왼쪽 대괄호 31"/>
          <p:cNvSpPr/>
          <p:nvPr/>
        </p:nvSpPr>
        <p:spPr>
          <a:xfrm rot="10800000">
            <a:off x="6855044" y="3551968"/>
            <a:ext cx="264042" cy="48517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7119086" y="3777762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9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식별자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식별자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식별자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(Single Identifier)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 식별자가 한 가지 속성으로만 구성된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Composit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Identifier)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 식별자가 두 개 이상의 속성으로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 식별자이다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0164" y="2711620"/>
            <a:ext cx="1158048" cy="34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번호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3552" y="2757472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ko-KR" altLang="en-US" sz="12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r>
              <a:rPr lang="ko-KR" altLang="en-US" sz="12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8540" y="3529855"/>
            <a:ext cx="1169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주문번호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8540" y="2348880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96996" y="2711620"/>
            <a:ext cx="1158048" cy="411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번호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(FK)</a:t>
            </a:r>
          </a:p>
          <a:p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주문번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9138" y="2814116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85372" y="2348880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59696" y="2620728"/>
            <a:ext cx="136815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17499" y="2620728"/>
            <a:ext cx="136815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727848" y="3537947"/>
            <a:ext cx="889651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871864" y="3367369"/>
            <a:ext cx="0" cy="3090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159896" y="3399737"/>
            <a:ext cx="261471" cy="261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22" idx="6"/>
          </p:cNvCxnSpPr>
          <p:nvPr/>
        </p:nvCxnSpPr>
        <p:spPr>
          <a:xfrm flipV="1">
            <a:off x="5421367" y="3399737"/>
            <a:ext cx="169808" cy="1307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2" idx="6"/>
          </p:cNvCxnSpPr>
          <p:nvPr/>
        </p:nvCxnSpPr>
        <p:spPr>
          <a:xfrm>
            <a:off x="5421367" y="3530473"/>
            <a:ext cx="157311" cy="1307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071664" y="2895972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6888088" y="2935821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8540" y="3254617"/>
            <a:ext cx="1169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주민등록번호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7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원조 식별자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대리 식별자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원조 식별자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(Original Identifier)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업무에 의해 만들어지는 가공되지 않은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본질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식별자라고도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(Surrogate Identifier)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 식별자의 속성이 두 개 이상인 경우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묶어 사용하는 식별자로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인조 식별자라고도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0164" y="3375876"/>
            <a:ext cx="1158048" cy="34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번호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8540" y="4194111"/>
            <a:ext cx="1169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주문번호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8540" y="3013136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96996" y="3375876"/>
            <a:ext cx="1158048" cy="411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번호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9138" y="3478372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대리 식별자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85372" y="3013136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발송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59696" y="3284984"/>
            <a:ext cx="136815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17499" y="3284984"/>
            <a:ext cx="136815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727848" y="4202203"/>
            <a:ext cx="889651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871864" y="4031625"/>
            <a:ext cx="0" cy="3090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159896" y="4063993"/>
            <a:ext cx="261471" cy="261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22" idx="6"/>
          </p:cNvCxnSpPr>
          <p:nvPr/>
        </p:nvCxnSpPr>
        <p:spPr>
          <a:xfrm flipV="1">
            <a:off x="5421367" y="4063993"/>
            <a:ext cx="169808" cy="1307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2" idx="6"/>
          </p:cNvCxnSpPr>
          <p:nvPr/>
        </p:nvCxnSpPr>
        <p:spPr>
          <a:xfrm>
            <a:off x="5421367" y="4194729"/>
            <a:ext cx="157311" cy="1307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6888088" y="3600077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8540" y="3918873"/>
            <a:ext cx="1169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주민등록번호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96996" y="4057252"/>
            <a:ext cx="1158048" cy="411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고객번호</a:t>
            </a:r>
            <a:r>
              <a:rPr lang="en-US" altLang="ko-KR" sz="12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(FK)</a:t>
            </a:r>
          </a:p>
          <a:p>
            <a:r>
              <a:rPr lang="ko-KR" altLang="en-US" sz="12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주문번</a:t>
            </a:r>
            <a:r>
              <a:rPr lang="ko-KR" altLang="en-US" sz="12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</a:t>
            </a:r>
          </a:p>
        </p:txBody>
      </p:sp>
      <p:sp>
        <p:nvSpPr>
          <p:cNvPr id="2" name="왼쪽 대괄호 1"/>
          <p:cNvSpPr/>
          <p:nvPr/>
        </p:nvSpPr>
        <p:spPr>
          <a:xfrm rot="16200000">
            <a:off x="4900576" y="3713376"/>
            <a:ext cx="488448" cy="2046416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6168008" y="4736583"/>
            <a:ext cx="129614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20136" y="4581899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대리 식별자의 조건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최대한 범용적인 값을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만들기 위한 대리 식별자를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대리 식별자 속성으로 대체할 수 없는 경우를 주의한다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편의성과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의미의 체계화를 위한 대리 식별자를 사용할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필요성에 의해 내부적으로만 사용하는 대리 식별자를 사용할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9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식별자는 개체에서 각 인스턴스를 유일하게 식별할 수 있는 속성 또는 속성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개체에는 한 개 이상의 후보 식별자가 있고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개체의 대표성을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식별자로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인스턴스를 유일하게 식별할 수 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속성들을 직접 식별할 수 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 Value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수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집합은 후보 식별자로 지정한 경우 개념적으로 유일해야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식별자의 데이터는 자주 변경되지 않아야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32620" y="5064428"/>
            <a:ext cx="1158048" cy="34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 번호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0996" y="5882663"/>
            <a:ext cx="1169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수량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0996" y="4701688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주문서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79452" y="5064428"/>
            <a:ext cx="1158048" cy="411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번호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1372" y="5368065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828" y="4701688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2152" y="4973536"/>
            <a:ext cx="136815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99955" y="4973536"/>
            <a:ext cx="136815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710304" y="5890755"/>
            <a:ext cx="889651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54320" y="5720177"/>
            <a:ext cx="0" cy="3090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142352" y="5752545"/>
            <a:ext cx="261471" cy="261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4" idx="6"/>
          </p:cNvCxnSpPr>
          <p:nvPr/>
        </p:nvCxnSpPr>
        <p:spPr>
          <a:xfrm flipV="1">
            <a:off x="5403823" y="5752545"/>
            <a:ext cx="169808" cy="1307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4" idx="6"/>
          </p:cNvCxnSpPr>
          <p:nvPr/>
        </p:nvCxnSpPr>
        <p:spPr>
          <a:xfrm>
            <a:off x="5403823" y="5883281"/>
            <a:ext cx="157311" cy="1307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0996" y="5607425"/>
            <a:ext cx="1169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제품명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67284" y="6378230"/>
            <a:ext cx="939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값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 Value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아직 알려지지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않거나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모르는 값으로서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없음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이유로 정보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부재를 나타내기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이론적으로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아무것도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특수한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452" y="5882663"/>
            <a:ext cx="1169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 번호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(FK)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452" y="5607425"/>
            <a:ext cx="1169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주민등록번호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왼쪽 대괄호 25"/>
          <p:cNvSpPr/>
          <p:nvPr/>
        </p:nvSpPr>
        <p:spPr>
          <a:xfrm>
            <a:off x="3096480" y="5268840"/>
            <a:ext cx="330872" cy="48517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대괄호 26"/>
          <p:cNvSpPr/>
          <p:nvPr/>
        </p:nvSpPr>
        <p:spPr>
          <a:xfrm rot="10800000">
            <a:off x="6855721" y="5289208"/>
            <a:ext cx="330872" cy="48517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56380" y="5368065"/>
            <a:ext cx="116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6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(Identifier))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식별자를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여부로 분류했을 경우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식별자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식별자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식별자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단일 식별자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식별자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원조 식별자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대표성 여부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Identifier),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식별자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(Alternate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Identifier)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스스로 생성 여부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(Internal Identifier),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Identifier)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속성 여부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(Single Identifier),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(Composite Identifier)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 여부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원조 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(Original Identifier),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대리 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(Surrogate Identifier)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주 식별자와 보조 식별자에 대한 설명으로 가장 옳지 않은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식별자는 개체의 대표성을 나타내는 유일한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보조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식별자는 주 식별자를 대신하여 보조적으로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식별 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식별자는 개체를 유일하게 식별하지만 보조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식별자는 식별 하지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식별자는 개체 하나에 한 개인 반면 보조 식별자는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이상일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식별자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식별자는 개체를 대표하는 유일한 식별자이다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식별자는 주 식별자를 대신하여 개체를 식별할 수 있는 속성이다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식별자 모두 개체를 유일하게 식별할 수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개체에 주 식별자는 한 개만 존재하지만 보조 식별자는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 이상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유일하게 식별할 수 있는 속성이 두 개 이상인 경우 업무에 가장 적합한 속성을 주 식별자로 지정하고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나머지는 보조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식별자로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테이블에서 주 식별자는 기본키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식별자는 유니크 인덱스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(Unique Index)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지정되어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식별자의 특징이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불변성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유일성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특징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식별자에 의해 개체 내에 모든 인스턴스들이 유일하게 구분되어야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식별자를 구성하는 속성의 수는 유일성을 만족하는 최소 수가 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불변성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식별자가 한 번 특정 개체에 지정되면 그 식별자는 변하지 않아야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식별자가 지정되면 식별자 속성에 반드시 데이터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존재해야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허용하지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식별자에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식별자는 자신의 개체 타입 내에서 스스로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생성되어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식별자이다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식별자는 다른 개체와의 관계에 의해 주 식별자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상속 받아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속성에 포함되는 식별자이다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식별자는 주 식별자의 구성이 한 가지 속성으로만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이루어진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식별자는 두 개 이상의 속성으로 구성된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식별자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식별자는 주 식별자가 한가지 속성으로만 구성된 식별자이다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식별자는 주 식별자가 두 개 이상의 속성으로 구성된 식별자이다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식별자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식별자는 개체 내에서 스스로 만들어지는 식별자이다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식별자는 다른 개체와의 관계에 의해 외부 개체의 식별자를 가져와 사용하는 식별자이다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식별자는 자신의 개체에서 다른 개체를 찾아가는 연결자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(Identifier))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후보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식별자는 개체에서 각 인스턴스를 유일하게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속성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속성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개체에는 한 개 이상의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식별자는 널 값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 Value)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식별자의 데이터는 자주 변경되지 않아야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식별자는 개체에서 각 개체 인스턴스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ROW)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유일하게 식별할 수 있는 속성 또는 속성 집합을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개체에는 한 개 이상의 후보 식별자가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 개체의 대표성을 나타내는 식별자를 주 식별자로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나머지는 보조 식별자로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식별자의 조건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개체 인스턴스를 유일하게 식별할 수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속성들을 직접 식별할 수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 Value)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집합은 후보 식별자로 지정한 경우 개념적으로 유일해야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식별자의 데이터는 자주 변경되지 않아야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값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 Value)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아직 알려지지 않거나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모르는 값으로서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없음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이유로 정보 부재를 나타내기 위해 사용하는 이론적으로 아무 것도 없는 특수한 데이터를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4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순서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15480" y="170080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조건 분석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" name="직선 화살표 연결선 4"/>
          <p:cNvCxnSpPr>
            <a:stCxn id="4" idx="2"/>
            <a:endCxn id="7" idx="0"/>
          </p:cNvCxnSpPr>
          <p:nvPr/>
        </p:nvCxnSpPr>
        <p:spPr>
          <a:xfrm>
            <a:off x="2243572" y="2204864"/>
            <a:ext cx="11345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15680" y="1814336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조건 명세서 작성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6825" y="249289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34917" y="328498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34917" y="409243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34917" y="490152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243572" y="2996952"/>
            <a:ext cx="11345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251664" y="3798390"/>
            <a:ext cx="11345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251664" y="4589985"/>
            <a:ext cx="11345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15680" y="2606424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스키마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5680" y="3398512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논리 스키마 설계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5680" y="4205964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물리적 구조의 데이터로 변환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5680" y="5015056"/>
            <a:ext cx="619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DDL(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데이터베이스 생성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작성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5054" y="5589240"/>
            <a:ext cx="8517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구조와 제약조건에 관해 전반적인 명세를 기술한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상세하게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말하면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나타내는 속성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집합으로 이루어진 개체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존재하는 관계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정의와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이들이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유지해야 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제약조건들을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(Entity-Relationship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데이터 모델의 대표적인 모델로 개체와 개체 간의 관계를 이용하여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구조로 표현하는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SEC_07(E-R(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E-R(Entity-Relationship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개념적 데이터 모델의 가장 대표적인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1976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피터 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Peter Chen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제안되고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요소가 정립되었다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개체와 개체 간의 관계를 기본 요소로 이용하여 현실 세계의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무질서한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개념적인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표현하기 위한 방법으로 많이 사용되고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개체 타입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 Type)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이들 간의 관계 타입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 Type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이용해 현실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개념적으로 표현한다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모델에서는 데이터를 개체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묘사한다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특정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고려한 것은 아니다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다이어그램으로 표현하며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1:1,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N:M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관계 유형을 제한 없이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개념들로 구성되었으나 나중에는 일반화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같은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첨가되어 확장된 모델로 발전했다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7284" y="5661248"/>
            <a:ext cx="939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 등과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실세계에서 개념적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물리적으로 존재하는 실제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 개체는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지도하는 관계인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것처럼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개체 타입에 속한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표현한다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등과 같이 개체를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묘사하는데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사용될 수 있는 특성을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4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SEC_07(E-R(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E-R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(Entity-Relationship Diagram)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기본 아이디어를 시각적으로 표현하기 위한 그림으로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실체 간의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물론 조직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등 시스템 내에서 역할을 가진 모든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실체들을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06" y="2237232"/>
            <a:ext cx="4839049" cy="3101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5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SEC_07(E-R(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E-R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(Entity-Relationship Diagram)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고객과 주문서 간의 관계를 나타낸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속성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고객의 속성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주문서의 속성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금액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관계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:‘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’과 ‘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일 대 다의 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사람의 고객이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있고 주문서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개는 특정인의 주문서로 되어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밑줄 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기본키를 나타낸다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29" y="1916832"/>
            <a:ext cx="6161381" cy="1152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SEC_07(E-R(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E-R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(Entity-Relationship Diagram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 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E-R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 표현에서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 수는 함수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관계도를 이용하여 쉽게 구할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80" y="1884464"/>
            <a:ext cx="7439025" cy="189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8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SEC_07(E-R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다이어그램으로 표현하며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P. Chen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제안했다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일대일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(1:1)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유형만을 표현할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타입과 이들 간의 관계 타입을 이용해 현실 세계를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개념적으로 표현한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그래프 방식으로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 것이다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개념적 데이터 모델의 가장 대표적인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1976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피터 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(P. Chen)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제안되고 기본적인 구성 요소가 정립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E-R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개체와 개체 간의 관계를 기본 요소로 이용하여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세계의 무질서한 데이터를 개념적인 논리 데이터로 표현하기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방법으로 많이 사용되고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E-R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개체 타입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 Type)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이들 간의 관계 타입을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이용해 현실 세계를 개념적으로 표현한다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모델에서는 데이터를 개체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속성으로 묘사된다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E-R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특정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고려한 것이 아니다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E-R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다이어그램으로 표현하며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1:1, 1:N, N:M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관계 유형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제한 없이 나타낼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최초에는 개체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속성과 같은 개념들로 구성되었으나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나중에는 일반화 계층 같은 복잡한 개념들이 첨가되어 확장된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모델로 발전했다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모델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 Model)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개체와 개체 간의 관계를 도식화한다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사각형으로 표시한다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다이아몬드로 표시한다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(Owner-Member)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관계는 망형 데이터 모델의 특징이다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망형 데이터 모델은 네트워크형 데이터 모델이라고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기반으로 하고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계층형 구조의 단점을 극복하기 위해 등장하였기 때문에 계층형 구조와는 다르게 하나의 자식이 여러 개의 부모를 가질 수 있는 차이점이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관계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대한 설명으로 잘못된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고려하여 제작하지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개체는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마름모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사각형을 이용하여 표현한다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데이터베이스 단계에서 제작된다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기본적인 아이디어를 시각적으로 가장 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나타낸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사각형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마름모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다이아몬드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 타원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다중값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밑줄 타원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 속성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복수 타원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속성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성명과 성과 이름으로 구성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1:1, 1:N, N:M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개체 간 관계에 대한 대응 수를 선 위에 기술함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 링크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타입과 속성을 연결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다중값 속성의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마름모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사각형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 타원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 링크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0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SEC_07(E-R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모델의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다이어그램에서 사용되는 기호와 그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연결이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사각형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타입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삼각형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타입과 속성을 연결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마름모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학생과 학교 개체 간의 학적 관계를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다이어그램으로 옳게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사람과 도시 사이의 거주 관계에서 사람은 반드시 하나의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도시 에 거주해야만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도시에는 다수의 사람이 거주한다고 할 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다이어그램으로 정확히 표현한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	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④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사람은 하나의 도시에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도시에 사는 사람은 여럿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그러면 도시와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사람의 관계는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표현 방법으로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타입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사각형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타입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마름모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오각형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4725144"/>
            <a:ext cx="2304256" cy="38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5381972"/>
            <a:ext cx="2304256" cy="344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5972737"/>
            <a:ext cx="2304256" cy="3225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6541875"/>
            <a:ext cx="2304256" cy="347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188680"/>
            <a:ext cx="705262" cy="11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1" y="2188680"/>
            <a:ext cx="742816" cy="11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3479077"/>
            <a:ext cx="735630" cy="1246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1" y="3479077"/>
            <a:ext cx="766215" cy="1246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01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SEC_07(E-R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엔티티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묘사한다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엔티티는 실세계에서 개념적 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실제 사용을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속성은 엔티티를 묘사하는 데 사용될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특성을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E-R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관계는 속성들에 대한 관계 표현이다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관계는 속성들에 대한 관계 표현이 아니고 개체 간의 관계를 표현하는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어느 신용카드 회사에서 고객과 고객이 발급받은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신용카드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관계를 나타내는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부적합한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신용카드를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발급 받지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고객은 존재할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고객이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신용카드는 발급될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고객과 신용카드 간의 카드발급 관계는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일대일 관계이다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한 사람의 고객에는 반드시 하나의 신용카드만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발급된다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고객과 카드 발급 간의 대응이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(0, 1)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최소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카드를 발급 받는다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고객 중에는 카드를 발급받지 않는 고객 이 존재할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0" y="5283635"/>
            <a:ext cx="979815" cy="1241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(Relational Data Model)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모델은 가장 널리 사용되는 데이터 모델로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차원적인 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이용해서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상호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구조처럼 구성한 테이블들을 하나의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묶어서 테이블 내에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 간의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설정하거나 테이블 간의 관계를 설정하여 이용한다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참조하는 외래키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Key)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데이터 간의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표현한다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모델과 망 모델의 복잡한 구조를 단순화시킨 모델이다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대표적인 언어는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1:N,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N:M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자유롭게 표현할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13210" y="4797152"/>
            <a:ext cx="939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모델에서는 테이블을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부르는데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우리말로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관계라고 해석하는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경우가 종종 있어 개체와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간의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나타내는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Relationship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혼동되는 경우가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혹은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릴레이션이라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표기하고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Relationship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관계라고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표시하지만 간혹 그렇지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경우도 있으니 주의하기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바란다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2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모델의 구성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설명한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고객과 주문서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주문관계를 관계형 데이터 모델로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표시하면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테이블이고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만들어진 테이블이다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데이터를 입력해 보면 좀 더 명확하게 이해할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891" y="2238663"/>
            <a:ext cx="2613013" cy="1333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8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모델의 구성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관계로 하여 연결되어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있는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있는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기본키이고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있는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외래키이다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1:N,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한 명의 고객은 여러 개의 주문을 신청할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개에 대한 정보만을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내용을 가지고 주문 고객의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찾으려면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고객번호와 같은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찾으면 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 내역을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알려면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주문번호와 같은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찾으면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92056"/>
            <a:ext cx="6264696" cy="2220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조건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조건 분석은 데이터베이스를 사용할 사람들로부터 필요한 용도를 파악하는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사용자에 따른 수행 업무와 필요한 데이터의 종류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바탕으로 요구 조건 명세를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모델링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개념화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설계란 정보의 구조를 얻기 위하여 현실 세계의 무한성과 계속성을 이해하고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위하여 현실 세계에 대한 인식을 추상적 개념으로 표현하는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 단계에서는 개념 스키마 모델링과 트랜잭션 모델링을 병행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단계에서는 요구 분석 단계에서 나온 결과인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조건 명세를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독립적인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독립적인 개념 스키마를 설계한다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95054" y="5589240"/>
            <a:ext cx="8517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스키마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(Conceptual Schema)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전체 조직에 대한 논리적인 구조로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물리적인 구현은 고려하지 않는다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데이터베이스당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개의 개념 스키마만 존재한다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관계 및 무결성 제약 조건에 대한 명세를 정의한다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단순한 스키마라고 하면 개념스키마를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제약 조건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정확성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일관성을 보장하기 위해 저장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 등을 제약하기 위한 조건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 저장되는 데이터의 형태를 나타낸다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(DBA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구성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모델링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중심 설계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0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657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논리적인 데이터 모델에서 데이터 간의 관계를 기본키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이를 참조하는 외래키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Key)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표현하는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데이터 모델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계층적 모델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가장 널리 사용되는 데이터 모델로써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차원적인 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이용해서 데이터 상호 관계를 정의하는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파일 구조처럼 구성한 테이블들을 하나의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묶어서 테이블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 있는 속성들 간의 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설정하거나 테이블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관계를 설정하여 이용한다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기본키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이를 참조하는 외래키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데이터 간의 관계를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계층 모델과 망 모델의 복잡한 구조를 단순화시킨 모델이다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관계형 모델의 대표적인 언어는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1:1, 1:N, N:M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관계를 자유롭게 표현할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계층형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(Hierarchical Data Model)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처음으로 등장한 데이터 모델이다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계층적으로 나뉘어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(Tree)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가지게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부모 자식 관계에서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1:N(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하나가 여러 개의 자식을 갖는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갖게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반면에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자식은 하나의 부모만을 가질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상태에서 데이터의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탐색이 매우 빠르다는 장점이 있지만 한번 정의된 데이터의 구조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변경하기가 매우 어렵고 접근의 유연성이 부족한 단점이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망형 데이터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데이터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망형 데이터 모델은 네트워크 데이터 모델이라고도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(graph)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기반으로 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계층형 구조의 단점을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극복하기 위해 등장하였기 때문에 계층형 구조와는 다르게 하나의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자식이 여러 개의 부모를 가질 수 있는 차이점이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다만 그래프 구조로 인해 복잡한 포인터 구조를 사용하고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개발 시에 개발자가 모든 구조를 이해해야만 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단점이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지향형 데이터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 Oriented Data Model)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지향형 데이터 모델은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1980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후반에 등장한 모델로 객체지향 언어인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등에서 사용하는 그 개념과 동일한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개념을 기반으로 하는 데이터 모델이다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각각의 독립된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객체로 하여 상속 등의 개념을 도입했다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오라클을 포함 몇몇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이 객체지향형 모델 개념을 도입하였는데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아직까지는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사용하기 보다는 관계형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사용하는 것이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집합에 대한 속성 관계를 표현하기 위해 개체를 테이블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사용하고 개체 집합들 사이의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공통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독립된 형태의 데이터 모델은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망 데이터 모델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계층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관계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객체지향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테이블로 표시한다는 내용이 있으면 무조건 관계형 모델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이다라는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다이어그램은 대학교에서 어떤 학과가 어느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대학에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소속되는지의 관계를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다이어그램 을 관계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릴레이션으로 표현한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것들 중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적합한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표현에서 밑줄 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애트리뷰트는 기본키를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학과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대학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학장이름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대학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학장이름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소속학과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학장이름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대학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학장이름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소속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다이어그램에 대한 설명 중 거리가 먼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사람 개체의 기본키는 주민번호이다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사람과 도시 사이의 거주지 관계는 다 대 다 관계이다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거주지 관계를 관계 데이터 모델로 표현할 때 별도의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으로 모델링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일반적이다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출생지 관계를 관계 데이터 모델로 표현할 때 별도의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으로 모델링 한다면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기본키는 주민번호와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도시 이름이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560" y="2405570"/>
            <a:ext cx="1967672" cy="1479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933" y="6957392"/>
            <a:ext cx="4319190" cy="143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영문의 괄호에 적합한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Database System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Database management systems that process data from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the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perspective of a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structure use a set of two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dimensional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tables to represent the logical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relationships among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 records of a user's files.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데이터 베이스 구조의 관점에서 데이터를 처리하는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시스템은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테이블 집합을 사용하여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파일의 레코드 간의 논리적 관계를 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Hierarchical Database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Network Database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Relational Database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Object-oriented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Database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7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모델링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 단계란 현실 세계에서 발생하는 자료를 컴퓨터가 이해하고 처리할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수 있도록 변환하기 위해 특정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지원하는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구조로 변환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시키는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세계의 데이터를 필드로 기술된 데이터 타입과 이 데이터 타입들 간의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표현되는 논리적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모델화한다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설계가 개념 스키마를 설계하는 단계라면 논리적 설계에서는 개념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및 정제하고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서로 다른 논리적 스키마를 설계하는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설계한다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데이터베이스라면 테이블을 설계하는 단계이다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75520" y="5589239"/>
            <a:ext cx="851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쪼갤 수 없는 업무 처리의 최소 단위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거래내역이라고도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데이터베이스에서는 하나의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논리적인 작업 단위를 구성하는 연산들의 집합을 트랜잭션이라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50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설계란 논리적 설계 단계에서 논리적 구조로 표현된 데이터를 디스크 등의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물리적 구조의 데이터로 변환하는 과정이다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단계에서는 다양한 데이터베이스 응용에 대해 처리 성능을 얻기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구조 및 액세스 경로를 결정한다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집중되는 레코드와 같은 정보를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저장되는 방법을 묘사한다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시 고려할 사항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공간의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효율화 등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75520" y="5589239"/>
            <a:ext cx="851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레코드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양식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구조의 기본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단위인 저장 레코드의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양식을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설계할 때는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값의 분포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빈도 등을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고려해야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5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구현 단계란 논리적 설계 단계와 물리적 설계 단계에서 도출된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생성하는 과정이다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사용하려는 특정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DDL(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데이터베이스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기술한 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데이터베이스 파일을 생성한다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데이터베이스 파일에 데이터를 입력한다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접근을 위한 응용 프로그램을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75520" y="5476772"/>
            <a:ext cx="8517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DDL(Data Definition Language)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정의어란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정의하는 언어이며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생성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삭제하는 등의 데이터의 전체의 골격을 결정하는 역할을 하는 언어이다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등을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수정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삭제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truncate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초기화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49920</TotalTime>
  <Words>6302</Words>
  <Application>Microsoft Office PowerPoint</Application>
  <PresentationFormat>사용자 지정</PresentationFormat>
  <Paragraphs>1301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027TGp_edu_biz_gr</vt:lpstr>
      <vt:lpstr>PowerPoint 프레젠테이션</vt:lpstr>
      <vt:lpstr>데이터베이스 구축 총 파트</vt:lpstr>
      <vt:lpstr>논리 데이터베이스 설계</vt:lpstr>
      <vt:lpstr>1. 논리 데이터베이스 설계-SEC_01(데이터베이스 설계)</vt:lpstr>
      <vt:lpstr>1. 논리 데이터베이스 설계-SEC_01(데이터베이스 설계)</vt:lpstr>
      <vt:lpstr>1. 논리 데이터베이스 설계-SEC_01(데이터베이스 설계)</vt:lpstr>
      <vt:lpstr>1. 논리 데이터베이스 설계-SEC_01(데이터베이스 설계)</vt:lpstr>
      <vt:lpstr>1. 논리 데이터베이스 설계-SEC_01(데이터베이스 설계)</vt:lpstr>
      <vt:lpstr>1. 논리 데이터베이스 설계-SEC_01(데이터베이스 설계)</vt:lpstr>
      <vt:lpstr>논리 데이터베이스 설계-SEC_01(데이터베이스 설계) 기출 문제 </vt:lpstr>
      <vt:lpstr>논리 데이터베이스설계-SEC_01(데이터베이스 설계) 기출 문제 </vt:lpstr>
      <vt:lpstr>논리 데이터베이스설계-SEC_01(데이터베이스 설계) 기출 문제 </vt:lpstr>
      <vt:lpstr>1. 논리 데이터베이스 설계-SEC_02(데이터 모델의 개념)</vt:lpstr>
      <vt:lpstr>1. 논리 데이터베이스 설계-SEC_02(데이터 모델의 개념)</vt:lpstr>
      <vt:lpstr>1. 논리 데이터베이스 설계-SEC_02(데이터 모델의 개념)</vt:lpstr>
      <vt:lpstr>1. 논리 데이터베이스 설계-SEC_02(데이터 모델의 개념)</vt:lpstr>
      <vt:lpstr>1. 논리 데이터베이스 설계-SEC_02(데이터 모델의 개념)</vt:lpstr>
      <vt:lpstr>논리 데이터베이스 설계-SEC_02(데이터 모델의 개념) 기출 문제 </vt:lpstr>
      <vt:lpstr>논리 데이터베이스 설계-SEC_02(데이터 모델의 개념) 기출 문제 </vt:lpstr>
      <vt:lpstr>1. 논리 데이터베이스 설계-SEC_03(데이터 모델의 구성 요소-개체(Entity))</vt:lpstr>
      <vt:lpstr>1. 논리 데이터베이스 설계-SEC_03(데이터 모델의 구성 요소-개체(Entity))</vt:lpstr>
      <vt:lpstr>1. 논리 데이터베이스 설계-SEC_03(데이터 모델의 구성 요소-개체(Entity))</vt:lpstr>
      <vt:lpstr>1. 논리 데이터베이스 설계-SEC_03(데이터 모델의 구성 요소-개체(Entity))</vt:lpstr>
      <vt:lpstr>논리 데이터베이스 설계-SEC_03(데이터 모델의 구성 요소-개체(Entity)) 기출 문제 및 출제 예상 문제</vt:lpstr>
      <vt:lpstr>논리 데이터베이스 설계-SEC_03(데이터 모델의 구성 요소-개체(Entity)) 기출 문제 및 출제 예상 문제</vt:lpstr>
      <vt:lpstr>1. 논리 데이터베이스 설계-SEC_04(데이터 모델의 구성 요소-속성(Attribute))</vt:lpstr>
      <vt:lpstr>1. 논리 데이터베이스 설계-SEC_04(데이터 모델의 구성 요소-속성(Attribute))</vt:lpstr>
      <vt:lpstr>1. 논리 데이터베이스 설계-SEC_04(데이터 모델의 구성 요소-속성(Attribute))</vt:lpstr>
      <vt:lpstr>1. 논리 데이터베이스 설계-SEC_04(데이터 모델의 구성 요소-속성(Attribute))</vt:lpstr>
      <vt:lpstr>1. 논리 데이터베이스 설계-SEC_04(데이터 모델의 구성 요소-속성(Attribute))</vt:lpstr>
      <vt:lpstr>논리 데이터베이스 설계-SEC_04(데이터 모델의 구성 요소-속성(Attribute)) 출제 예상 문제</vt:lpstr>
      <vt:lpstr>논리 데이터베이스 설계-SEC_04(데이터 모델의 구성 요소-속성(Attribute)) 출제 예상 문제</vt:lpstr>
      <vt:lpstr>1. 논리 데이터베이스 설계-SEC_05(데이터 모델의 구성 요소-관계(Relationship))</vt:lpstr>
      <vt:lpstr>1. 논리 데이터베이스 설계-SEC_05(데이터 모델의 구성 요소-관계(Relationship))</vt:lpstr>
      <vt:lpstr>1. 논리 데이터베이스 설계-SEC_05(데이터 모델의 구성 요소-관계(Relationship))</vt:lpstr>
      <vt:lpstr>1. 논리 데이터베이스 설계-SEC_05(데이터 모델의 구성 요소-관계(Relationship))</vt:lpstr>
      <vt:lpstr>1. 논리 데이터베이스 설계-SEC_05(데이터 모델의 구성 요소-관계(Relationship))</vt:lpstr>
      <vt:lpstr>논리 데이터베이스 설계-SEC_05(데이터 모델의 구성 요소-관계(Relationship)) 출제 예상 문제</vt:lpstr>
      <vt:lpstr>논리 데이터베이스 설계-SEC_05(데이터 모델의 구성 요소-관계(Relationship)) 출제 예상 문제</vt:lpstr>
      <vt:lpstr>1. 논리 데이터베이스 설계-SEC_06(식별자(Identifier))</vt:lpstr>
      <vt:lpstr>1. 논리 데이터베이스 설계-SEC_06(식별자(Identifier))</vt:lpstr>
      <vt:lpstr>1. 논리 데이터베이스 설계-SEC_06(식별자(Identifier))</vt:lpstr>
      <vt:lpstr>1. 논리 데이터베이스 설계-SEC_06(식별자(Identifier))</vt:lpstr>
      <vt:lpstr>1. 논리 데이터베이스 설계-SEC_06(식별자(Identifier))</vt:lpstr>
      <vt:lpstr>1. 논리 데이터베이스 설계-SEC_06(식별자(Identifier))</vt:lpstr>
      <vt:lpstr>1. 논리 데이터베이스 설계-SEC_06(식별자(Identifier))</vt:lpstr>
      <vt:lpstr>1. 논리 데이터베이스 설계-SEC_06(식별자(Identifier))</vt:lpstr>
      <vt:lpstr>논리 데이터베이스 설계-SEC_06(식별자(Identifier)) 출제 예상 문제</vt:lpstr>
      <vt:lpstr>논리 데이터베이스 설계-SEC_06(식별자(Identifier)) 출제 예상 문제</vt:lpstr>
      <vt:lpstr>1. 논리 데이터베이스 설계-SEC_07(E-R(개체-관계) 모델)</vt:lpstr>
      <vt:lpstr>1. 논리 데이터베이스 설계-SEC_07(E-R(개체-관계) 모델)</vt:lpstr>
      <vt:lpstr>1. 논리 데이터베이스 설계-SEC_07(E-R(개체-관계) 모델)</vt:lpstr>
      <vt:lpstr>1. 논리 데이터베이스 설계-SEC_07(E-R(개체-관계) 모델)</vt:lpstr>
      <vt:lpstr>논리 데이터베이스 설계-SEC_07(E-R(개체-관계) 모델)) 기출 및 출제 예상 문제</vt:lpstr>
      <vt:lpstr>논리 데이터베이스 설계-SEC_07(E-R(개체-관계) 모델)) 기출 및 출제 예상 문제</vt:lpstr>
      <vt:lpstr>논리 데이터베이스 설계-SEC_07(E-R(개체-관계) 모델)) 기출 및 출제 예상 문제</vt:lpstr>
      <vt:lpstr>1. 논리 데이터베이스 설계-SEC_08(관계형 데이터 모델)</vt:lpstr>
      <vt:lpstr>1. 논리 데이터베이스 설계-SEC_08(관계형 데이터 모델)</vt:lpstr>
      <vt:lpstr>1. 논리 데이터베이스 설계-SEC_08(관계형 데이터 모델)</vt:lpstr>
      <vt:lpstr>논리 데이터베이스 설계-SEC_08(관계형 데이터 모델) 기출 및 출제 예상 문제</vt:lpstr>
      <vt:lpstr>논리 데이터베이스 설계-SEC_08(관계형 데이터 모델) 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8556</cp:revision>
  <dcterms:created xsi:type="dcterms:W3CDTF">2019-09-27T03:30:23Z</dcterms:created>
  <dcterms:modified xsi:type="dcterms:W3CDTF">2023-07-11T03:30:57Z</dcterms:modified>
</cp:coreProperties>
</file>