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868" r:id="rId6"/>
    <p:sldId id="1869" r:id="rId7"/>
    <p:sldId id="1870" r:id="rId8"/>
    <p:sldId id="1871" r:id="rId9"/>
    <p:sldId id="1872" r:id="rId10"/>
    <p:sldId id="1873" r:id="rId11"/>
    <p:sldId id="1874" r:id="rId12"/>
    <p:sldId id="1875" r:id="rId13"/>
    <p:sldId id="1876" r:id="rId14"/>
    <p:sldId id="1877" r:id="rId15"/>
    <p:sldId id="1878" r:id="rId16"/>
    <p:sldId id="1879" r:id="rId17"/>
    <p:sldId id="1880" r:id="rId18"/>
    <p:sldId id="1881" r:id="rId19"/>
    <p:sldId id="1882" r:id="rId20"/>
    <p:sldId id="1883" r:id="rId21"/>
    <p:sldId id="1884" r:id="rId22"/>
    <p:sldId id="1885" r:id="rId23"/>
    <p:sldId id="1886" r:id="rId24"/>
    <p:sldId id="1887" r:id="rId25"/>
    <p:sldId id="1888" r:id="rId26"/>
    <p:sldId id="1889" r:id="rId27"/>
    <p:sldId id="1890" r:id="rId28"/>
    <p:sldId id="1891" r:id="rId29"/>
    <p:sldId id="1892" r:id="rId30"/>
    <p:sldId id="1893" r:id="rId31"/>
    <p:sldId id="1894" r:id="rId32"/>
    <p:sldId id="1895" r:id="rId33"/>
    <p:sldId id="1896" r:id="rId34"/>
    <p:sldId id="1897" r:id="rId35"/>
    <p:sldId id="1898" r:id="rId36"/>
    <p:sldId id="1899" r:id="rId37"/>
    <p:sldId id="1900" r:id="rId38"/>
    <p:sldId id="1901" r:id="rId39"/>
    <p:sldId id="1902" r:id="rId40"/>
    <p:sldId id="1903" r:id="rId41"/>
    <p:sldId id="1904" r:id="rId42"/>
    <p:sldId id="1905" r:id="rId43"/>
    <p:sldId id="1906" r:id="rId44"/>
    <p:sldId id="1907" r:id="rId45"/>
    <p:sldId id="1908" r:id="rId46"/>
    <p:sldId id="1909" r:id="rId47"/>
    <p:sldId id="1910" r:id="rId48"/>
    <p:sldId id="1911" r:id="rId49"/>
    <p:sldId id="1912" r:id="rId50"/>
    <p:sldId id="1913" r:id="rId51"/>
    <p:sldId id="1914" r:id="rId52"/>
    <p:sldId id="1915" r:id="rId53"/>
    <p:sldId id="1916" r:id="rId54"/>
    <p:sldId id="1917" r:id="rId55"/>
    <p:sldId id="1918" r:id="rId56"/>
    <p:sldId id="1919" r:id="rId57"/>
    <p:sldId id="1920" r:id="rId58"/>
    <p:sldId id="1921" r:id="rId59"/>
    <p:sldId id="1922" r:id="rId60"/>
    <p:sldId id="1923" r:id="rId61"/>
    <p:sldId id="1924" r:id="rId62"/>
    <p:sldId id="1925" r:id="rId63"/>
    <p:sldId id="1926" r:id="rId64"/>
    <p:sldId id="1927" r:id="rId65"/>
    <p:sldId id="1928" r:id="rId66"/>
    <p:sldId id="1929" r:id="rId67"/>
    <p:sldId id="1930" r:id="rId68"/>
    <p:sldId id="1931" r:id="rId69"/>
    <p:sldId id="1932" r:id="rId70"/>
    <p:sldId id="1933" r:id="rId71"/>
    <p:sldId id="1934" r:id="rId72"/>
    <p:sldId id="1935" r:id="rId73"/>
    <p:sldId id="27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44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204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</a:t>
            </a:r>
            <a:r>
              <a:rPr lang="ko-KR" altLang="en-US" sz="3000" dirty="0" smtClean="0">
                <a:latin typeface="+mj-ea"/>
                <a:ea typeface="+mj-ea"/>
              </a:rPr>
              <a:t>설계 </a:t>
            </a:r>
            <a:r>
              <a:rPr lang="en-US" altLang="ko-KR" sz="3000" dirty="0" smtClean="0">
                <a:latin typeface="+mj-ea"/>
                <a:ea typeface="+mj-ea"/>
              </a:rPr>
              <a:t>– </a:t>
            </a:r>
            <a:r>
              <a:rPr lang="en-US" altLang="ko-KR" sz="3000" dirty="0">
                <a:latin typeface="+mj-ea"/>
                <a:ea typeface="+mj-ea"/>
              </a:rPr>
              <a:t>Ⅱ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개체의 특성을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가장 작은 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파일 구조상 데이터 항목 또는 데이터 필드에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"Cardinality"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디그리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A1, A2, A3 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속성을 갖는 한 릴레이션에서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A2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값을 갖는다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존재할 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가능한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최대 수는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속한 튜플들은 모두 서로 다른 값을 가져야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튜플에 속한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A1, A2, A3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개는 다른 튜플들과 다른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가져야 하기 때문에 존재할 수 있는 튜플의 최대 수는 각 도메인이 가지고 있는 값의 종류를 모두 곱한 값이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* 2 * 4 = 24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최대 튜플의 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구성 요소에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구성하는 값에는 동일한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있을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포함된 튜플은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릴레이션에는 동일한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속성이 있을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릴레이션을 구성하는 속성 사이에는 순서가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릴레이션에는 똑같은 튜플이 포함될 수 없으므로 릴레이션에 포함된 튜플들의 모두 상이하다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 사이에는 순서가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튜플들의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작업으로 인해 릴레이션은 시간에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스키마를 구성하는 속성들 간의 순서는 중요하지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유일한 식별을 위해 속성의 명칭은 유일해야 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값은 동일한 값이 있을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튜플을 유일하게 식별하기 위해 속성들의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부분집합을 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값은 논리적으로 더 이상 쪼갤 수 없는 원자 값만을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모델의 릴레이션에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속성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원자 값을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튜플은 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 사이에는 순서가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속성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사이에는 순서가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1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 안 내용으로 옳게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 relational database terminology,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is called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a(an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a column is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called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a(an) 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is called a relation.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 관련 용어 중 행은 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열은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후보키 그리고 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릴레이션 인스턴스가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튜플을 갖는다면 그 릴레이션의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수를 디그리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조건이란 데이터베이스에 저장되는 데이터의 정확성을 보장하기 위하여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입력되는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제한을 주는 것으로 개체 무결성 제약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등이 해당된다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 데이터베이스에서 조건에 만족하는 튜플을 찾거나 순서대로 정렬할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구분할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되는 애트리뷰트를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종류에는 후보키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945156"/>
            <a:ext cx="4320480" cy="1833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릴레이션을 구성하는 속성들 중에서 튜플을 유일하게 식별하기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기본키로 사용할 수 있는 속성들을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내에서는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튜플들이 있을 수 없으므로 모든 릴레이션에는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후보키가 존재한다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있는 모든 튜플에 대해서 유일성과 최소성을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만족시켜야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값으로 하나의 튜플만을 유일하게 식별할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(Minimality)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레코드들을 유일하게 식별하는 데 꼭 필요한 속성으로만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레코드를 유일하게 구별할 수 있는 기본키로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있으므로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후보키 중에서 특별히 선정된 주키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중복된 값을 가질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릴레이션에서 특정 튜플을 유일하게 구별할 수 있는 속성이다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후보키의 성질을 갖는다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최소성을 가지며 튜플을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반드시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가질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튜플에서 기본키로 설정된 속성에는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있어서는 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기본키가 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조합해야 기본키가 만들어진다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기본키로 정의되면 이미 입력된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'1001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다른 튜플의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수 없다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Value)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아직 알려지지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모르는 값으로서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이유로 정보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부재를 나타내기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사용하는 이론적으로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특수한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(Alternate Key)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대체키는 후보키가 둘 이상일 때 기본키를 제외한 나머지 후보키를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보조키 라고도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기본키로 정의하면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대체키가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 Key)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한 릴레이션 내에 있는 속성들의 집합으로 구성된 키로서 릴레이션을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튜플들 중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속성의 집합과 동일한 값은 나타나지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릴레이션을 구성하는 모든 튜플에 대해 유일성은 만족시키지만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최소성은 만족시키지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슈퍼키를 구성할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만들면 다른 튜플들과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유일성은 만족하지만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튜플들을 구분할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최소성은 만족시키지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7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다른 릴레이션의 기본키를 참조하는 속성 또는 속성들의 집합을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참조되는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기본키와 대응되어 릴레이션 간에 참조 관계를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속한 속성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참조 릴레이션의 기본키인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동일한 도메인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정의되었을 때의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외래키라고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지정되면 참조 릴레이션의 기본키에 없는 값은 입력할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참조하고 있으므로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외래키이다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없는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입력할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포함하는 릴레이션이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릴레이션이고 대응되는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포함하는 릴레이션이 참조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참조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0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기본키를 참조하는 키를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슈퍼키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후보키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한 릴레이션 내에 있는 속성들의 집합으로 구성된 키로써 릴레이션을 구성하는 모든 튜플들 중 슈퍼키로 구성된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집합과 동일한 값은 나타나지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릴레이션을 구성하는 모든 튜플에 대해 유일성은 만족시키지만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최소성은 만족시키지 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다른 릴레이션의 기본키를 참조하는 속성 또는 속성들의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참조되는 릴레이션의 기본키와 대응되어 릴레이션 간에 참조 관계를 표현하는데 중요한 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속한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참조 릴레이션의 기본키인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도메인 상에서 정의되었을 때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외래키라고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외래키로 지정되면 참조 릴레이션의 기본키에 없는 값은 입력할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릴레이션을 구성하는 속성들 중에서 튜플을 유일하게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식별하기 위해 사용하는 속성들의 부분집합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기본키로 사용할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속성들을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릴레이션 내에서는 중복된 튜플들이 있을 수가 없으므로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릴레이션에는 반드시 하나 이상의 후보키가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릴레이션에 있는 모든 튜플에 대해서 유일성과 최소성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만족시켜야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키 값으로 하나의 튜플만을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유일하게 식별할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(Minimality)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레코드들을 유일하게 식별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 꼭 필요한 속성으로만 구성되어야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릴레이션에서 외래키로 사용된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 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기본키이다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수강번호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과목번호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과목명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기본키를 참조하는 키를 외래키라고 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릴레이션의 속성 중에서 다른 릴레이션의 기본키와 같은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속성을 찾으면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지정된 속성에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널 값을 가지지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구별할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외래키로 참조될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때 반드시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지정되어 있지 않아도 검색은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설사 기본키가 있더라도 일반속성으로 조건을 주어 검색도 역시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 개체 집합에서 고유하게 개체를 식별할 수 있는 속성이다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사용되는 키의 종류에 대한 설명 중 옳지 않은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후보키는 개체들을 고유하게 식별할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한 개 이상의 속성들의 집합으로 구성된 키이다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외래키는 다른 테이블의 기본키로 사용되는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대체키는 슈퍼키 중에서 기본키를 제외한 나머지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(Alternate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대체키는 후보키가 둘 이상일 때 기본키를 제외한 나머지 후보키를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보조키 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89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학생이라는 개체의 속성을 나타내고 있다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기본키로 사용하기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곤란한 이유로 가장 타당한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세부전공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우편번호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학과는 기억하기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정렬하는데 많은 시간이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기억 공간을 많이 필요로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학과 명을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학생이 두 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존재할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한 릴레이션에서 특정 튜플을 유일하게 구별하기 위한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속성이므로 기본키로 지정된 속성에는 동일한 값이 있어서는 안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기본키가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설명의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적합한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릴레이션에 있는 모든 튜플에 대해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모두 만족시켜야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최소성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릴레이션에 있는 모든 튜플에 대해서 유일성과 최소성을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만족시켜야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있는 모든 튜플에 대해 유일성은 만족시키지만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 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만족시키지 못하는 키는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유일성은 만족시키지만 최소성은 만족시키지 못하는 키는 슈퍼키이다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관계형 데이터베이스의 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설명하고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내의 속성들의 집합으로 구성된 키로서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튜플에 대한 유일성은 만족시키지만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 간의 관계에서 교수 릴레이션에 존재하는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릴레이션의 기본키는 교수번호이고 학과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학과번호이다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교수이름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학과에 여러 명의 교수가 있을 수 있지만 한 교수가 여러 학과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소속될 수는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 문제의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기본키이고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외래키가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4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논리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(49.72%)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(22.91%)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(26.26%)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(1.12%)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전환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(0.00%)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무결성이란 데이터베이스에 저장된 데이터 값과 그것이 표현하는 현실 세계의 실제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 조건은 데이터베이스에 들어 있는 데이터의 정확성을 보장하기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저장되는 것을 방지하기 위한 제약 조건을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317352"/>
            <a:ext cx="4464496" cy="191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5520" y="5832520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무결성이란 쉽게 말해 저장된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데이터가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기준으로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관계를 맺고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무결성 종류를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확실하게 이해하자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9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 Integrity,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실체 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무결성은 기본 테이블의 기본키를 구성하는 어떤 속성도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가질 수 없다는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)〈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기본키로 정의되면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추가할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않아도 되지만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반드시 값을 입력해야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한 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속성 값을 중복하여 입력할 수 없다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 Integrity,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무결성은 주어진 속성 값이 정의된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 값이어야 한다는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영어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전산 세 가지만 입력되도록 유효값이 지정된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반드시 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520" y="583252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릴레이션에서 특정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유일하게 구별할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애트리뷰트가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같은 타입의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Atomic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(Referential Integrity)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무결성은 외래키 값은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이거나 참조 릴레이션의 기본키 값과 동일해야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릴레이션은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없는 외래키 값을 가질 수 없다는 규정이다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외래키와 참조하려는 테이블의 기본키는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도메인과 속성 개수가 같아야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없는 값은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수 없다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종류의 데이터가 입력되어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기본키가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이었다면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외래키도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구성되어져야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무결성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(User-Defined Integrity)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속성 값들이 사용자가 정의한 제약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만족해야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520" y="5832520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참조하는 속성 또는 속성들의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0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강화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무결성은 데이터 품질에 직접적인 영향을 미치므로 데이터 특성에 맞는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완성되고 데이터가 저장된 상태에서 무결성을 정의할 경우 많은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과정에서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애플리케이션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트리거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무결성 조건을 검증하는 코드를 데이터를 조작하는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복잡한 규칙 등을 검토하는 무결성 검사는 데이터베이스에서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어려우므로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내에서 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같은 복잡한 무결성 조건의 구현이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코드에 분산되어 있어 관리가 힘들고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시행으로 인해 적정성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강화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데이터베이스 트리거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조건을 실행하는 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추가한다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관리가 가능하고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요구 조건의 구현이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중 변경이 어렵고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사용상 주의가 필요하다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제약 조건을 설정하여 무결성을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관리 가능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선언으로 구현 가능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발생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제약 조건의 구현과 예외적인 처리가 불가능하다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입력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때마다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절차형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어떤 일이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입력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데이터를 조작하는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발생했음을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3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 조건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대한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맞는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릴레이션 내의 튜플들이 각 속성의 도메인에 지정된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값만을 가져야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기본키에 속해 있는 애트리뷰트는 널 값이나 중복 값을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참조할 수 없는 외래키 값을 가질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참조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기본키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값과 동일해야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 Integrity,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실체 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무결성은 기본 테이블의 기본키를 구성하는 어떤 속성도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중복 값을 가질 수 없다는 구정이다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 Integrity,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무결성은 주어진 속성 값이 정의된 도메인에 속한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(Referential Integrity)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무결성은 외래키 값은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이거나 참조 릴레이션의 기본키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값과 동일해야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참조할 수 없는 외래키 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가질 수 없다는 규정이다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외래키와 참조하려는 테이블의 기본키는 도메인과 속성 개수가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애튜리뷰트의 조합인 외래키를 변경하려면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참조하고 있는 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기본키도 변경해야 하는데 이를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정보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고유 무결성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제약성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참조 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외래키를 변경하려면 이를 참조하고 있는 기본키도 변경해야 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이유는 릴레이션은 참조할 수 없는 외래키 값을 가질 수 없기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무결성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속성에 대한 고유한 값을 가지도록 조건이 주어진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튜플이 가지는 속성 값들이 서로 달라야 한다라는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 는 서로 같은 값을 가질 수 있지만 학번의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튜플은 서로 다른 값을 가져야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특정 속성 값은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없다는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무결성과 가장 관계가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안전성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공유성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데이터의 중복성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결점이 없다는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정확하다라는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무결성에 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규정은 한 릴레이션의 기본키를 구성하는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속성 값도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가질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규정에는 규정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시기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명시한다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규정은 주어진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값이 그 튜플이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도메인에 속한 값이어야 한다는 것을 규정하는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트리거 조건이 만족되는 경우에 취해야 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무결성 규정은 주어진 튜플의 값에 대한 규정이 아니라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구성하는 속성의 값이 그 속성의 정의된 도메인에 속한 값이어야 한다는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직접적으로 관련된 제약조건은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무결성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참조되는 릴레이션의 기본키와 대응되는 키라는 것을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 값들은 사용자가 정의한 제약 조건을 만족해야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정의 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개체 무결성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애플리케이션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트리거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검색속도나 성능을 향상시키는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트리거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강화할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애플리케이션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 무결성 조건을 검증하는 코드를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조작하는 프로그램 내에 추가한다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이용한 복잡한 규칙 등을 검토하는 무결성 검사는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수행하기 어려우므로 애플리케이션 내에서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같은 복잡한 무결성 조건의 구현이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분산되어 있어 관리가 힘들고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시행으로 인해 적정성 검토가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데이터베이스 트리거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이벤트에 무결성 조건을 실행하는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추가한다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관리가 가능하고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요구 조건의 구현이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중 변경이 어렵고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사용상 주의가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제약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제약 조건을 설정하여 무결성을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관리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선언으로 구현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데이터 발생 방지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제약 조건의 구현과 예외적인 처리가 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 Rule)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규정에는 데이터가 만족해야 될 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때 사용하는 식별자 등의 요소가 포함될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대상으로는 도메인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 받은 사용자가 아닌 불법적인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의한 갱신 으로부터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보호하기 위한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 Integrity Rules)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조작하는 과정에서의 의미적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명세한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 받은 사용자만 갱신할 수 있다는 설명은 데이터베이스의 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규정이 아니라 소프트웨어 개발 시 충족시켜야 할 보안 요소인 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무결성 제약 중 기본키 값의 속성 값이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성질은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참조 무결성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무결성은 기본 테이블의 기본키를 구성하는 어떤 속성도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중복된 값을 가질 수 없다는 규정이다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관계대수는 관계형 데이터베이스에서 원하는 정보와 그 정보를 검색하기 위해서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유도하는가를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절차적인 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관계대수는 릴레이션을 처리하기 위해 연산자와 연산규칙을 제공하는 언어로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피연산자가 릴레이션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결과도 릴레이션이다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해를 구하기 위해 수행해야 할 연산의 순서를 명시한다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데이터베이스에 적용하기 위해 특별히 개발한 순수 관계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연산자와 수학적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일반 집합 연산자가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연산자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Project,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Division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연산자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UNION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INTERSECTION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DIFFERENCE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CARTESIAN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PRODUCT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1071329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Select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;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Select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릴레이션에 존재하는 튜플 중에서 선택 조건을 만족하는 튜플의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부분집합을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구하여 새로운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만드는 연산이다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릴레이션의 행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가로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해당하는 튜플을 구하는 것이므로 수평 연산이라고도 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연산자의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기호는 그리스 문자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시그마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사용한다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표기 형식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en-US" altLang="ko-KR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조건</a:t>
                </a:r>
                <a:r>
                  <a:rPr lang="en-US" altLang="ko-KR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-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릴레이션 이름이다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-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조건에서는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=,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≠,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&lt;,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&gt;,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그 등의 기호를 사용한 비교 연산이 허용되며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AND(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∧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),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OR(V),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	  NOT(</a:t>
                </a:r>
                <a:r>
                  <a:rPr lang="ko-KR" altLang="en-US" sz="1600" dirty="0" err="1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ㄱ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등의 논리 연산자를 사용하여 여러 개의 조건들을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하나의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조건으로 결합시킬 수도 있다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𝜎</m:t>
                    </m:r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en-US" altLang="ko-KR" sz="1600" baseline="-250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Avg</a:t>
                </a:r>
                <a:r>
                  <a:rPr lang="en-US" altLang="ko-KR" sz="1600" baseline="-250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baseline="-250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 </m:t>
                    </m:r>
                  </m:oMath>
                </a14:m>
                <a:r>
                  <a:rPr lang="en-US" altLang="ko-KR" sz="1600" baseline="-250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90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성적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&lt;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성적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'(Avg)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90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점 이상인 튜플들을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추출하시오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1071329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897210"/>
            <a:ext cx="3076376" cy="168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856353"/>
            <a:ext cx="3169121" cy="1017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211936" y="5229200"/>
            <a:ext cx="3792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1599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논리 데이터베이스 </a:t>
            </a:r>
            <a:r>
              <a:rPr lang="ko-KR" altLang="en-US" sz="1600" b="1" dirty="0" smtClean="0">
                <a:latin typeface="+mj-ea"/>
              </a:rPr>
              <a:t>설계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구성요소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(Nomalization)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1071329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3) Project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;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Project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주어진 릴레이션에서 속성 리스트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(Attribute List)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제시된 속성 값만을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추출하여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새로운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만드는 연산이다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 연산 결과에 중복이 발생하면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중복이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제거된다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릴레이션의 열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세로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해당하는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Attribute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추출하는 것이므로 수직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연산자라고도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연산자의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기호는 그리스 문자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파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사용한다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표기 형식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en-US" altLang="ko-KR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속성리스트</a:t>
                </a:r>
                <a:r>
                  <a:rPr lang="en-US" altLang="ko-KR" sz="1600" baseline="-25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-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릴레이션 이름이다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en-US" altLang="ko-KR" sz="1600" baseline="-250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Name, Avg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성적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성적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'Name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과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'Avg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속성을 추출하시오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1071329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341" b="-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077073"/>
            <a:ext cx="3459946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06" y="4077074"/>
            <a:ext cx="1309806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663952" y="486916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Join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공통 속성을 중심으로 두 개의 릴레이션을 하나로 합쳐서 새로운 릴레이션을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결과로 만들어진 릴레이션의 차수는 조인된 두 릴레이션의 차수를 합한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Product(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수행한 다음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기호는 나비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넥타이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⋈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형식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⋈ </a:t>
            </a:r>
            <a:r>
              <a:rPr lang="ko-KR" altLang="en-US" sz="1600" baseline="-25000" dirty="0" smtClean="0">
                <a:solidFill>
                  <a:srgbClr val="FF0000"/>
                </a:solidFill>
              </a:rPr>
              <a:t>키속성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r = </a:t>
            </a:r>
            <a:r>
              <a:rPr lang="ko-KR" altLang="en-US" sz="1600" baseline="-25000" dirty="0" smtClean="0">
                <a:solidFill>
                  <a:srgbClr val="FF0000"/>
                </a:solidFill>
              </a:rPr>
              <a:t>키속성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S  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20" y="5832520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Product(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모든 튜플들을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대응시켜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릴레이션을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결과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릴레이션의 차수를 합한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같고 튜플은 두 릴레이션의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곱한 것과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Cartesian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Product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 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나타낼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튜플들을 표현할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여기 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튜플만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선별하는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수행하면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결과와 같아지는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Join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⋈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 </a:t>
            </a:r>
            <a:r>
              <a:rPr lang="en-US" altLang="ko-KR" sz="1600" baseline="-25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'No'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그림에서와 같이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‘='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동일한 속성이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나타나게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13" y="1871409"/>
            <a:ext cx="5792188" cy="2035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13" y="4149080"/>
            <a:ext cx="6512267" cy="2019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 rot="1699639">
            <a:off x="5950725" y="3990013"/>
            <a:ext cx="447152" cy="996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699639">
            <a:off x="6956954" y="3975717"/>
            <a:ext cx="447152" cy="996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 조인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(Natural Join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조건이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'='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동일한 속성이 두 번 나타나게 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속성을 제거하여 같은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표기하는 방법을 자연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(Natural)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조인이라고 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앞의 예제의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결과에는 조인에 사용된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'No'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두 번 표기되었는데 이것은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의미상 아무런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주지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경우 다음과 같은 자연 조인 연산을 통해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번만 표기되게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 ⋈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 성립되려면 두 릴레이션의 속성명과 도메인이 같아야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1071329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6) </a:t>
                </a: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Division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;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Division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X ⊃ Y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 두 개의 릴레이션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R(X)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와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S(Y)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있을 때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속성이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 값을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모두 가진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튜플에서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가진 속성을 제외한 속성만을 구하는 연산이다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연산자의 기호는 나누기 기호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사용한다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●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표기형식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R [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s]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릴레이션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속성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릴레이션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속성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과 속성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동일 속성값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	 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가지는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속성이어야 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1071329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6) </a:t>
                </a: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Division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구입자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[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구입품코드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생산품코드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]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결과는 다음과 같다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구입품코드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속성을 제외하고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번호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와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릴레이션의 모든 튜플과 연관되어 있는 튜플만 추출한다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[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구입품코드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생산품코드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]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결과는 다음과 같다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',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구입품코드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속성을 제외하고 번호만 추출한다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생산품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릴레이션의 모든 튜플과 연관되어 있는 튜플만 추출한다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6001643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4" y="1432309"/>
            <a:ext cx="5288682" cy="2155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4" y="3978103"/>
            <a:ext cx="1544266" cy="731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5" y="5763985"/>
            <a:ext cx="680170" cy="451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연산자는 수학적 집합 이론에서 사용하는 연산자로서 릴레이션 연산에도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연산자 중 합집합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(INTERSECTION),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차집합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DIFFERENCE)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처리하기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조건을 만족해야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가능한 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있을 때 각 연산의 특징을 요약하면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53749"/>
              </p:ext>
            </p:extLst>
          </p:nvPr>
        </p:nvGraphicFramePr>
        <p:xfrm>
          <a:off x="2063552" y="3284984"/>
          <a:ext cx="90730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4472588"/>
                <a:gridCol w="33123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및 수학적 표현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카디널리티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합집합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UNION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∪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릴레이션에 존재하는 튜플의 합집합을 구하되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결과로 생성된 릴레이션에서 중복되는 튜플은 제거되는 연산이다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∪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S = { t | t ∈ R ⋏ t ∈ S }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※ 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릴레이션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존재하는 튜플이다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•|R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∪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S| ≤ |R| + |S|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합집합의 카디널리티는 두 릴레이션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카디널리티의 합보다 크지 않다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교집합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INTERSECTION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릴레이션에 존재하는 튜플의 교집합을 구하는 연산이다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 ∩ S = { t | t ∈ R ⋎ t ∈ S }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※ 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릴레이션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존재하는 튜플이다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•|R ∩ S| ≤ MIN{|R|, |S|}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교집합의 카디널리티는 두 릴레이션 중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카디널리티가 적은 릴레이션의 카디널리티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보다 크지 않다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차집합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DIFFERENCE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릴레이션에 존재하는 튜플의 차집합을 구하는 연산이다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 - S = { t | t ∈ R ⋎ t ∉ S }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※ 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릴레이션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존재하는 튜플이다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•|R – S| ≤ |R|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차집합의 카디널리티의 릴레이션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카디널리티 보다 크지 않다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교차곱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CARTESIAN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릴레이션에 있는 튜플의 순서쌍을 구하는 연산이다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pt-BR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R×S = {r, s | r ∈ R ∧ s ∈ S }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※ r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존재하는 튜플이고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존재하는 튜플이다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•|R x S| = |R| x |S|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교차곱의 디그리는 두 릴레이션의 디그리를 더한 것과 같고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카디널리티는 곱한 것과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같다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45" y="3356992"/>
            <a:ext cx="2191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조건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조건은 합병하려는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속성의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같고 대응되는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속성별로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같아야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합병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도메인이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같아야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 같아야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아니다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교차곱은 두 릴레이션의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Degree,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</a:t>
            </a:r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곱하면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된다는 것을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꼭 기억하자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8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448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7) </a:t>
                </a:r>
                <a:r>
                  <a:rPr lang="ko-KR" altLang="en-US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일반 집합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∪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릴레이션과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추출한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합집합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구한다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2)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∩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릴레이션과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교집합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4481227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3096344" cy="9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9" y="3212976"/>
            <a:ext cx="792088" cy="1031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0" y="5037452"/>
            <a:ext cx="792088" cy="506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981689"/>
                <a:ext cx="1071329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7) </a:t>
                </a:r>
                <a:r>
                  <a:rPr lang="ko-KR" altLang="en-US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일반 집합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연산자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3)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  <a:ea typeface="나눔고딕코딩" panose="020D0009000000000000" pitchFamily="49" charset="-127"/>
                      </a:rPr>
                      <m:t>− </m:t>
                    </m:r>
                    <m:r>
                      <a:rPr lang="en-US" altLang="ko-KR" sz="1600"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릴레이션과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추출한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차집합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구한다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예제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4)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  <a:ea typeface="나눔고딕코딩" panose="020D0009000000000000" pitchFamily="49" charset="-127"/>
                      </a:rPr>
                      <m:t>x</m:t>
                    </m:r>
                    <m:r>
                      <a:rPr lang="en-US" altLang="ko-KR" sz="1600" b="0" i="0" smtClean="0">
                        <a:latin typeface="Cambria Math"/>
                        <a:ea typeface="나눔고딕코딩" panose="020D0009000000000000" pitchFamily="49" charset="-127"/>
                      </a:rPr>
                      <m:t>   </m:t>
                    </m:r>
                    <m:r>
                      <a:rPr lang="ko-KR" altLang="en-US" sz="1600" i="1">
                        <a:latin typeface="Cambria Math"/>
                        <a:ea typeface="나눔고딕코딩" panose="020D0009000000000000" pitchFamily="49" charset="-127"/>
                      </a:rPr>
                      <m:t>𝜋</m:t>
                    </m:r>
                  </m:oMath>
                </a14:m>
                <a:r>
                  <a:rPr lang="ko-KR" altLang="en-US" sz="1600" baseline="-250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: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릴레이션과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직원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릴레이션에서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이름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추출한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교차곱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을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구한다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981689"/>
                <a:ext cx="1071329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3096344" cy="9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1" y="3232912"/>
            <a:ext cx="792088" cy="501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1" y="4689278"/>
            <a:ext cx="1261567" cy="1332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Calculus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관계 데이터 모델의 제안자인 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(E.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수학의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Predicate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Calculus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술어 해석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두고 관계 데이터베이스를 위해 제안했다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관계 데이터의 연산을 표현하는 방법으로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정의할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계산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정보가 무엇이라는 것만 정의하는 비절차적 특성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관계해석과 도메인 관계해석이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관계해석과 관계대수는 관계 데이터베이스를 처리하는 기능과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능력면에서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식은 관계해석으로 표현할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질의어로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논리기호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3155"/>
                  </p:ext>
                </p:extLst>
              </p:nvPr>
            </p:nvGraphicFramePr>
            <p:xfrm>
              <a:off x="2072464" y="5087501"/>
              <a:ext cx="5535704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200"/>
                    <a:gridCol w="1152128"/>
                    <a:gridCol w="3384376"/>
                  </a:tblGrid>
                  <a:tr h="1844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기호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구성 요소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설명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나눔고딕코딩" panose="020D0009000000000000" pitchFamily="49" charset="-127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전칭 정량자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가능한 모든 튜플에 대하여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(For All)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70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나눔고딕코딩" panose="020D0009000000000000" pitchFamily="49" charset="-127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존재 전량자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하나라도 일치하는 튜플이 있음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(There Exists)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3155"/>
                  </p:ext>
                </p:extLst>
              </p:nvPr>
            </p:nvGraphicFramePr>
            <p:xfrm>
              <a:off x="2072464" y="5087501"/>
              <a:ext cx="5535704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200"/>
                    <a:gridCol w="1152128"/>
                    <a:gridCol w="3384376"/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기호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구성 요소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설명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10" t="-102222" r="-45426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전칭 정량자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가능한 모든 튜플에 대하여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(For All)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10" t="-202222" r="-45426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존재 전량자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하나라도 일치하는 튜플이 있음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(There Exists)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45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1970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근무하던 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(E. F. Codd)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처음 제안되었다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표현하는 개체 릴레이션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나타내는 관계 릴레이션으로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간결하고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 편리하며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데이터베이스로의 변환이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성능이 다소 떨어진다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관계대수의 순수관계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연산자가 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Cartesian Product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순수 관계 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Select, Project, Join, Division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UNION(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INTERSECTION(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DIFFERENCE(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CATESIAN PRODUCT(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연산에서 두 릴레이션이 공통으로 가지고 있는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두 개의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하나로 합쳐서 새로운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을 만드는 연산은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⋈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⊃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𝜋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𝜎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관계대수 연산자의 특징을 확실하게 구분할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공통 속성을 중심으로 두 개의 릴레이션을 하나로 합쳐서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릴레이션을 만드는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Join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결과로 만들어진 릴레이션의 차수는 조인된 두 릴레이션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차수를 합한 것과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Join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 카테시안 곱을 수행한 다음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수행한 것과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나비 넥타이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⊃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두 개의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 값을 모두 가진 튜플에서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가진 속성을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제외한 속성만을 구하는 연산이다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나누기 기호를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주어진 릴레이션에서 속성 리스트에 제시된 속성 값만을 추출하여 새로운 릴레이션을 만드는 연산이다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결과에 중복이 발생하면 중복이 제거된다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속성을 추출하는 것이므로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연산이라고도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그리스 문자 파이를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존재하는 튜플 중에서 선택 조건에 만족하는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부분집합을 구하여 새로운 릴레이션을 만드는 연산이다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튜플을 구하는 것이므로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연산이라고도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그리스 문자 시그마를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특정 속성에 해당하는 열을 선택하는 데 사용되며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결과로는 릴레이션의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수직적 부분집합에 해당하는 관계대수 연산자는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Project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차수가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릴레이션을 카티션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프로덕트한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결과의 새로운 릴레이션의 차수와 카디널리티는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		② 24, 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10, 35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10, 12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카티션 프로덕트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교차곱은 두 릴레이션의 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더하고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곱하면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+ 6 = 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* 7 = 35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5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릴레이션 조작을 위한 연산의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연산과 순수관계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연산으로 구분된다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대한 해를 구하기 위해 수행해야 할 연산의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비절차적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관계형 데이터베이스에서 원하는 정보와 그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검색하기 위해서 어떻게 유도하는가를 기술하는 절차적인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관계대수는 릴레이션을 처리하기 위해 연산자와 연산규칙을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언어로 피연산자가 릴레이션이고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결과도 릴레이션이다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대한 해를 구하기 위해 수행해야 할 연산의 순서를 명시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관계대수에는 관계 데이터베이스에 적용하기 위해 특별히 개발한 순수 관계 연산자와 수학적 집합 이론에서 사용하는 일반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연산자가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릴레이션에 대한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수행 결과는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⊃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두 개의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속성값을 모두 가진 튜플에서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가진 속성을 제외한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구하는 연산을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속성값을 모두 가진 튜플을 추출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가진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(D2, D3)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제외하면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식을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질의로 옳게 표현한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표시하므로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이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’)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자료만을 대상으로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자료를 검색하기에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Calculus)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관계해석과 도메인 관계해석이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절차적인 특성을 가진다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관계해석과 관계대수는 관계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기능과 능력 면에서 동등하다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Predicate Calculus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기반을 두고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관계 데이터 모델의 제안자인 코드가 수학의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Predicate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Calculus(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술어 해석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기반을 두고 관계 데이터베이스를 위해 제안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관계 데이터 연산을 표현하는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때는 계산 수식을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관계해석은 원하는 정보가 무엇이라는 것만 정의하는 비절차적 특성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관계해석과 도메인 관계해석이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관계해석과 관계대수는 관계 데이터베이스를 처리하는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능력면에서 동등하며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관계대수로 표현한 식은 관계해석으로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질의어로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2" y="7233127"/>
            <a:ext cx="2736304" cy="1196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8574498"/>
            <a:ext cx="576064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8574498"/>
            <a:ext cx="559522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7" y="9534058"/>
            <a:ext cx="565317" cy="431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47" y="9517491"/>
            <a:ext cx="558992" cy="680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412777"/>
            <a:ext cx="1800200" cy="359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407368" y="1070701"/>
                <a:ext cx="5688632" cy="558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5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기출 문제</a:t>
                </a:r>
                <a:r>
                  <a:rPr lang="en-US" altLang="ko-KR" sz="135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 및 관계해석</a:t>
                </a:r>
                <a:r>
                  <a:rPr lang="en-US" altLang="ko-KR" sz="135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9. </a:t>
                </a:r>
                <a:r>
                  <a:rPr lang="ko-KR" altLang="en-US" sz="1400" dirty="0" smtClean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 대수와 관계 해석에 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대한 </a:t>
                </a:r>
                <a:r>
                  <a:rPr lang="ko-KR" altLang="en-US" sz="1400" dirty="0" smtClean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설명으로 옳지 않는 것은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관계대수는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원래 수학의 프레디킷 해석에 기반을 두고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관계대수로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표현한 식은 관계해석으로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표현할 수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관계해석은 관계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데이터의 연산을 표현하는 방법이다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관계해석은 원하는 정보가 무엇이라는 것만 정의하는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비절차적인 특징을 가지고 있다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프레디킷 해석이라고 말이 나오면 무조건 관계해석이다 란 것을 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기억하자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평상문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철수는 남자이다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술어적 표현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man(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철수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10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관계해석에서 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모든 것에 대하여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의미를 나타내는 논리 </a:t>
                </a:r>
                <a:r>
                  <a:rPr lang="ko-KR" altLang="en-US" sz="1400" dirty="0" smtClean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기호는</a:t>
                </a:r>
                <a:r>
                  <a:rPr lang="en-US" altLang="ko-KR" sz="1400" dirty="0" smtClean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∃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∈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∀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⊂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∀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전칭 정량자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가능한 모든 튜플에 대하여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(For All)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∃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존재 전량자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하나라도 일치하는 튜플이 있음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(There Exists)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070701"/>
                <a:ext cx="5688632" cy="5586145"/>
              </a:xfrm>
              <a:prstGeom prst="rect">
                <a:avLst/>
              </a:prstGeom>
              <a:blipFill rotWithShape="1">
                <a:blip r:embed="rId2"/>
                <a:stretch>
                  <a:fillRect l="-322" r="-1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만족하는 릴레이션의 수평적 부분집합으로 구성하며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기호는 그리스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시그마를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관계대수 연산은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Project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36321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정규화란 함수적 종속성 등의 종속성 이론을 이용하여 잘못 설계된 관계형 스키마를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속성의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쪼개어 바람직한 스키마로 만들어 가는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종속성이 하나의 릴레이션에 표현될 수 있도록 분해해가는 과정이라 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높아질수록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만족시켜야 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조건이 늘어난다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처리 및 품질에 큰 영향을 미친다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비중복성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 등을 보장한다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수준이 높을수록 유연한 데이터 구축이 가능하고 데이터의 정확성이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높아지는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 물리적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복잡하고 너무 많은 조인으로 인해 조회 성능이 저하된다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0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및 무결성을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릴레이션이라도 데이터베이스 내에서 표현 가능하게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알고리즘을 생성할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발생 방지 및 자료 저장 공간의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시 릴레이션을 재구성할 필요성을 줄인다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모형의 단순화가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상태 검증이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속성의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 여부 확인이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검색과 추출의 효율성을 추구한다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3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 중복되어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시 예기치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곤란한 현상이 발생하는데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삽입할 때 의도와는 상관없이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원하지 않은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값들도 함께 삽입되는 현상이다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(Deletion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튜플을 삭제할 때 의도와는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값들도 함께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연쇄가 일어나는 현상이다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튜플에 있는 속성값을 갱신할 때 일부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모순이 생기는 현상이다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5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원칙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무손실 표현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스키마를 다른 스키마로 변환할 때 정보의 손실이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독립된 관계성은 하나의 독립된 릴레이션으로 분리시켜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중복성이 감소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속성 값이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값으로만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있는 정규형이다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속성이 단순 영역에서 정의된다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속성이 기본키에 대하여 완전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 Dependency)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데이터들이 어떤 기준값에 의해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있을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항상 같은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대응된다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종속적이라고 하며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함수적 종속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다른 속성 집합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함수적 종속이지만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진 부분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⊂ B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함수적 종속이 아닐 때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완전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종속이라고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다른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전체에 대해 함수적 종속이면서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집합에도 함수적 종속일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부분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종속이라고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종속의 이해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종속은 어떤 속성이 기본키에 대해 완전히 종속적일 때를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같을 경우에는 항상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의해서만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완전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종속이 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관계없이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같으면 항상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대해 이행적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무손실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또는 종속성 보존을 저해하지 않고도 항상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얻을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576" y="6307566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(Transitive Dependency)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B→C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결정자가 모두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3NF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후보키가 여러 개 존재하고 서로 중첩되는 경우에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Normal Form)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종속성을 보존하는 것은 아니다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BCNF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키가 아닌 모든 속성은 각 키에 대하여 완전 종속해야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아닌 모든 속성은 그 자신이 부분적으로 들어가 있지 않은 모든 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속성도 키가 아닌 속성에 대해서는 완전 종속할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576" y="6021288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(Determinant)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규명할 때 기준이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 의해 정해지는 값을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학번→이름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결정자라고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5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데이터들을 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형태로 표현한 것으로 구조를 나타내는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스키마와 실제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튜플은 릴레이션을 구성하는 각각의 행을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모임으로 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구조에서 레코드와 같은 의미이다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수를 카디널리티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(Cardinality)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대응수라고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204864"/>
            <a:ext cx="436431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5520" y="5832520"/>
            <a:ext cx="851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용어들은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중요하다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 앞서 사용했던 개체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사용했던 것과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인스턴스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구성하고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타입이 정의되어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값을 갖고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인스턴스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4NF(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다치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―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▶▶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성립하는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속성이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정규형이다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5NF(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PJ/NF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조인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후보키를 통해서만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성립되는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576" y="5229200"/>
            <a:ext cx="851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Valued Dependency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다가 종속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A, B,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가진 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어떤 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C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집합이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값에는 무관하면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다치 종속이라 하고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'A―▶▶B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 Dependency)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부분집합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B,…,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해보자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만일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B,…, C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조인한 결과가 자신과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조인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…,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만족한다고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2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 정리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664" y="1977596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도메인이 원자값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7488" y="170080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비정규 릴레이션</a:t>
            </a:r>
            <a:endParaRPr lang="ko-KR" altLang="en-US" sz="1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7488" y="2204864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7488" y="2708920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7488" y="3212976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7488" y="3717032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7488" y="422108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7488" y="4725144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>
            <a:off x="2855640" y="198884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63593" y="2492896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63593" y="2996952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63593" y="3501008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63593" y="400506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63593" y="45091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664" y="2477797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부분적 함수 종속 제거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1664" y="2981853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종속 제거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1664" y="348590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결정자이면서 후보키가 아닌 것 제거 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1664" y="3989965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속성 제거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664" y="4494021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종속성 이용</a:t>
            </a:r>
            <a:endParaRPr lang="en-US" altLang="ko-KR" sz="10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1175" y="1700808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단계 암기 요령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두부를 좋아하는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정규화가 두부가게에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가서 가게에 있는 두부를 다 달라고 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하니 주인이 깜짝 놀라며 말했다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두부이걸다줘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메인이 원자값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분적 함수 종속 제거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행적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정자이면서 후보키가 아닌 것 제거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 종속 제거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종속성 이용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5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어떠한 릴레이션이라도 데이터베이스 내에서 표현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배제하여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알고리즘을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및 무결성을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릴레이션이라도 데이터베이스 내에서 표현 가능하게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검색 알고리즘을 생성할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중복을 배제하여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발생 방지 및 자료 저장 공간의 최소화가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모형의 단순화가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배열 상태 검증이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속성의 누락 여부 확인이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검색과 추출의 효율성을 추구한다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필요성으로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최대화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활성화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 이상 현상의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 위험의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데이터의 중복을 배제함으로써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발생을 최소화 시키는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왼쪽 릴레이션을 오른쪽 릴레이션으로 정규화를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어떤 정규화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한 것인가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다중값을 갖고 있었으나 정규화를 수행한 후에는 한 개의 값 즉 원자값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만을 가진 것으로 보아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작업을 수행한 것임을 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원자값만으로 되어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 값이 원자 값으로만 되어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속성이 단순 영역에서 정의된다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않아 발생하게 되는 이상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현상의 종류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이상이란 릴레이션에서 한 튜플을 삭제할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상관없는 값들도 함께 삭제되는 연쇄 삭제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이상이란 릴레이션에서 데이터를 삽입할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원하지 않는 값들도 함께 삽입되는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이상이란 릴레이션에서 튜플에 있는 속성값을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일부 튜플의 정보만 갱신되어 정보에 모순이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이상이란 하나의 릴레이션에 하나 이상의 함수적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중복되어 릴레이션 조작 시 예기치 못한 곤란한 현상이 발생하는데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삽입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Anomaly)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데이터를 삽입할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상관없이 원하지 않은 값들도 함께 삽입되는 현상을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(Deletion Anomaly)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한 튜플을 삭제할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상관없이 값들도 함께 삭제되는 연쇄가 일어나는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 Anomaly)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튜플에 있는 속성값을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갱신할 때 일부 튜플의 정보만 갱신되어 정보에 모순이 생기는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63788"/>
            <a:ext cx="3096344" cy="1276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조건은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모든 도메인이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원자값 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모든 애트리뷰트들이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이행적으로 함수 종속되지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다치 종속이 제거되어야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키가 아닌 모든 속성이 기본키에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함수적 종속관계를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두부이걸다조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 에서 부에 해당하는 것으로 부분적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종속을 제거함으로써 완전 함수적 종속을 만족한다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- 2NF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대하여 완전 함수적 종속을 만족하는 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정규형에서 보이스코드 정규형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정규화하기 위한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값이 아닌 도메인을 분해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부분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이행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후보키가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함수종속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결에 해당하는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BCNF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결정자가 모두 후보키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3NF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후보키가 여러 개 존재하고 서로 중첩되는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적용하는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종속성을 보존하는 것은 아니다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BCNF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제약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키가 아닌 모든 속성은 각 키에 대하여 완전 종속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키가 아닌 모든 속성은 그 자신이 부분적으로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 있지 않은 모든 키에 대하여 완전 종속해야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어떤 속성도 키가 아닌 속성에 대해서는 완전 종속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각각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애트리뷰트 집합의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집합이라고 할 경우 애트리뷰트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 각각에 대해 시간에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관계없이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애트리뷰트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값이 오직 하나만 연관되어 있을 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함수종속이라고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함수 종속의 표기로 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→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⊂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⊂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결정될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 종속적이라고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→ 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기재한다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조건을 모두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정규형은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 모든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도메인이 원자값만으로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키가 아닌 모든 필드가 키에 대해 함수적으로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부분집합이 결정자가 되는 부분 종속이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존재하는 모든 함수적 종속에서 결정자가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BCNF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지문에 제시된 조건은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원자값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종속이 제거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결정자가 후보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도부이결다조에서 결까지 만족한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(Determinant)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간의 종속성을 규명할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되는 값이고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결정자의 값에 의해서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정해지는 값을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해당하는 함수 종속의 추론 규칙은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X→Y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 규칙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반사 규칙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결합 규칙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종속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(Transitive Dependency)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 → 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→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만족하는 관계를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- 3NF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대해 이행적 종속을 만족하지 않는 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무손실 조인 또는 종속성 보존을 저해하지 않고도 항상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3NF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얻을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조작 시 데이터들이 불필요하게 중복되어 예기치 않게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곤란한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normalization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anomaly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 중복되어 릴레이션 조작 시 예기치 못한 곤란한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발생하는데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설명으로 적절하지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개념적 설계 단계 이전에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안정성을 최대화한다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방지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개념적 설계의 다음 단계인 논리적 설계 단계에서 수행하는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함수적 종속성 등의 종속성 이론을 이용하여 잘못 설계된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스키마를 더 작은 속성의 세트로 쪼개어 바람직한 스키마로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가는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종속성이 하나의 릴레이션에 표현될 수 있도록 분해해가는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과정이라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높아질수록 만족시켜야 할 제약 조건이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늘어난다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개념적 설계의 다음 단계인 논리적 설계 단계에서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논리적 처리 및 품질에 큰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데이터 모델은 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비중복성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보장한다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수준이 높을수록 유연한 데이터 구축이 가능하고 데이터의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정확성이 높아지는 반면에 물리적 접근이 복잡하고 너무 많은 조인으로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조회 성능이 저하된다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릴레이션에 속한 모든 도메인이 원자값만으로 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정규형은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되기 위해서는 기본키가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모든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기본키에 대하여 완전 함수적 종속을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모두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후보키인 정규형은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결정자가 모두 후보키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정규형은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8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과정에서 함수 종속이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→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C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관계를 제거하는 단계는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1NF → 2NF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2NF 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 → BCNF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 → 4NF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아니 모든 속성이 기본키에 대해 이행적 종속을 만족하지 않는 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이에 해당하는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속성 간의 종속성에 대한 엄밀한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없이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설계된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연산수행 시 각종 이상 현상이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이상 현상이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갱신 이상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정의에서 말하는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정규형은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모든 도메인이 원자값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보이스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도에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도메인이 원자 값만으로 되어 있는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단계의 정규형을 만족하면서 후보키를 통하지 않는 조인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(JD : Join Dependency)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제거해야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정규형은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조에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PJ/NF)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조인 종속이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후보키를 통해서만 성립되는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 Dependency)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... ,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있다고 해보자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만일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프로젝션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...,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조인한 결과가 자신과 동일한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릴레이션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조인 종속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...., 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만족한다고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반정규화란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성능 향상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운영의 편의성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등을 위해 정규화된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의도적으로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원칙을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위배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향상되고 관리 효율성은 증가하지만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정합성이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반정규화는 오히려 성능을 저하시킬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사전에 데이터의 일관성과 무결성을 우선으로 할지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우선으로 할지를 결정해야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 방법에는 테이블 통합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766355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원칙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무손실 표현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스키마를 다른 스키마로 변환할 때 정보의 손실이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분리의 원칙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독립된 관계성은 하나의 독립된 릴레이션으로 분리시켜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중복성이 감소되어야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8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통합은 두 개의 테이블이 조인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경우가 많아 하나의 테이블로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합쳐 사용하는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향상에 도움이 될 경우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테이블에서 발생하는 프로세스가 동일하게 자주 처리되는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조회를 수행하는 경우 테이블 통합을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790631"/>
            <a:ext cx="293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r>
              <a:rPr lang="en-US" altLang="ko-KR" sz="1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0" y="2965110"/>
            <a:ext cx="2827015" cy="283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시 고려 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레코드 증가로 인해 처리량이 증가한다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통합으로 인해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Default, Check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제약조건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(Constraint)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설계하기 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790631"/>
            <a:ext cx="921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개체를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개체를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생략되면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기본값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범위나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설정하여 설정한 값만 허용</a:t>
            </a:r>
          </a:p>
        </p:txBody>
      </p:sp>
    </p:spTree>
    <p:extLst>
      <p:ext uri="{BB962C8B-B14F-4D97-AF65-F5344CB8AC3E}">
        <p14:creationId xmlns:p14="http://schemas.microsoft.com/office/powerpoint/2010/main" val="3559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분할은 테이블을 수직 또는 수평으로 분할하는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85" y="1861238"/>
            <a:ext cx="5649069" cy="370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데이터베이스를 구성하는 가장 작은 논리적 단위이다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구조상의 데이터 항목 또는 데이터 필드에 해당된다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특성을 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디그리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도메인은 하나의 애트리뷰트가 취할 수 있는 같은 타입의 원자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애트리뷰트 값이 나타날 때 그 값의 합법 여부를 시스템이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검사하는 데에도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애트리뷰트의 도메인은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그 외의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입력될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5832520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디그리는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디그리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1~4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9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(Horizontal Partitioning)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분할은 레코드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(Record)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기준으로 테이블을 분할하는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빈도의 차이가 큰 경우 사용 빈도에 따라 테이블을 분할한다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(Vertical Partitioning)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분할은 하나의 테이블에 속성이 너무 많을 경우 속성을 기준으로 테이블을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위주의 속성 분할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시 레코드 잠금으로 인해 다른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없으므로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일어나는 속성들을 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조회되는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조회되는 속성이 극히 일부일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2GB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저장될 수 있는 텍스트 형식 등으로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속성들을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적용해야 하는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특정 속성에 대해 보안을 적용할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적용해야 하는 속성들을 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6292477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잠금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어떤 프로세스가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변경하려고 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완료될 때까지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프로세스가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데이터 값을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못하도록 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 시 고려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 관리가 어려워진다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양이 적거나 사용 빈도가 낮은 경우 테이블 분할이 필요한지를 고려해야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테이블로 인해 수행 속도가 느려질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검색에 중점을 두어 테이블 분할 여부를 결정해야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16" y="440030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 수행의 예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00360"/>
            <a:ext cx="4248472" cy="287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테이블에서 데이터를 추출해서 사용해야 하거나 다른 서버에 저장된 테이블을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경우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추가하여 작업의 효율성을 향상시킬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정규화로 인해 수행 속도가 느려지는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범위의 데이터를 자주 처리해야 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범위의 데이터만 자주 처리해야 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범위를 줄이지 않고는 수행 속도를 개선할 수 없는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추가하는 방법은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데이터를 위한 테이블을 생성하고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원본 테이블에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설정하여 사용하는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오버헤드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테이블의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목적으로 추가하는 테이블로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양의 유지와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높이기 위해 기본키를 적절히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부분만을 포함하는 테이블의 추가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테이블의 특정 부분만을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부분만으로 새로운 테이블을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이미지를 보면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집계하는 집계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추가하여 시스템 사용이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배치 작업에 의해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생성하여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595439"/>
            <a:ext cx="3672408" cy="2429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9576" y="402478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 추가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추가는 조인해서 데이터를 처리할 때 데이터를 조회하는 경로를 단축하기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더 추가하는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추가하면 데이터의 무결성 확보가 어렵고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추가로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4" y="40490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62579"/>
            <a:ext cx="4497883" cy="147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발생하는 속성인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경로가 복잡한 속성인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액세스의 조건으로 자주 사용되는 속성인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형태가 적절하지 않거나 여러 개의 속성으로 구성된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시 고려 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함수를 이용하여 처리할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지나친 낭비를 고려한다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7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엔티티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시스템의 성능 향상과 개발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단순화를 위해 중복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 등을 수행하는 데이터 모델링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정규화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시스템의 성능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운영의 편리성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정규화된 데이터 모델을 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분리하는 과정으로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의도적으로 정규화 원칙을 위배하는 행위이다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향상되고 관리 효율성은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증가하지만 데이터의 일관성 및 정합성이 저하될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과도한 반정규화는 오히려 성능을 저하시킬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위해서는 사전에 데이터의 일관성과 무결성을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우선으로 해야 할지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성능과 단순화를 우선으로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할지를 결정해야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 방법에는 테이블 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클래스들 사이의 부분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또는 부분관계로 설명되는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연관성을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칸에 대하여 차례로 배열된 데이터가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있을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그들을 조합하여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데이터로 만드는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중 중복 테이블을 추가하는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빌드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집계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추가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진행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특정 부분만을 포함하는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방법은 다음과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테이블의 추가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데이터를 위한 테이블을 생성하고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원본 테이블에 트리거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설정하여 사용하는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오버헤드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유의해야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테이블을 추가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등을 목적으로 추가하는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데이터 양의 유지와 활용도를 높이기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적절히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부분만을 포함하는 테이블의 추가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많은 테이블의 특정 부분만을 사용하는 경우 해당 부분만으로 새로운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원칙을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위배하는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수행하면 시스템의 성능이 저하된다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반정규화로 인해 데이터의 일관성 및 정합성이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반정규화 방법에는 테이블 통합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중복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수행하는 이유는 시스템 성능 향상과 관리 효율성의 증가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방법 중 테이블 통합의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1:1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통합의 종류에는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테이블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 시 고려사항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레코드 증가로 인해 처리량이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통합으로 인해 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Not Null, Default, Check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제약 조건을 설계하기가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테이블을 추가해야 하는 경우가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범위를 자주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처리해야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특정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범위의 데이터만 자주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처리해야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처리 범위를 늘리지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않고는 수행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속도를 개선할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정규화로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수행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느려지는 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속도를 개선하려면 처리 범위를 줄여야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경우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정규화로 인해 수행 속도가 느려지는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범위의 데이터를 자주 처리하는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범위의 데이터만 자주 처리해야 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범위를 줄이지 않고는 수행 속도를 개선할 수 없는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내용은 반정규화의 어떤 유형에 대한 고려사항인가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검색은 간편하지만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증가하여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증가할 수 있음을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규칙이 복잡해질 수 있음을 고려해야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Not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Check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설계하기 어려운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점을 고려해야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테이블의 분할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중복 속성 추가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속성을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추가해야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하나의 속성으로 구성된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조인이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발생하는 속성인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경로가 복잡한 속성인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액세스의 조건으로 자주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속성인 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추가하는 경우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 자주 발생하는 속성인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경로가 복잡한 속성인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액세스의 조건으로 자주 사용되는 속성인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형태가 적절하지 않거나 여러 개의 속성으로 구성된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반정규화 방법 중 중복 속성 추가 시 고려할 사항으로 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Group Function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해결 가능한지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유일성 관리가 어려워짐을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시 고려사항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(SUM(), AVG())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처리할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지나친 낭비를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7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Catalog)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시스템 그 자체에 관련이 있는 다양한 객체에 관한 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사용자를 포함하여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모든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명세에 관한 정보를 유지 관리하는 시스템 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카탈로그들이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생성되면 데이터 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저장되기 때문에 좁은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사전이라고도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저장 정보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저장된 정보를 메타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(Meta-Data)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객체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구조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 조건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허용 여부 등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등에 대한 정보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6214390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Catalog(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사전적 의미는 상품 목록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 안내서를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상품을 소개하기 위해 기업에서 발행하는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책자다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불리는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관한 구조화된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설명해 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2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이용자도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검색해 볼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카탈로그를 갱신하는 것은 허용되지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따라 상이한 구조를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실행시켜 기본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주면 시스템이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릴레이션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등의 정보를 포함할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위치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중복 투명성을 제공하기 위해 필요한 모든 제어 정보를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6021288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테이블에 대한 검색 성능의 속도를 높여주는 자료구조이다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컬럼에 인덱스를 생성하면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컬럼의 데이터들을 정렬하여 별도의 메모리 공간에 데이터의 물리적 주소와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접근이 허용된 자료만을 제한적으로 보여주기 위해 하나 이상의 기본 테이블로부터 유도된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가지는 가상 테이블이다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9781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릴레이션에는 똑같은 튜플이 포함될 수 없으므로 릴레이션에 포함된 튜플들은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상이하다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김예소 레코드는 김예소에 대한 학적 사항을 나타내는 것으로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내에서는 유일하다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 사이에는 순서가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김예소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레코드와 고강민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위치가 바뀌어도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작업으로 인해 릴레이션은 시간에 따라 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새로운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학생의 레코드를 삽입하거나 기존 학생에 대한 레코드를 삭제함으로써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내용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면에서나 크기 면에서 변하게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스키마를 구성하는 속성들 간의 순서는 중요하지 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등의 속성을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나열하는 순서가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순으로 바뀌어도 데이터 처리에는 아무런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식별을 위해 속성의 명칭은 유일해야 하지만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구성하는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값이 있을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학생의 학년을 기술하는 속성인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다른 속성명들과 구분되어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유일해야 하지만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1, 2, 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입력된 것처럼 동일한 값이 있을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8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사전을 참조하기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모듈 시스템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 번역기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 Compiler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메타 데이터를 갖는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저장시킨다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조작어 번역기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 Compiler)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삽입된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프로시저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질의 처리기와 상호 통신한다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Directory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수록된 데이터를 실제로 접근하는 데 필요한 정보를 관리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사용자와 시스템 모두 접근할 수 있지만 데이터 디렉터리는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요구를 효율적인 형태로 변환하고 질의를 처리하는 좋은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 사용자 환경에서 평행으로 동시에 일어나는 트랜잭션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데이터베이스 자원을 배타적으로 이용할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2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필요로 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객체에 관한 정보를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시스템 데이터베이스로서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있는 객체로는 테이블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(Catalog)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QBE(Query By Example)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SQL(Structure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 Language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시스템 그 자체에 관련이 있는 다양한 객체에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정보를 포함하는 시스템 데이터베이스이다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사용자를 포함하여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모든 데이터 객체에 대한 정의나 명세에 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유지 관리하는 시스템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카탈로그들이 생성되면 데이터 사전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저장되기 때문에 좁은 의미로는 카탈로그를 데이터 사전이라고도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QBE 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사의 데이터베이스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나타나는 예를 통하여 관계 데이터베이스 시스템에서 자료를 검색하거나 자료의 내용을 수정하기 위해서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포함되는 모든 데이터 객체들에 대한 정의나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유지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시스템을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디렉터리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시스템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사전은 시스템 카탈로그의 좁은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여러 가지 개체에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개체들로서는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시스템에서 요구하는 정보는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동일하므로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시스템의 종류에 관계없이 동일한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정보를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사용자도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Insert, Delete, Update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구문으로 카탈로그를 갱신하는 것은 허용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 따라 상이한 구조를 갖는다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갱신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실행시켜 기본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등에 변화를 주면 시스템이 알아서 자동으로 갱신한다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시스템에서의 카탈로그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릴레이션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정보를 포함할 뿐만 아니라 위치 투명성 및 중복 투명성을 제공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필요한 모든 제어 정보를 가져야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시스템 카탈로그의 내용을 갱신하여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유지한다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스키마 및 여러 가지 객체에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포함하고 있는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저장되는 내용을 메타 데이터라고도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시스템 카탈로그를 직접 갱신할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실행시켜 기본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등에 변화를 주면 시스템이 알아서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갱신한다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자체에 관련 있는 다양한 객체에 관한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위한 정보를 포함하는 시스템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데이터베이스이므로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자체도 시스템 테이블로 구성되어 있기 때문에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내용을 검색해 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갱신은 불가능 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내용으로 가장 적절한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A(n) (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)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a file that contains meta data that is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about data.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is consulted before actual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are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 or modified in the database system.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ISAM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Dictionary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또는 시스템 데이터베이스라고도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역시 데이터베이스의 일종이므로 일반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수정할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대한 데이터인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(Metadata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있는 데이터에 실제로 접근하는 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정보는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Directory)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내용을 검색할 수 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생성하거나 수정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수는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생성하고 유지하는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특별한 테이블들의 집합체이다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사용자도 시스템 카탈로그의 내용을 검색할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개체들에 관한 정보를 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갱신은 데이터베이스의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유지를 위하여 사용자가 직접 갱신해야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튜플을 유일하게 식별하기 위해 속성들의 부분집합을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튜플들을 구분하는 유일한 값인 키가 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 논리적으로 더 이상 쪼갤 수 없는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값만을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더 이상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세분화할 수 없다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57"/>
              </p:ext>
            </p:extLst>
          </p:nvPr>
        </p:nvGraphicFramePr>
        <p:xfrm>
          <a:off x="5375920" y="3699872"/>
          <a:ext cx="64726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1728192"/>
                <a:gridCol w="1728192"/>
                <a:gridCol w="172819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교수번호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이혜숙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연세대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3200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신희철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경북대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애트리뷰트가 가질 수 있는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값들의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도메인은 하나의 애트리뷰트가 취할 수 있는 같은 타입의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값들의 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도메인은 실제 애트리뷰트 값이 나타날 때 그 값의 합법 여부를 시스템이 검사하는 데이도 이용된다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행을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예로 도서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스키마에는 도서번호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도서명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열을 튜플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튜플은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속성에서 정의된 값을 이용하여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속성이 가질 수 있는 같은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값의 집합으로 각 속성의 도메인은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값을 갖는다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한 개의 릴레이션의 논리적인 구조를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이름과 릴레이션에 포함된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속성들의 집합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행은 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열은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논리적인 구조를 정의한 것은 릴레이션 스키마이다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스키마는 데이터베이스의 구조와 제약 조건에 관해 전반적인 명세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기술한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튜플은 릴레이션을 구성하는 각각의 행을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속성의 모임으로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구조에서는 레코드와 같은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수를 카디널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(Cardinality)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수라고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데이터베이스를 구성하는 가장 작은 논리적 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구조상의 데이터 항목 또는 데이터 필드에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개체의 특성을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디그리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관계형 데이터 모델에 대한 설명으로 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Entity), Attribute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테이블의 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테이블의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수를 무엇이라고 하는가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Degree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Degree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속성의 수를 의미하고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수를 카디널리티 또는 기수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product(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카테시안 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From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테이블이 존재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테이블 사이에 유효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적지 않았을 때 해당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대한 모든 튜플을 전부 결합하여 테이블에 존재하는 튜플의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개수를 곱한 만큼의 결과 값이 반환되는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76375"/>
            <a:ext cx="2016224" cy="1283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51544</TotalTime>
  <Words>6155</Words>
  <Application>Microsoft Office PowerPoint</Application>
  <PresentationFormat>사용자 지정</PresentationFormat>
  <Paragraphs>1529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027TGp_edu_biz_gr</vt:lpstr>
      <vt:lpstr>PowerPoint 프레젠테이션</vt:lpstr>
      <vt:lpstr>데이터베이스 구축 총 파트</vt:lpstr>
      <vt:lpstr>논리 데이터베이스 설계</vt:lpstr>
      <vt:lpstr>1. 논리 데이터베이스 설계-SEC_09(관계형 데이터베이스의 구조)</vt:lpstr>
      <vt:lpstr>1. 논리 데이터베이스 설계-SEC_09(관계형 데이터베이스의 구조)</vt:lpstr>
      <vt:lpstr>1. 논리 데이터베이스 설계-SEC_09(관계형 데이터베이스의 구조)</vt:lpstr>
      <vt:lpstr>1. 논리 데이터베이스 설계-SEC_09(관계형 데이터베이스의 구조)</vt:lpstr>
      <vt:lpstr>1. 논리 데이터베이스 설계-SEC_09(관계형 데이터베이스의 구조)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1. 논리 데이터베이스 설계-SEC_10(관계형 데이터베이스의 제약 조건 - 키(Key))</vt:lpstr>
      <vt:lpstr>1. 논리 데이터베이스 설계-SEC_10(관계형 데이터베이스의 제약 조건 - 키(Key))</vt:lpstr>
      <vt:lpstr>1. 논리 데이터베이스 설계-SEC_10(관계형 데이터베이스의 제약 조건 - 키(Key))</vt:lpstr>
      <vt:lpstr>1. 논리 데이터베이스 설계-SEC_10(관계형 데이터베이스의 제약 조건 - 키(Key))</vt:lpstr>
      <vt:lpstr>1. 논리 데이터베이스 설계-SEC_10(관계형 데이터베이스의 제약 조건 - 키(Key))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1. 논리 데이터베이스 설계-SEC_11(관계형 데이터베이스의 제약 조건 - 무결성)</vt:lpstr>
      <vt:lpstr>1. 논리 데이터베이스 설계-SEC_11(관계형 데이터베이스의 제약 조건 - 무결성)</vt:lpstr>
      <vt:lpstr>1. 논리 데이터베이스 설계-SEC_11(관계형 데이터베이스의 제약 조건 - 무결성)</vt:lpstr>
      <vt:lpstr>1. 논리 데이터베이스 설계-SEC_11(관계형 데이터베이스의 제약 조건 - 무결성)</vt:lpstr>
      <vt:lpstr>1. 논리 데이터베이스 설계-SEC_11(관계형 데이터베이스의 제약 조건 - 무결성)</vt:lpstr>
      <vt:lpstr>논리 데이터베이스 설계-SEC_11(관계형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1. 논리 데이터베이스 설계-SEC_12(관계대수 및 관계해석)</vt:lpstr>
      <vt:lpstr>논리 데이터베이스 설계-SEC_12(관계대수 및 관계해석) 기출 문제</vt:lpstr>
      <vt:lpstr>논리 데이터베이스 설계-SEC_12(관계대수 및 관계해석) 기출 예상 문제</vt:lpstr>
      <vt:lpstr>논리 데이터베이스 설계-SEC_12(관계대수 및 관계해석) 기출 문제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논리 데이터베이스 설계-SEC_14(반정규화(Denormalization)) 기출 및 출제 예상 문제</vt:lpstr>
      <vt:lpstr>논리 데이터베이스 설계-SEC_14(반정규화(Denormalization)) 기출 및 출제 예상 문제</vt:lpstr>
      <vt:lpstr>1. 논리 데이터베이스 설계-SEC_15(시스템 카탈로그)</vt:lpstr>
      <vt:lpstr>1. 논리 데이터베이스 설계-SEC_15(시스템 카탈로그)</vt:lpstr>
      <vt:lpstr>1. 논리 데이터베이스 설계-SEC_15(시스템 카탈로그)</vt:lpstr>
      <vt:lpstr>논리 데이터베이스 설계-SEC_15(시스템 카탈로그) 기출 및 출제 예상 문제</vt:lpstr>
      <vt:lpstr>논리 데이터베이스 설계-SEC_15(시스템 카탈로그)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8908</cp:revision>
  <dcterms:created xsi:type="dcterms:W3CDTF">2019-09-27T03:30:23Z</dcterms:created>
  <dcterms:modified xsi:type="dcterms:W3CDTF">2023-07-18T07:13:39Z</dcterms:modified>
</cp:coreProperties>
</file>