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1937" r:id="rId6"/>
    <p:sldId id="1938" r:id="rId7"/>
    <p:sldId id="1939" r:id="rId8"/>
    <p:sldId id="1940" r:id="rId9"/>
    <p:sldId id="1941" r:id="rId10"/>
    <p:sldId id="1942" r:id="rId11"/>
    <p:sldId id="1943" r:id="rId12"/>
    <p:sldId id="1944" r:id="rId13"/>
    <p:sldId id="1945" r:id="rId14"/>
    <p:sldId id="1946" r:id="rId15"/>
    <p:sldId id="1947" r:id="rId16"/>
    <p:sldId id="1948" r:id="rId17"/>
    <p:sldId id="1949" r:id="rId18"/>
    <p:sldId id="1950" r:id="rId19"/>
    <p:sldId id="1951" r:id="rId20"/>
    <p:sldId id="1952" r:id="rId21"/>
    <p:sldId id="1953" r:id="rId22"/>
    <p:sldId id="1954" r:id="rId23"/>
    <p:sldId id="1955" r:id="rId24"/>
    <p:sldId id="1956" r:id="rId25"/>
    <p:sldId id="1957" r:id="rId26"/>
    <p:sldId id="1958" r:id="rId27"/>
    <p:sldId id="1959" r:id="rId28"/>
    <p:sldId id="1960" r:id="rId29"/>
    <p:sldId id="1961" r:id="rId30"/>
    <p:sldId id="1962" r:id="rId31"/>
    <p:sldId id="1963" r:id="rId32"/>
    <p:sldId id="1964" r:id="rId33"/>
    <p:sldId id="1965" r:id="rId34"/>
    <p:sldId id="1966" r:id="rId35"/>
    <p:sldId id="1967" r:id="rId36"/>
    <p:sldId id="1968" r:id="rId37"/>
    <p:sldId id="1969" r:id="rId38"/>
    <p:sldId id="1970" r:id="rId39"/>
    <p:sldId id="1971" r:id="rId40"/>
    <p:sldId id="1972" r:id="rId41"/>
    <p:sldId id="1980" r:id="rId42"/>
    <p:sldId id="1973" r:id="rId43"/>
    <p:sldId id="1974" r:id="rId44"/>
    <p:sldId id="1975" r:id="rId45"/>
    <p:sldId id="1976" r:id="rId46"/>
    <p:sldId id="1977" r:id="rId47"/>
    <p:sldId id="1978" r:id="rId48"/>
    <p:sldId id="1979" r:id="rId49"/>
    <p:sldId id="1981" r:id="rId50"/>
    <p:sldId id="1982" r:id="rId51"/>
    <p:sldId id="1983" r:id="rId52"/>
    <p:sldId id="1985" r:id="rId53"/>
    <p:sldId id="1984" r:id="rId54"/>
    <p:sldId id="1986" r:id="rId55"/>
    <p:sldId id="1987" r:id="rId56"/>
    <p:sldId id="1988" r:id="rId57"/>
    <p:sldId id="1989" r:id="rId58"/>
    <p:sldId id="1990" r:id="rId59"/>
    <p:sldId id="1991" r:id="rId60"/>
    <p:sldId id="1992" r:id="rId61"/>
    <p:sldId id="1993" r:id="rId62"/>
    <p:sldId id="1994" r:id="rId63"/>
    <p:sldId id="1995" r:id="rId64"/>
    <p:sldId id="1996" r:id="rId65"/>
    <p:sldId id="1997" r:id="rId66"/>
    <p:sldId id="1998" r:id="rId67"/>
    <p:sldId id="1999" r:id="rId68"/>
    <p:sldId id="2000" r:id="rId69"/>
    <p:sldId id="2001" r:id="rId70"/>
    <p:sldId id="2002" r:id="rId71"/>
    <p:sldId id="2003" r:id="rId72"/>
    <p:sldId id="2004" r:id="rId73"/>
    <p:sldId id="2005" r:id="rId74"/>
    <p:sldId id="2006" r:id="rId75"/>
    <p:sldId id="2007" r:id="rId76"/>
    <p:sldId id="272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023" autoAdjust="0"/>
    <p:restoredTop sz="94622" autoAdjust="0"/>
  </p:normalViewPr>
  <p:slideViewPr>
    <p:cSldViewPr showGuides="1">
      <p:cViewPr varScale="1">
        <p:scale>
          <a:sx n="118" d="100"/>
          <a:sy n="118" d="100"/>
        </p:scale>
        <p:origin x="-894" y="-90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2. </a:t>
            </a:r>
            <a:r>
              <a:rPr lang="ko-KR" altLang="en-US" sz="3000" dirty="0" smtClean="0">
                <a:latin typeface="+mj-ea"/>
                <a:ea typeface="+mj-ea"/>
              </a:rPr>
              <a:t>물리 </a:t>
            </a:r>
            <a:r>
              <a:rPr lang="ko-KR" altLang="en-US" sz="3000" dirty="0">
                <a:latin typeface="+mj-ea"/>
                <a:ea typeface="+mj-ea"/>
              </a:rPr>
              <a:t>데이터베이스 </a:t>
            </a:r>
            <a:r>
              <a:rPr lang="ko-KR" altLang="en-US" sz="3000" dirty="0" smtClean="0">
                <a:latin typeface="+mj-ea"/>
                <a:ea typeface="+mj-ea"/>
              </a:rPr>
              <a:t>설계 </a:t>
            </a:r>
            <a:r>
              <a:rPr lang="en-US" altLang="ko-KR" sz="3000" dirty="0" smtClean="0">
                <a:latin typeface="+mj-ea"/>
                <a:ea typeface="+mj-ea"/>
              </a:rPr>
              <a:t>– </a:t>
            </a:r>
            <a:r>
              <a:rPr lang="en-US" altLang="ko-KR" sz="3000" dirty="0">
                <a:latin typeface="+mj-ea"/>
                <a:ea typeface="+mj-ea"/>
              </a:rPr>
              <a:t>Ⅰ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6457"/>
            <a:ext cx="11001322" cy="593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 파악</a:t>
            </a:r>
            <a:endParaRPr lang="en-US" altLang="ko-KR" sz="15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자원은 데이터베이스 설치에 영향을 미칠 수 있는 물리적인 요소들로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미리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파악해야 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자원은 하드웨어 자원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등으로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지원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운영체제와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버전은 데이터베이스 운영에 영향을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미칠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있으므로 관련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파악하고 적절하게 관리해야 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(Parameter)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파라미터는 데이터베이스 관리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별로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차이가 많고 관리 방법도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 각각이므로 시스템 별 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파라미터의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및 관리 대상 등을 파악한다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저장 공간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파라미터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쿼리에서 활용하는 </a:t>
            </a:r>
            <a:r>
              <a:rPr lang="ko-KR" altLang="en-US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옵티마이저</a:t>
            </a:r>
            <a:r>
              <a:rPr lang="en-US" altLang="ko-KR" sz="15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(Optimizer</a:t>
            </a:r>
            <a:r>
              <a:rPr lang="en-US" altLang="ko-KR" sz="15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 방법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endParaRPr lang="en-US" altLang="ko-KR" sz="15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52412"/>
              </p:ext>
            </p:extLst>
          </p:nvPr>
        </p:nvGraphicFramePr>
        <p:xfrm>
          <a:off x="2071644" y="2420888"/>
          <a:ext cx="79208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66328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중앙처리장치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중앙처리장치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(CPU)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성능과 집중적인 부하 발생시간 등을 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전체 메모리 규모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 중인 메모리 영역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 가능한 메모리 영역 등 확보된 자원이나 실질적인 시스템 활용 정도 등을 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디스크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디스크의 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확보된 디스크 지원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디스크 분할 형태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디스크 활용률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가능한 디스크 공간 등을 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I/O Controller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현행 시스템의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컨트롤러의 성능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운용의 적절성 등을 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네트워크의 처리량 처리 속도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집중적인 부하 발생 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동시 접속 가능 정도 등을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1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5965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요소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요소는 데이터베이스 운영과 관련된 관리 요소로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 따라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달라질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있으므로 미리 파악해야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요소를 파악한 후 이를 기반으로 데이터베이스 시스템 조사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 조사 분석서 예시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59908"/>
              </p:ext>
            </p:extLst>
          </p:nvPr>
        </p:nvGraphicFramePr>
        <p:xfrm>
          <a:off x="2071644" y="2950316"/>
          <a:ext cx="604058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044"/>
                <a:gridCol w="1728192"/>
                <a:gridCol w="1368152"/>
                <a:gridCol w="17281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환경 변수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(Center)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지역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(Local)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운영체제 환경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 Address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192,254,250,20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192,254,250,20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DISK SPACE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SGA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MAX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DATA FILES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 BLOCK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16K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16K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FILES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LOG BUFFER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45215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45215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2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5965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요소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조사 분석서를 기반으로 데이터베이스 구조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근제어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등의 범위와 특성을 파악한다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43013"/>
              </p:ext>
            </p:extLst>
          </p:nvPr>
        </p:nvGraphicFramePr>
        <p:xfrm>
          <a:off x="2071644" y="2204864"/>
          <a:ext cx="80568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92"/>
                <a:gridCol w="64087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데이터베이스구조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데이터베이스의 구조에 따라 문제 발생 시 대응 방법이 다르므로 서버와 데이터베이스 의 구조 등을 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이중화 구성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문제 발생에 대비하여 동일한 데이터베이스를 복제하여 관리하는 이중화 구성을 파악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데이터베이스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데이터베이스는 물리적 재해 및 파손 등 데이터 유실을 최소화할 수 있고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장애로 인한 데이터 유실 복구에 효과적이므로 데이터베이스의 분산 구조를 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 제어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 통제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데이터베이스는 접근 가능한 사용자의 권한 남용으로 인한 정보 유출 및 변조가 가장 빈번하게 발생하므로 데이터베이스의 접근 제어 방법 등을 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암호화는 데이터 암호화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 키에 대한 인증 등을 통해 데이터 유출 시 데이터의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복호화를 어렵게 하므로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암호화의 특성을 파악한다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시 물리적 설계 단계에서 수행하는 사항이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 양식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레코드 집중의 분석 및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경로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목표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스키마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스키마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설계는 논리적 설계 단계에서 수행할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설계는 논리적 구조로 표현되어진 논리적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디스크 등의 물리적 저장장치에 저장할 수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구조의 데이터로 변환하는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구조의 기본적인 데이터 단위는 저장 레코드이다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단계에 꼭 포함되어야 할 것은 저장 레코드의 양식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(Record Clustering)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분석 및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 설계 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구조는 여러 가지 타입의 저장 레코드 집합이라는 면에서 단순한 파일과는 다르다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구조는 데이터베이스 시스템의 성능에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중대한 영향을 미친다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전에 기존 시스템을 분석하여 데이터 명명 규칙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요소 등을 파악해야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 수행 시 결정 사항으로 거리가 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인덱스를 만들 것인지에 대한 고려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성능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향상을 위한 개념 스키마의 변경 여부 검토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빈번한 질의와 트랜잭션들의 수행 속도를 높이기 위한 고려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개념 스키마와 외부 스키마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스키마는 개념적 설계 단계에서 수행하고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스키마는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작성한 후 운영 중에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시 고려 사항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구조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크기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존재하는 레코드 개수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대한 트랙잭션의 갱신과 참조 성향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향상을 위한 개념 스키마의 변경 여부 검토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빈번한 질의와 트랜잭션들의 수행속도를 높이기 위한 고려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운용 시 파일 크기의 변화 가능성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조직마다 다를 수 있으므로 설계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파악해야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설계와 논리 데이터베이스 설계의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명명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규칙은 각 단계의 특성에 따라 다양하게 지정해야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물리 데이터베이스 설계 시 중복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방지하는데 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논리적 데이터 요소를 물리적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전환할 때 동일 명칭 부여의 근거로 사용된다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변환하여 구성하는 것으로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단계에 적용되는 명명 규칙은 일관성을 유지해야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물리 데이터 모델에 적용해야 하는 규칙으로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조직마다 다를 수 있기 때문에 무리 데이터 모델의 설계 전에 미리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파악을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데이터 표준화 및 논리 데이터베이스 설계의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결과물 등을 통해 파악한다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설계와 논리 데이터베이스 설계에 적용되는 명명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규칙은 서로 일관성을 유지해야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논리적 데이터 요소를 물리적 데이터 요소로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전환할 때 동일 명칭 부여의 근거로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규칙을 통해서 중복 구축 등을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명명 규칙을 파악하려면 도메인과 데이터 사전에 대한 지식이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공간의 효율화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처리도와 가장 밀접한 관계가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개념적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요구조건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옵션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옵션이란 특정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대한 저장 구조와 접근 경로에 대한 다양한 옵션을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 수행을 요구한 시점부터 처리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얻을 때까지의 경과 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활용도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(Space Utilization)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파일과 액세스 경로 구조에 의해 사용되는 저장 공간의 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 Throughput)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시간 동안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시스템에 의해 처리될 수 있는 트랙잭션의 평균 개수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8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물리적 설계에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단계에서 만들어진 정보 구조로부터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목표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처리할 수 있는 스키마를 생성한다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데이터베이스 응용에 대해서 처리 성능을 얻기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파일의 저장 구조 및 액세스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저장장치에 저장할 수 있는 물리적 구조의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설계에서 옵션 선택 시 응답 시간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처리율 등을 고려하여야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설계는 논리적 구조로 표현된 논리적 데이터베이스를 디스크 등의 물리적 저장장치에 저장할 수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구조의 데이터로 변환하는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 시 고려 사항으로 가장 거리가 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크기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파일에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트랜잭션의 갱신과 참조 성향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수행될 질의와 트랜잭션의 예상 빈도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인덱스의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단계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파악에 해당하지 않는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자원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자원은 하드웨어 자원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등으로 구분한다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자원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중앙처리장치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 : 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성능과 집중적인 부하 발생시간 파악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메모리 규모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중인 메모리 영역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영역 등 확보된 자원이나 실질적인 시스템 활용 정도 등을 파악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디스크 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확보된 디스크 자원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분할 형태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디스크 활용률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가능한 디스크 공간 등을 파악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I/O Controller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현행 시스템의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컨트롤러의 성능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적절성 등을 파악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처리량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속도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집중적인 부하 발생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 접속 가능 정도 등을 파악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및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버전은 데이터베이스 운영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영향을 미칠 수 있으로 관련 요소 등을 파악하고 적절하게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정보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파라미터는 데이터베이스 관리 시스템 별로 차이가 많고 관리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방법도 제 각각이므로 시스템 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파라미터의 종류 및 관리 대상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파악한다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저장공간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등에 대한 파라미터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쿼리에서 활용하는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옵티마이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(Optimizer)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사용방법 등을 파악한다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물리적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 중 데이터베이스 관리 요소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시스템 조사 분석서를 기반으로 파악하는 것으로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종류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구조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 구성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조사 분석서를 기반으로 데이터베이스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 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등의 범위와 특성을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데이터베이스의 가장 기본적인 객체로 로우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컬럼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모든 데이터는 테이블에 저장된다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설계 단계의 개체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대응하는 객체이다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따라 테이블의 명칭과 기능 등은 약간씩 차이가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일반 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7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테이블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테이블은 현재 사용되는 대부분의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표준 테이블로 사용되는 테이블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저장되는 데이터의 로우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위치는 속성 값에 상관없이 데이터가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따라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일정한 기준 없이 입력되는 순서에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테이블에 저장된다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2961229"/>
            <a:ext cx="5538073" cy="1475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 테이블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 Table)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 테이블은 기본키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따라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테이블은 일반적인 인덱스를 사용하는 테이블에 비해 접근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단축된다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기본키인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오름차순 정렬되어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저장된다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963527"/>
            <a:ext cx="5068614" cy="217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(Partitioning Table)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테이블을 작은 논리적 단위인 파티션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데이터를 효과적으로 관리할 수 있지만 파티션 키를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구성하면 성능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역효과를 초래할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방식에 따라 범위 분할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Partitioning),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Composite Partitioning)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나뉜다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입사일자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연도별 파티셔닝 되었다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672686"/>
            <a:ext cx="4932604" cy="1052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157192"/>
            <a:ext cx="4932603" cy="785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63552" y="6093296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열의 값을 기준으로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Partitioning)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적용한 결과 값에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데이터를 분할함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Partitioning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해시 함수를 적용하여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분할하는 방식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0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(External Table)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데이터베이스에서 일반 테이블처럼 이용할 수 있는 외부 파일로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객체로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데이터웨어하우스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Warehouse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ETL(Extraction Transformation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Loading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유용하게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(Temporary Table)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테이블은 트랜잭션이나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저장하고 처리할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저장된 데이터는 트랜잭션이 종료되면 삭제된다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절차적인 처리를 위해 임시로 사용하는 테이블이다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243716"/>
            <a:ext cx="8517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데이터웨어하우스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Ware-house)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데이터웨어하우스란 조직이나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중심이 되는 주요 업무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추출되어 새로이 생성된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의사결정지원 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스템을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주체적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데이터의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집합체를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데이터웨어하우스를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추출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모든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(session)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웹 사이트의 여러 페이지에 걸쳐 사용되는 사용자 정보를 저장하는 방법을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브라우저를 닫아 서버와의 연결을 끝내는 시점까지를 세션이라고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5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논리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(49.72%)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물리 데이터베이스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(22.91%)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(26.26%)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(1.12%)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전환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(0.00%)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테이블의 열을 구성하는 요소로 데이터 타입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Type),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(Length)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타입은 데이터의 일관성 유지를 위해 사용되는 가장 기본적인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경우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데이터의 타입과 길이가 정의된다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컬럼을 비교하는 연산에서 두 컬럼의 데이터 타입이나 길이가 다르면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변환한 후 비교 연산을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관계인 컬럼들은 데이터 타입과 길이가 일치해야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타입과 길이 지정 시 고려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길이 데이터 타입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길이로 정의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길이 데이터 타입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길이로 지정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소수점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이하 자릿수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소수점 이하 자릿수는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반올림되어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타입에 따른 컬럼의 물리적인 순서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길이 컬럼이고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Null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컬럼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앞쪽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길이 컬럼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뒤쪽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많을 것으로 예상되는 컬럼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뒤쪽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5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(Tablespace)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테이블이 저장되는 논리적인 영역으로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테이블스페이스에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그 이상의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저장하면 논리적으로는 테이블스페이스에 저장되고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파일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File)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테이블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파일로 나눠 관리하면 논리적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구성에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 투명성이 보장된다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저장되는 내용에 따라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Temporary)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용도로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시 고려사항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업무별로 구분하여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테이블은 하나의 테이블스페이스에 독립적으로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인덱스는 분리하여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LOB(Large Object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독립적인 공간으로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6222869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투명성이란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사실이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존재함에도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마치 투명하여 보이지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것처럼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사실의 존재 여부를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염두에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두지 않아도 되는 성질을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LOB(Large Object)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대용량의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수 있는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7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(Tablespace)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물리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저장 구조 계층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Oracle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프로그램은 데이터베이스를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Block, Extent, Segment, Tablespace, Data File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나눠 관리한다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Block,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Extent, Segment, Tablespace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논리적인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Data File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물리적인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Segment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 블록의 모임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Block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단위에 해당한다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5949280"/>
            <a:ext cx="851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Logical Block, ORACLE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용어로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불리워지는데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Disk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상의 일정한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Space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Extent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수의 연속된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 block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수라는 의미는 사용자가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Segment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내에 생성되는 모든 객체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시퀀스 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901699"/>
            <a:ext cx="3384375" cy="2103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모든 데이터가 저장되는 테이블에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로우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컬럼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논리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속성에 대응하는 객체이다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종류에는 일반 유형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구성 요소인 컬럼은 데이터 타입과 길이로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데이터베이스의 가장 기본적인 객체로 로우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모든 데이터는 테이블에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논리 설계 단계의 개체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대응하는 객체이다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 따라 테이블의 명칭과 기능 등은 약간씩 차이가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종류에는 일반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테이블에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유형 테이블에 저장되는 데이터의 로우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값에 상관없이 데이터가 저장되는 순서에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테이블은 기본키나 인덱스 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데이터가 저장된다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테이블은 절차적인 처리를 위해 임시로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테이블 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별로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저장하고 처리할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테이블이다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테이블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테이블은 현재 사용되는 대부분의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표준 테이블로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테이블 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저장되는 데이터의 로우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위치는 속성 값에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상관없이 데이터가 저장되는 순서에 따라 결정된다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일정한 기준 없이 입력되는 순으로 테이블에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 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 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 테이블은 기본키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인덱스 키의 순서에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데이터가 저장되는 테이블이다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 테이블은 일반적인 인덱스를 사용하는 테이블에 비해 접근 경로가 단축된다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기본키인 필드를 기준으로 오름차순 정렬되어 테이블에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(Temporary 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테이블은 트랙잭션이나 세션 별로 데이터를 저장하고 처리할 수 있는 테이블이다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테이블에 저장된 데이터는 트랜잭션이 종료되면 삭제된다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테이블은 절차적인 처리를 위해 임시로 사용하는 테이블이다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(External Tables)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데이터베이스에서 일반 테이블처럼 이용할 수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파일로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내에 객체로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데이터웨어하우스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Warehouse)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ETL(Extraction Transformation Loading)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작업에 유용하게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잘못된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테이블을 구성하는 요소이다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데이터 타입과 길이로 정의된다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길이가 다른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컬럼의 값은 비교할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관계인 컬럼들은 서로 데이터 타입과 길이가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컬럼은 테이블의 열을 구성하는 요소로 데이터 타입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 등으로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타입은 데이터의 일관성 유지를 위해 사용되는 가장 기본적인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도메인을 정의한 경우 도메인에 따라 데이터의 타입과 길이가 정의된다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컬럼을 비교하는 연산에서 두 컬럼의 데이터 타입이나 길이가 다르면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내부적으로 데이터 타입을 변환한 후 비교 연산을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관계인 컬럼들은 데이터 타입과 길이가 반드시 일치해야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테이블스페이스에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테이블이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저장되는 물리적인 영역이다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하나의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테이블스페이스에 하나 또는 그 이상의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하나 또는 여러 개의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가진다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파일로 나눠 관리하면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구성 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구성에 종속되지 않아 투명성이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(Tablespace)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테이블이 저장되는 논리적인 영역으로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 테이블스페이스에 하나 또는 그 이상의 테이블을 저장할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저장하면 논리적으로 테이블스페이스에 저장되고 물리적으로는 해당 테이블스페이스와 연관된 데이터 파일에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파일로 나눠 관리하면 논리적 구성이 물리적 구성에 종속되지 않아 투명성이 보장된다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데이터베이스에 저장되는 내용에 따라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(Temporary)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용도로 구분하여 설계한다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1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SEC_02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 공간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구성하는 테이블의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유형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인터럽트 테이블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파티셔닝 테이블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종류에는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인덱스 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임시 테이블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(Partition 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테이블을 작은 논리적 단위인 파티션으로 나눈 테이블이다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데이터를 효과적으로 관리할 수 있지만 파티션 키를 잘못 구성하면 성능 저하 등의 역효과를 초래할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방식에 따라 범위 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Partitioning),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Partitioning)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열의 값을 기준으로 분할함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함수를 적용한 결과 값에 따라 데이터를 분할함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분할로 분할한 다음 해시 함수를 적용하여 다시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분할하는 방식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물리 데이터베이스 모델의 구성 요소인 테이블에 대한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테이블에는 데이터베이스의 모든 데이터가 저장된다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테이블은 대용량의 테이블을 물리적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나눈 것 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테이블은 외부 파일을 데이터베이스 내에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테이블처럼 이용할 수 있는 데이터베이스의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테이블은 일반적인 인덱스를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테이블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비해 접근 경로가 단축된다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고려사항으로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테이블스페이스는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업무별로 구분하여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테이블은 하나의 테이블스페이스에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종속적으로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인덱스는 분리하여 저장한다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LOB(Large Object)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데이터는 독립적인 공간으로 지정한다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설계 시 고려사항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테이블스페이스는 업무별로 구분하여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테이블은 하나의 테이블스페이스에 독립적으로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인덱스는 분리하여 저장한다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LOB(Large Object)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데이터는 독립적인 공간으로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7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데이터베이스의 상태를 변환시키는 하나의 논리적 기능을 수행하기 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또는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수행되어야 할 일련의 연산들을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 시스템에서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 및 회복 작업 시 처리되는 작업의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시스템에 대한 서비스 요구 시 시스템이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응답하기 위한 상태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과정의 작업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7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상태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556792"/>
            <a:ext cx="3024335" cy="264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29808"/>
              </p:ext>
            </p:extLst>
          </p:nvPr>
        </p:nvGraphicFramePr>
        <p:xfrm>
          <a:off x="1559496" y="4349080"/>
          <a:ext cx="79208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04867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활동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(Active)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실행 중인 상태이다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실패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(Failed)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실행에 오류가 발생하여 중단된 상태이다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철회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(Aborted) 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비정상적으로 종료되어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Rollback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연산을 수행한 상태이다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부분 완료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(Partially Committed)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트랜잭션을 모두 성공적으로 실행한 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연산이 실행되기 직전인 상태이다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완료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(Committed))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트랜잭션을 모두 성공적으로 실행한 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연산을 실행한 후의 상태이다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6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데이터의 무결성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보장하기 위하여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트랜잭션이 가져야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64538"/>
              </p:ext>
            </p:extLst>
          </p:nvPr>
        </p:nvGraphicFramePr>
        <p:xfrm>
          <a:off x="1775520" y="1916832"/>
          <a:ext cx="89289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05678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Atomicity(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원자성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트랜잭션의 연산은 데이터베이스에 모두 반영되도록 완료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(Commit)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되든지 아니면 전혀 반영되지 않도록 복구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(Rollback)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되어야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내의 모든 명령은 반드시 완벽히 수행되어야 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모두가 완벽히 수행되지 않고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어느 하나라도 오류가 발생하면 트랜잭션 전부가 취소되어야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Consistency(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트랜잭션이 그 실행을 성공적으로 완료하면 언제나 일관성 있는 데이터베이스 상태로 변환한다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시스템이 가지고 있는 고정 요소는 트랜잭션 수행 전과 트랜잭션 수행 완료 후의 상태가 같아야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Isolation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독립성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격리성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둘 이상의 트랜잭션이 동시에 병행 실행되는 경우 어느 하나의 트랜잭션 실행 중에 다른 트랜잭션의 연산이 끼어들 수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수행중인 트랜잭션은 완전히 완료될 때까지 다른 트랜잭션에서 수행 결과를 참조할 수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Durability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영속성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지속성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성공적으로 완료된 트랜잭션의 결과는 시스템이 고장나더라도 영구적으로 반영되어야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6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CRUD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(Create),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(Delete)'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앞 글자만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모아서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용어이며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데이터베이스 테이블에 변화를 주는 트랜잭션의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연산에 대해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작성하여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분석으로 테이블에 발생되는 트랜잭션의 주기별 발생 횟수를 파악하고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테이블들을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저장되는 데이터의 양을 유추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많은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몰리는 테이블을 파악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있으므로 디스크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유용한 자료로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프로세스 트랜잭션의 부하가 집중되는 데이터베이스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시킴으로써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지연이나 타임아웃 오류를 방지할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2" y="5949280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형태의 표로서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행에는 프로세스를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열에는 테이블을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열이 만나는 위치에는 프로세스가 테이블에 발생시키는 변화를 표시하는 업무 프로세스와 데이터 간 상관 분석표이다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6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형태의 표로서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프로세스를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위치에는 프로세스가 테이블에 발생시키는 변화를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프로세스와 데이터 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통해 프로세스의 트랜잭션이 테이블에 수행하는 작업을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매트릭스의 각 셀에는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Create, Read, Update, Delete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앞 글자가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들어가며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복수의 변화를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600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C〉D〉U〉R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우선순위를 적용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목적에 따라 모두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 변경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실행하려면 테이블의 데이터를 읽은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하므로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R(Read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U(Update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필요하지만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매트릭스에는 우선순위가 높은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'U'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표시한다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매트릭스가 완성되었다면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어느 것도 적히지 않은 행이나 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없는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불필요하거나 누락된 테이블 또는 프로세스를 찾는다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8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j-ea"/>
              </a:rPr>
              <a:t>물리 </a:t>
            </a:r>
            <a:r>
              <a:rPr lang="ko-KR" altLang="en-US" sz="1600" b="1" dirty="0">
                <a:latin typeface="+mj-ea"/>
              </a:rPr>
              <a:t>데이터베이스 </a:t>
            </a:r>
            <a:r>
              <a:rPr lang="ko-KR" altLang="en-US" sz="1600" b="1" dirty="0" smtClean="0">
                <a:latin typeface="+mj-ea"/>
              </a:rPr>
              <a:t>설계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조사분석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11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저장공간설계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13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14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16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09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쇼핑몰의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 예시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16832"/>
            <a:ext cx="6153150" cy="317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분석의 목적은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기반으로 테이블에 발생하는 트랜잭션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분석하여 테이블에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저장되는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양을 유추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이를 근거로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산정하고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최적화하는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분석은 업무 개발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담당자가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프로세스가 과도하게 접근하는 테이블을 확인하여 여러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배치함으로써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분산을 통한 성능 향상을 가져올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1" y="5805264"/>
            <a:ext cx="851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직원 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명당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발령은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상여금 변경은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발생한다면 발령 테이블에는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 × 2 =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20,000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상여금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10,000 x 20 = 200,000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발생한다는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유추할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계산은 정확한 데이터 양을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아니라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지정하기 위해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대략적으로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유추 한 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개발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담당자는 애플리케이션을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설계하는 일을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9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분석서는 단위 프로세스와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이용하여 작성하며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프로세스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참조 횟수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발생시키는 가장 작은 단위의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트랜잭션이 데이터베이스 테이블에 영향을 주는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R, U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접근하는 데이터베이스의 테이블명을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테이블의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컬럼명을 적을 때는 마침표로 연결하여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적는다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횟수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테이블을 참조하는 횟수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 트랜잭션 횟수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 트랜잭션 횟수를 측정하기 위한 발생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주문요청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대한 트랜잭션 분석서 예시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156704"/>
            <a:ext cx="4680520" cy="1654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4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설명과 관련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트랜잭션의 특징은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연산은 모두 실행되거나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실행되지 않아야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Durability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Isolation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Consistency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Atomicity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 Or Nothing,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전부가 아니면 아무것도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아니라는 뜻이다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완전히 수행하든지 하나도 수행하지 말든지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일부는 인정하지 않겠다라는 뜻이다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Atomicity(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연산은 데이터베이스에 모두 반영되도록 완료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되든지 아니면 전혀 반영되지 않도록 복구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(Rollback)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내의 모든 명령은 반드시 완벽히 수행되어야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모두가 완벽히 수행되지 않고 어느 하나라도 오류가 발생하면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전부가 취소되어야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Consistency(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그 실행을 성공적으로 완료하면 언제나 일관성 있는 데이터베이스 상태로 변환한다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가지고 있는 고정 요소는 트랜잭션 수행 전과 트랜잭션 수행 완료 후의 상태가 같아야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Isolation(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트랜잭션이 동시에 병행 실행되는 경우 어느 하나의 트랜잭션 실행 중에 다른 트랜잭션의 연산에 끼어들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수행중인 트랜잭션은 완전히 완료될 때까지 다른 트랜잭션에서 수행 결과를 참조할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Durability(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영속성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성공적으로 완료된 트랜잭션의 결과는 시스템이 고장나더라도 영구적으로 반영되어야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Commit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의해 보장 받는 트랜잭션의 특성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모두 반영되도록 완료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되든지 아니면 전혀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반영되지 않도록 복구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(Rollback)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한다는 것은 원자성이다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영향을 주는 생성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연산으로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간에 매트릭스를 만들어서 트랜잭션을 분석하는 것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CASE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(Delete)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앞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글자만 모아서 만든 용어이며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데이터베이스 테이블에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변화를 주는 트랜잭션의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연산에 대해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작성하여 분석하는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분석으로 테이블에 발생되는 트랜잭션의 주기별 발생 횟수를 파악하고 연관된 테이블들을 분석하면 테이블에 저장되는 데이터의 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유추할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많은 트랜잭션이 몰리는 테이블을 파악할 수 있으므로 디스크 구성 시 유용한 자료로 활용할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외부 프로세스 트랜잭션의 부하가 집중되는 데이터베이스 채널을 파악하고 분산 시킴으로써 연결 지연이나 타임아웃 오류를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상태 중 트랜잭션의 마지막 연산이 실행된 직후의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연산의 처리는 끝났지만 트랜잭션이 수행한 최종 결과를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반영하지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상태는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Active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Partially Committed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Committed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Aborted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트랙잭션의 상태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실행 중인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(Failed)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실행에 오류가 발생하여 중단된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(Aborted)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비정상적으로 종료되어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연산을 수행한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완료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(Partially Committed)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모두 성공적으로 실행한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실행되기 직전인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(Committed)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모두 성공적으로 실행한 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실행한 후의 상태이다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보장하기 위해 트랜잭션이 가져야 할 특성에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내의 모든 명령은 반드시 완벽히 수행되어야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모두가 완벽히 수행되지 않고 어느 하나라도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발생하면 트랜잭션 전부가 취소되어야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트랜잭션의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수행과 관계 없이 데이터베이스가 가지고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요소는 일관되어야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트랜잭션이 동시에 병행 실행되는 경우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하나의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실행 중에 다른 트랜잭션의 연산이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끼어들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Commit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명령어에 의해 보장 받는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특성 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특성에 대한 설명에서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Commit, Rollback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있다면 바로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원자성을 떠올려야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하나의 논리적 기능을 수행하기 위한 작업의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또는 한꺼번에 모두 수행되어야 할 일련의 연산들을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카디널리티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데이터베이스의 상태를 변환시키는 하나의 논리적 기능을 수행하기 위한 작업의 단위 또는 한꺼번에 모두 수행되어야 할 일련의 연산들을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데이터베이스 시스템에서 병행 제어 및 회복 작업 시 처리되는 작업의 논리적 단위로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트랜잭션은 사용자가 시스템에 대한 서비스 요구 시 시스템이 응답하기 위한 상태 변환 과정의 작업 단위로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주요 특성 중 하나로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트랜잭션이 동시에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실행되는 경우 어느 하나의 트랜잭션 실행 중에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트랜잭션 </a:t>
            </a:r>
            <a:endParaRPr lang="ko-KR" altLang="en-US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연산이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끼어들 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없음을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Consistency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Isolation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Durability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트랜잭션의 개입 없이 독립적으로 실행한다는 특성은 독립성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트랙잭션의 특성은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요소는 트랜잭션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전과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 후의 상태가 같아야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(durability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전과 후가 일관성 있게 동일해야 한다는 특성은 일관성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0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/CRUD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보장하기 위해 트랜잭션이 가져야 할 특성에 대한 트랜잭션의 정의 및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한꺼번에 수행되어야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데이터베이스 연산집합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서비스 요구 시스템의 상태 변환 과정의 작업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병행제어 및 회복 작업의 논리적 작업 단위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연산이 데이터베이스에 모두 반영되지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일부만 반영시키는 원자성의 성질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보통 일련의 연산 작업이란 의미로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기능을 수행하는 작업의 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가져야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특성에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(Transparency)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격리성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투명성이란 어떠한 사실이 존재함에도 마치 투명하여 보이지 않는 것처럼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사실의 존재 여부를 염두에 두지 않아도 되는 성질을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사람이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인증 절차를 거쳐 잔액을 조회한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타인에게 송금하는 도중에 장애가 발생하였을 경우 문제가 발생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경우의 부작용을 방지할 수 있는 트랜잭션의 특성은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(Consistency)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(Duration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(Atomicity)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분석서를 작성하는 과정에서 필요 없는 항목에 해당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참조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횟수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분석서는 단위 프로세스와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이용하여 작성하며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요소에는 단위 프로세스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참조 횟수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프로세스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발생시키는 가장 작은 단위의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CRUD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트랜잭션이 데이터베이스 테이블에 영향을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 R, U, 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연산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접근하는 데이터베이스의 테이블명을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경우 테이블의 컬럼명을 적는다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컬럼명을 적을 때는 마침표로 연결하여 테이블명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컬럼명과 같이 적는다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참조 횟수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테이블을 참조하는 횟수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주기별로 수행되는 트랜잭션 횟수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주기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 트랜잭션 횟수를 측정하기 위한 발생 주기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9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데이터 레코드를 빠르게 접근하기 위해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쌍으로 구성되는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 릴레이션의 학번 속성에 대한 인덱스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인덱스에서 키 값은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포인터는 해당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저장된 레코드의 물리적인 주소이다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정렬되어 있기 때문에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빠르게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26" y="2224088"/>
            <a:ext cx="5776766" cy="1795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데이터가 저장된 물리적 구조와 밀접한 관계가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레코드가 저장된 물리적 구조에 접근하는 방법을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 파일의 레코드에 대한 액세스를 빠르게 수행할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삽입과 삭제가 수시로 일어나는 경우에는 인덱스의 개수를 최소로 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사용자가 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없으면 특정한 값을 찾기 위해 모든 데이터 페이지를 확인하는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인덱스를 기본 인덱스라 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인덱스가 아닌 인덱스들을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 관리 시스템에서는 모든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대해서 자동적으로 기본 인덱스를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순서가 인덱스의 엔트리 순서와 일치하게 유지되도록 구성되는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클러스터드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Clustered)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구성하는 구조나 특징에 따라 트리 기반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등으로 분류된다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402" y="6318232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SCAN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테이블에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순차적으로 읽는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 TABLE SCAN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적용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없거나 분포도가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검색할 때는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8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키의 순서에 따라 데이터가 정렬되어 저장되는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순서대로 저장되어 있어 인덱스를 검색하지 않아도 원하는 데이터를 빠르게 찾을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발생 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유지하기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데이터를 재정렬해야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릴레이션에 하나의 인덱스만 생성할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(Non-Clustered Index)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값만 정렬되어 있을 뿐 실제 데이터는 정렬되지 않는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검색하기 위해서는 먼저 인덱스를 검색하여 실제 데이터의 위치를 확인해야 하므로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인덱스에 비해 검색 속도가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떨어진다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릴레이션에 여러 개의 인덱스를 만들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2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인덱스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인덱스는 인덱스를 저장하는 블록들이 트리 구조를 이루고 있는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트리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인덱스를 주로 활용한다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사용되는 인덱스 방식으로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루트 노드에서 하위 노드로 키 값의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비교해 나가면서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노드에서 찾고자 하는 데이터를 검색한다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값과 레코드를 가리키는 포인터들이 트리 노드에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오름차순으로 저장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리프 노드는 같은 레벨에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 블록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 Block)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리프 블록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(Leaf Block)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브랜치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목적으로 사용되고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단계를 가리키는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있음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리프 블록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구성하는 컬럼 데이터와 해당 데이터의 행 위치를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식별자로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구성됨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9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장에서 꼭 알아야 할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분산 데이터베이스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설계는 논리적 구조로 표현된 논리적 데이터베이스를 디스크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저장장치에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물리적 구조의 데이터로 변환하는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구조의 기본적인 데이터 단위는 저장 레코드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Stored Record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단계에 꼭 포함되어야 할 것은 저장 레코드의 양식 설계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Record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Clustering)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설계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설계 등이다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구조는 여러 가지 타입의 저장 레코드 집합이라는 면에서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파일과 다르다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구조는 데이터베이스 시스템의 성능에 중대한 영향을 미친다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5832520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Clustering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사전적 의미로는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송이를 이루다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’,’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떼를 짓게 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뜻으로 여기서는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의미를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인덱스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트리의 변형으로 단말 노드가 아닌 노드로 구성된 인덱스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 Set)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단말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순차세트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Set)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세트에 있는 노드들은 단말 노드에 있는 키 값을 찾아갈 수 있는 경로로만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단말 노드가 해당 데이터 레코드의 주소를 가리킨다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세트에 있는 모든 키 값이 단말 노드에 다시 나타나므로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노드만을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5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인덱스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B-tree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 B+ tree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아래서 말하는 데이터는 자료구조 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가리킴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84" y="2227663"/>
            <a:ext cx="6136864" cy="3591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인덱스 컬럼의 데이터를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인덱스 키로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인덱스의 목적은 키 값을 포함하는 로우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주소를 제공하는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 컬럼에 적합하며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 효과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얻을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구성되어 있기 때문에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논리 연산이 가능하고 저장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조건을 만족하는 튜플의 개수 계산에 적합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동일한 값이 반복되는 경우가 많아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압축 효율이 좋다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7402" y="5589240"/>
            <a:ext cx="851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위치는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상대적인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테이블이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물리적인 주소를 기반으로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로우의 물리적 위치를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(Selectivity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조건에 맞는 레코드 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레코드 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×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100,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중 조건에 맞는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숫자가 적은 경우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좋다고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검색을 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(Selectivity)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컬럼의 값 대신 컬럼에 특정 함수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수식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(Expression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적용하여 산출된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B+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 또는 비트맵 인덱스를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데이터를 입력하거나 수정할 때 함수를 적용해야 하므로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사용자 정의 함수일 경우 시스템 함수보다 부하가 더 크다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인덱스는 대소문자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띄어쓰기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상관없이 조회할 때 유용하게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가능한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함수의 종류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(Arithmetic Expression),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PL/SQL Function,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SQL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Function, Package, C callout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7402" y="5589240"/>
            <a:ext cx="851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callout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어떤 함수를 호출한다라는 의미이다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2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조인 인덱스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조인 인덱스는 다수의 조인된 객체로 구성된 인덱스로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객체로 구성된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다르다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조인 인덱스는 비트맵 인덱스와 물리적 구조가 동일하다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이 비트맵 인덱스를 한 단계 더 발전시켜 비트맵 조인 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(Bitmap Join Index)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조인 결과에 비트맵 인덱스를 생성하는 것으로 질의 처리를 위한 조인을 피함으로써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Bitmap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Index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사용하면 실제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발생하지 않도록 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인덱스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인덱스는 개발자가 필요한 인덱스를 직접 만들어 사용하는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확장형 인덱스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(Extensible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Index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의해 만들었지만 프로그램에서 제공하는 인덱스처럼 사용할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0147" y="5925824"/>
            <a:ext cx="851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에서부터 새롭게 도입된 개념으로 개발자가 자신이 원하는 인덱스 타입을 생성할 수 있게 함으로써 오라클의 인덱스 시스템에 많은 확장을 가져다 주었다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데이터베이스에는 아직 존재하지도 않는 새로운 인덱스 타입을 자신이 스스로 정의하여 오라클에서 지원하는 인덱스 처럼 사용할 수가 있다는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5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설계할 때는 분명하게 드러난 컬럼에 대해 기본적인 인덱스를 먼저 지정한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설계를 반복적으로 진행한다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대상 테이블이나 컬럼 등을 선정한다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효율성을 검토하여 인덱스 최적화를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정의서 예시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7402" y="6093296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진행 중에는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등에 변경이 많기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처음부터 모든 인덱스를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꺼번에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것은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 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단계에서는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지정하고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진행하면서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구조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검토하여 반복적으로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진행해야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45" y="4107176"/>
            <a:ext cx="4321671" cy="1762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1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대상 테이블 선정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 BLOCK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수에 따라 판단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 BLOCK READ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크기가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이상일 경우 인덱스 필요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액세스가 빈번한 테이블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범위나 특정 순서로 데이터 조회가 필요한 테이블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순차적 조인이 발생되는 테이블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7402" y="6093296"/>
            <a:ext cx="851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 BLOCK READ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테이블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메모리에 한 번에 읽어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블록의 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대상 컬럼 선정 기준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컬럼의 분포도가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이내인 컬럼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값의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× 100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이상이어도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처리를 목적으로 하는 컬럼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장표 등에서 조회 및 출력 조건으로 사용되는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생성되는 기본키와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Unique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제약 조건을 사용한 컬럼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수정이 빈번하지 않은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UNION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빈번한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좁은 컬럼은 단독 인덱스로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조합되어 사용되는 경우 하나의 결합 인덱스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(Concatenate Index)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생성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7402" y="5085184"/>
            <a:ext cx="8517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BY, GROUP BY, UNION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ORDER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GROUP BY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그룹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통합 지정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사용하는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 인덱스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인덱스란 한 릴레이션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여러 컬럼들을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인덱스로 만드는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 인덱스는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순서에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액세스하는 범위가 달라질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유의해야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순서 우선순위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항상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컬럼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‘='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되는 컬럼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분포도가 좋은 컬럼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정렬이 자주 발생하는 컬럼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시 고려사항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 추가되는 인덱스는 기존 액세스 경로에 영향을 미칠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지나치게 많이 만들면 오버헤드가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인덱스로 처리하면 많은 오버헤드가 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만들면 추가적인 저장 공간이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데이터의 저장 공간이 분리되도록 설계한다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7402" y="5085184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인덱스와 테이블 분리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인덱스와 테이블을 분리하는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가장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형태로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 시 인덱스의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받지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 저장이 빠르다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3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부적절한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인덱스는 데이터베이스의 물리적 구조와 밀접한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하나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필드로 만들어도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삽입과 삭제가 수시로 일어나는 경우는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개수를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많게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통해서 테이블의 레코드에 대한 액세스를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데이터 레코드를 빠르게 접근하기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쌍으로 구성되는 데이터 구조이다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데이터가 저장된 물리적 구조와 밀접한 관계가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레코드가 저장된 물리적 구조에 접근하는 방법을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통해서 파일의 레코드에 대한 액세스를 빠르게 수행할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삽입과 삭제가 수시로 일어나는 경우에는 인덱스의 개수를 최소로 하는 것이 효율적이다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사용자가 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없으면 특정한 값을 찾기 위해서 모든 데이터 페이지를 확인하는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 TABLE SCAN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기본키를 위한 인덱스를 기본 인덱스라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인덱스가 아닌 인덱스들을 보조 인덱스라고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관계형 데이터베이스 관리 시스템에서는 모든 기본키에 대해서 자동적으로 기본 인덱스를 생성한다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물리적 순서가 인덱스의 엔트리 순서와 일치하게 유지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되도록 구성되는 인덱스를 클러스터드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성능에 많은 영향을 주는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구성 요소로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클러스터에 연관되어 독립적인 저장 공간을 보유하며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자료를 더욱 빠르게 조회하기 위하여 사용되는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역정규화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(Denormalization)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빠르게 검색한다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조회한다 라고 하면 인덱스를 떠올려야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인덱스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(Index)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인덱스의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목적은 검색 성능을 최적화하는 것으로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인덱스는 분기를 목적으로 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BETWEEN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범위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검색에 활용될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자동으로 생성하여 사용자가 변경할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(DDL)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사용자가 생성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함수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인덱스에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컬럼 값 자체가 아니라 컬럼에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함수를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 값이다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함수를 사용하면 사용자 정의 함수를 사용할 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부하가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인덱스는 데이터를 입력하거나 수정할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적용 해야 하므로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부하가 발생할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인덱스로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 또는 비트맵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생성하여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컬럼의 값 대신 컬럼에 특정 함수나 수식을 적용하여 산출된 값을 사용하는 것으로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B+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인덱스 또는 비트맵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생성하여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데이터를 입력하거나 수정할 때 함수를 적용해야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하므로 부하가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 함수가 사용자 정의 함수일 경우 시스템 함수보다 부하가 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기반 인덱스는 대소문자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띄어쓰기 등에 상관없이 조회할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유용하게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가능한 함수의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PL/SQL Function, SQL Function, Package, C callout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시 고려 사항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구조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크기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존재하는 레코드 개수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대한 트랜잭션의 갱신과 참조 성향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향상을 위한 개념 스키마의 변경 여부 검토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빈번한 질의와 트랜잭션들의 수행속도를 높이기 위한 고려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운용 시 파일 크기의 변화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전에 기존 시스템을 분석하여 데이터 명명 규칙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요소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5832520"/>
            <a:ext cx="851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상태를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변환시키는 하나의 논리적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수행하기 위한 작업의 단위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한꺼번에 모두 수행되어야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연산들을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스키마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(Conceptual Schema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전체적인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구조로서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사용자들이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데이터를 종합한 조직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데이터베이스로 하나만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3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비트맵 인덱스에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인덱스란 인덱스 컬럼의 데이터를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키로 사용하는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분포도가 넓은 컬럼에 적합하다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비트맵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목적은 키 값을 포함하는 로우의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제공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동일한 값이 반복될 확률이 높아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압축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효율이 매우 좋다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인덱스 컬럼의 데이터를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인덱스 키로 사용하는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인덱스의 목적은 키 값을 포함하는 로우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주소를 제공하는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분포도가 좋은 컬럼에 적합하며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 효과를 얻을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구성되어 있기 때문에 효율적인 논리 연산이 가능하고 저장 공간이 작다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다중 조건을 만족하는 튜플의 개수 계산에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비트맵 인덱스는 동일한 값이 반복되는 경우가 많아 압축 효율이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인덱스와 관련한 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문헌의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데이터를 쉽고 빠르게 찾을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만든 데이터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붙여진 색인으로 데이터 검색 시 처리속도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도움이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추가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명령어는 각각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대부분의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테이블을 삭제하면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삭제된다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추가하는 명령어는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삭제하는 명령어는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컬럼 선정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컬럼의 분포도가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이내인 컬럼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인덱스가 자동 생성되는 기본키와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Unique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제약 조건을 사용한 컬럼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수정이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이상이어도 부분 처리를 목적으로 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대상 컬럼 선정 기준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컬럼의 분포도가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이내인 컬럼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값의 평균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* 100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10~15%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이상이어도 부분 처리를 목적으로 하는 컬럼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장표 등에서 조회 및 출력 조건으로 사용되는 컬럼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수정이 빈번하지 않은 컬럼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ORDER BY, GROUP BY, UNION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빈번한 컬럼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좁은 컬럼은 단독 인덱스로 생성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인덱스들이 자주 조합되어 사용하는 경우 하나의 결합 인덱스로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인덱스에 대한 설명으로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인덱스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키의 순서에 따라 데이터가 정렬되어 저장되는 방식이다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(Clustered Index)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순서대로 저장되어 있어 인덱스를 검색하지 않아도 원하는 데이터를 빠르게 찾을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키 값만 정렬되어 있을 뿐 실제 데이터는 정렬되지 않는 방식이다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검색하기 위해서는 먼저 인덱스를 검색하여 실제 데이터의 위치를 확인해야 하므로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인덱스에 비해 검색 속도가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클러스터드 인덱스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키의 순서에 따라 데이터가 정렬되어 있는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데이터가 순서대로 저장되어 있어 인덱스를 검색하지 않아도 원하는 데이터를 빠르게 찾을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발생 시 순서를 유지하기 위해서 데이터를 재정렬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테이블에는 하나의 인덱스만 생성할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넌 클러스터드 인덱스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키 값만 정렬되어 있을 뿐 실제 데이터는 정렬되지 않는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검색하기 위해서는 먼저 인덱스를 검색하여 실제 데이터의 위치를 확인해야 하므로 클러스터드 인덱스에 비해 검색 속도가 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테이블에 여러 개의 인덱스를 만들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7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사용자에게 접근이 허용된 자료만을 제한적으로 보여주기 위해 하나 이상의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테이블로부터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가지는 가상 테이블이다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저장장치 내에 물리적으로 존재하지 않지만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것처럼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간주된다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보정 작업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시험 등 임시적인 작업을 위한 용도로 활용된다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조인문의 사용 최소화로 사용상의 편의성을 최대화한다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생성하면 뷰 정의가 시스템 내에 저장되었다가 생성된 뷰 이름을 질의어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질의어가 실행될 때 뷰에 정의된 기본 테이블로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테이블에 대해 실행된다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그림은 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유도되어 생성되며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데이터에 접근할 수 있음을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797153"/>
            <a:ext cx="3960440" cy="1107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테이블로부터 유도된 테이블이기 때문에 기본 테이블과 같은 형태의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테이블과 거의 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테이블이기 때문에 물리적으로 구현되어 있지 않다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독립성을 제공할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데이터만 뷰로 정의해서 처리할 수 있기 때문에 관리가 용이하고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통해서만 데이터에 접근하게 하면 뷰에 나타나지 않는 데이터를 안전하게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기본키를 포함한 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 뷰를 구성해야만 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뷰는 다른 뷰의 정의에 기초가 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기본 테이블이나 뷰를 삭제하면 그 테이블이나 뷰를 기초로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다른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뷰도 자동으로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정의할 때는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때는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402" y="5919663"/>
            <a:ext cx="851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테이블로부터 유도된 하나의 가상 테이블이며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만들기 위해 유도된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테이블이라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7017"/>
              </p:ext>
            </p:extLst>
          </p:nvPr>
        </p:nvGraphicFramePr>
        <p:xfrm>
          <a:off x="1559496" y="1628800"/>
          <a:ext cx="8056804" cy="129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2435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논리적 데이터 독립성을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 데이터에 대해 동시에 여러 사용자의 상이한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응용이나 요구를 지원해 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데이터 관리를 간단하게 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 제어를 통한 자동 보안이 제공된다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독립적인 인덱스를 가질 수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뷰의 정의를 변경할 수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뷰로 구성된 내용에 대한 삽입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갱신 연산에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제약이 따른다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설계 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테이블을 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시스템과 인터페이스에 관여하는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CRUD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매트릭스를 통해 여러 테이블이 동시에 자주 조인되어 접근되는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작성 시 거의 모든 문장에서 </a:t>
            </a:r>
            <a:r>
              <a:rPr lang="ko-KR" altLang="en-US" sz="1600" u="sng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인라인 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접근되는 테이블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컬럼을 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유지해야 하는 컬럼은 주의하여 선별한다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 예시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58" y="4422286"/>
            <a:ext cx="5012270" cy="1236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67402" y="5919663"/>
            <a:ext cx="85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서브쿼리가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절에서 안에서 사용되는 경우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서브쿼리를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인라인 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FROM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절에서 사용된 서브쿼리의 결과가 하나의 테이블에 대한 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서브쿼리란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 안에 다시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문이 기술된 형태의 쿼리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(QUERY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7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설계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고려사항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구조가 단순화 될 수 있도록 반복적으로 조인을 설정하여 사용하거나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조건절을 사용하는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뷰로 생성한다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조인하여 사용하는 경우가 많다면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필드로 구성된 뷰를 생성한다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테이블이라도 업무에 따라 테이블을 이용하는 부분이 달라질 수 있으므로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관점에서 제시해야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총구매횟수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총구매금액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발송 업무를 처리할 때는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필드만 필요하므로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필드로 구성된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보안 유지를 고려하여 설계한다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총구매횟수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총구매금액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등은 회사 차원에서 중요한 자료일 수 있으므로 발송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담당자가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없도록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8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사용하여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데이터의 논리적 독립성을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제거할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 내에 물리적으로 존재한다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개념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사용자에게 접근이 허용된 자료만을 제한적으로 보여주기 위해 하나 이상의 테이블로부터 유도된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이름을 가지는 가상 테이블이다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저장장치 내에 물리적으로 존재하지 않지만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것처럼 간주된다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데이터 보정 작업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과정 시험 등 임시적인 작업을 위한 용도로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조인문의 사용 최소화로 사용상의 편의성을 최대화한다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생성하면 뷰 정의가 시스템 내에 저장되었다가 생성된 뷰 이름을 질의어에서 사용할 경우 질의어가 실행될 때 뷰에 정의된 기본 테이블로 대체되어 기본 테이블에 대해 실행된다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뷰 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조작에서 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연산은 제약이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정의는 기본 테이블과 같이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이용하여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기본 테이블이 제거되면 뷰도 자동적으로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 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테이블에서 유도된 가상 테이블이다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생성하고 삭제도 간단하지만 변경은 불가능하다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뷰에는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자체로 인덱스를 가짐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용이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논리적 독립성 제공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데이터 관리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장점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독립성을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데이터에 대해 동시에 여러 사용자의 상이한 응용이나 요구를 지원해준다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데이터 관리를 간단하게 해준다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제어를 통한 자동 보안이 제공된다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단점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인덱스를 가질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정의를 변경할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뷰로 구성된 내용에 대한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연산에 제약이 따른다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데이터베이스에서의 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뷰는 다른 뷰를 기반으로 새로운 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일종의 가상 테이블이며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제약이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뷰는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테이블을 만드는 것처럼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 VIEW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만들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논리적으로 존재하는 기본 테이블과 다르게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존재하며 카탈로그에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물리적으로 존재하는 기본 테이블과 다르게 논리적으로만 존재하며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테이블과 마찬가지로 카탈로그에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3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이점으로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독자적인 인덱스를 가질 수 있으므로 관리가 편하다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상이한 응용이나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요구를 지원해 준다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사용자의 데이터 관리를 간단하게 해준다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숨겨진 데이터를 위한 자동 보안이 제공된다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독립적인 인덱스를 가질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보안성 측면에서 뷰를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필요한 정보를 요구에 맞게 가공하여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뷰로 만들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사용하면 뷰에 대한 삽입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 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제약사항 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테이블의 기본키를 포함한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 뷰를 구성해야만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연산이 가능하므로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사용하더라도 기본 테이블과 비교할 때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제약이 따른다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 검색 연산과 비교하여 제약이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측면에서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활용할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위에 또 다른 뷰를 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 존재하지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가상 테이블이다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연산에는 제한이 따르지만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검색은 기본 테이블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연산과 동일하다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뷰의 특징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기본 테이블로부터 유도된 테이블이기 때문에 기본 테이블과 같은 형태의 구조를 사용하며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조작도 기본 테이블과 거의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뷰는 가상 테이블이기 때문에 물리적으로 구현되어 있지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논리적 독립성을 제공할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데이터만 뷰로 정의해서 처리할 수 있기 때문에 관리가 용이하고 명령문이 간단해진다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통해서 데이터에 접근하게 하면 뷰에 나타나지 않는 데이터를 안전하게 보호하는 효율적인 기법으로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테이블의 기본키를 포함한 속성 집합으로 뷰를 구성해야만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연산이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일단 정의된 뷰는 다른 뷰의 정의에 기초가 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뷰가 정의된 기본 테이블이나 뷰를 삭제하면 그 테이블이나 뷰를 기초로 정의된 다른 뷰도 자동으로 삭제된다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정의할 때는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제거할 때는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DROP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3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 저장 시 데이터 액세스 효율을 향상시키기 위해 동일한 성격의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데이터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물리적 저장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키로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컬럼 값의 순서대로 저장되고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테이블이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되지 않은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&lt;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부서번호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클러스터링 되었다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＇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부서번호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클러스터링 키라고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339989"/>
            <a:ext cx="1311311" cy="91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468660"/>
            <a:ext cx="1728191" cy="1230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47528" y="4221088"/>
            <a:ext cx="1868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552" y="5676612"/>
            <a:ext cx="1868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3290014"/>
            <a:ext cx="1435457" cy="251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048328" y="3429000"/>
            <a:ext cx="30243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클러스터링은 비슷한 종류끼리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묶어준다 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성격의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블록에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하는 방법이고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서버에서는 두 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하나의 서버처럼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방법을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행을 접근할 때 기준이 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조회하면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키로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에서 시작하여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테이블의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조회한다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0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된 테이블은 데이터 조회 속도는 향상시키지만 데이터 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성능은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저하시킨다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분포도가 넓을수록 유리하다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넓은 테이블을 클러스터링 하면 저장 공간을 절약할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열을 공유하므로 저장 공간이 줄어든다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트랜잭션은 전체 테이블을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스캔 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일이 자주 발생하므로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범위가 넓은 경우에는 단일 테이블 클러스터링을 조인이 많이 발생하는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테이블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테이블에는 클러스터링을 할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비슷한 데이터가 동일한 데이터 블록에 저장되기 때문에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줄어든다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클러스터드 인덱스를 생성하면 접근 성능이 향상된다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1544" y="5909640"/>
            <a:ext cx="921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분포도는 인덱스에서는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좁은 테이블이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좋지만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클러스터링은 분포도가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유리하다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테이블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클러스터링이란 여러 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뿐만 아니라 한 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대해서도 클러스터링을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동일 블록이나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블록에 저장하므로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데이터베이스에서의 파티셔닝은 대용량의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테이블이나 인덱스를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단위인 파티션으로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77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옵션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 옵션이란 특정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제공되는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파일에 대한 저장 구조와 접근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다양한 옵션을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반응시간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수행을 요구한 시점부터 처리 결과를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때까지의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(Space Utilization)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파일과 액세스 경로 구조에 의해 사용되는 저장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Throughput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단위시간 동안 데이터베이스 시스템에 의해 처리될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트랙잭션의 평균 개수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2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대상 테이블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넓은 테이블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자주 조회하는 테이블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삭제가 자주 발생하지 않는 테이블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조인되어 사용되는 테이블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BY, GROUP BY,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UNION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빈번한 테이블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5909640"/>
            <a:ext cx="921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GROUP BY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그룹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UNION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통합 지정 시 사용하는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5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데이터베이스 테이블에서의 클러스터에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동일한 성격의 데이터를 물리적으로 동일한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 조회 속도는 물론이고 데이터 입력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삭제에 대한 성능도 향상시킨다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넓은 테이블을 클러스터링 하면 저장 공간을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절약할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된 테이블은 클러스터링을 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 저장 시 데이터 액세스 효율을 향상시키기 위해 동일한 성격의 데이터를 동일한 데이터 블록에 저장하는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키로 지정된 컬럼 값의 순서대로 저장되고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테이블이 하나의 클러스터에 저장된다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된 테이블은 데이터 조회 속도는 향상시키지만 데이터의 입력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삭제에 대한 성능은 저하시킨다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데이터의 분포도가 넓을수록 유리하다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분포도가 넓은 테이블을 클러스터링 하면 저장 공간을 절약할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테이블은 클러스터링 키 열 공유하므로 저장 공간이 줄어든다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대용량을 처리하는 트랜잭션은 전체 테이블 스캔 하는 일이 자주 발생하기 때문에 클러스터링을 하지 않는 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범위가 넓은 경우에는 단일 테이블 클러스터링을 조인이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발생하는 경우는 다중 테이블 클러스터링을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된 테이블에는 클러스터링을 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하면 비슷한 데이터가 동일한 데이터 블록에 저장되기 때문에 디스크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줄어든다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클러스터링된 테이블에 클러스터드 인덱스를 생성하면 접근 성능이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클러스터링을 적용하기에 적당하지 않은 테이블은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좁은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수정이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거의 발생하지 않는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자주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조인되어 사용되는 테이블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대량의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자주 조회하는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대상 테이블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분포도가 넓은 테이블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범위를 자주 조회하는 테이블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삭제가 자주 발생하지 않는 테이블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조인되어 사용되는 테이블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 BY, GROUP BY, UNION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빈번한 테이블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클러스터에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클러스터링을 하면 비슷한 데이터를 동일한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저장하기 때문에 디스크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줄어든다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테이블 클러스터링은 조인이 많이 발생하는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테이블 클러스터링은 처리 범위가 넓은 경우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된 테이블은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열을 공유하므로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저장공간이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줄어든다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클러스터는 데이터의 액세스 효율을 향상시킨다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테이블 클러스터링은 처리 범위가 넓은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테이블 클러스터링은 조인이 많이 발생하는 경우 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파티션은 대용량의 테이블이나 인덱스를 작은 논리적 단위인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나누는 것을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중요한 몇 개의 테이블에만 집중되어 데이터가 증가되므로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이블들을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나눠 분산시키면 성능 저하를 방지할 뿐만 아니라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관리도 쉬워진다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인덱스를 파티셔닝 하면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키에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물리적으로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처리는 테이블 단위로 이뤄지고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909640"/>
            <a:ext cx="921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테이블을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쉽도록 작은 단위로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것을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키로 지정된 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값에 따라 파티션이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나뉘어진다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단위로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 여러 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나눠져 있어도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애플리케이션은 테이블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처리하기 때문에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인식하지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파티션의 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00340"/>
              </p:ext>
            </p:extLst>
          </p:nvPr>
        </p:nvGraphicFramePr>
        <p:xfrm>
          <a:off x="1775520" y="1556792"/>
          <a:ext cx="89289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05678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접근 시 액세스 범위를 줄여 쿼리 성능이 향상된다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파티션 별로 데이터가 분산되어 저장되므로 디스크의 성능이 향상된다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파티션 별로 백업 및 복구를 수행하므로 속도가 빠르다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장애 시 데이터 손상 정도를 최소화할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가용성이 향상된다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파티션 단위로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출력을 분산시킬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테이블을 세분화 하여 관리하므로 세심한 관리가 요구된다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테이블간 조인에 대한 비용이 증가한다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용량이 작은 테이블에 파티셔닝을 수행하면 오히려 성능이 저하된다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파티션의 종류는 파티셔닝 방식에 따라 범위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로빈 분할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68019"/>
              </p:ext>
            </p:extLst>
          </p:nvPr>
        </p:nvGraphicFramePr>
        <p:xfrm>
          <a:off x="1783612" y="2276872"/>
          <a:ext cx="892899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48"/>
                <a:gridCol w="67768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범위 분할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(Range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지정한 열의 값을 기준으로 범위를 지정하여 분할한다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일별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월별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분기별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해시 분할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(Hash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해시 함수를 적용한 결과 값에 따라 데이터를 분할한다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파티션에 데이터가 집중되는 범위 분할의 단점을 보완한 것으로 데이터를 고르게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분산할 때 유용하다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데이터가 어디에 있는지 판단할 수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고객번호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주민번호 등과 같이 데이터가 고른 컬럼에 효과적이다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조합 분할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(Composite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범위 분할로 분할한 다음 해시 함수를 적용하여 다시 분할하는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범위 분할한 파티션이 너무 커서 관리가 어려울 때 유용하다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 분할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(List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지정한 열 값에 대한 목록을 만들어 이를 기준으로 분할한다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국가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라는 열에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있는 경우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제외할 목적으로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아시아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라는 목록을 만들어 분할함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라운드 로빈 분할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(Round Robin Partitioning)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레코드를 균일하게 분배하는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레코드가 순차적으로 분배되며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기본키가 필요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4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파티션의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연도별로 파티션을 나눈다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(F(X))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인수로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입력하여 그 결과값에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파티션을 나눈다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연도별로 파티션을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다음 하나의 파티션 안에서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적용하여 다시 파티션을 나눈다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506811"/>
            <a:ext cx="5040560" cy="1764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 시 고려 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접근 유형에 따라 파티셔닝이 이뤄지도록 선정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관리의 용이성을 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이력성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생성주기와 소멸주기를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시켜야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생성되는 날짜 컬럼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백업의 기준이 되는 날짜 컬럼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간 이동이 없는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I/O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병목을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데이터 분포가 양호한 컬럼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키로 선정한다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4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97873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파티션은 파티션된 테이블의 데이터를 관리하기 위해 인덱스를 나눈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파티션은 파티션된 테이블의 종속 여부에 따라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Partitioned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Partitioned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Index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Partitioned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파티션과 인덱스 파티션이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대응되도록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Partitioned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파티션과 인덱스 파티션이 독립적으로 구성되도록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Partitioned Index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Partitioned Index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관리가 쉽다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•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Partitioned Index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파티션과 인덱스를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•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Partitioned Index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기준으로 수행하고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기준으로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97" y="3676572"/>
            <a:ext cx="5551887" cy="2192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-SEC_07(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파티션은 인덱스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컬럼의 위치에 따라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Prefixed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Partitioned Index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Non-prefixed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Partitioned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나뉜다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Prefixed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Partitioned Index: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키와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첫 번째 컬럼이 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Non-Prefixed Partitioned Index: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파티션 키와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첫 번째 컬럼이 다르다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Prefixed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Non-prefixed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조합하여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Prefixed Partitioned Index,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Non-Prefixed Partitioned Index,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Prefixed Partitioned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구성하여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Global Non-Prefixed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Partitioned Index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허용되지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77" y="3003568"/>
            <a:ext cx="6518354" cy="1001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7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저장소의 파티션 설계에서 파티션 유형으로 옳지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Partitioning)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해시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Partitioning)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유닛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Partitioning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열의 값을 기준으로 범위를 지정하여 분할한다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분기별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Partitioning)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함수를 적용한 결과 값에 따라 데이터를 분할한다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파티션에 데이터가 집중되는 범위 분할의 단점을 보완한 것으로 데이터를 고르게 분산할 때 유용하다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 번호 등과 같이 데이터가 고른 컬럼에 효과적이다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(Composite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분할로 분할한 다음 해시 함수를 적용하여 다시 분할하는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분할한 파티션이 너무 커서 관리가 어려울 때 유용하다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(List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열 값에 대한 목록을 만들어 이를 기준으로 분할한다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열에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제외할 목적으로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아시아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목록을 만들어 분할하는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 로빈 분할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(Round Robin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균일하게 분배하는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레코드가 순차적으로 분배되며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기본키가 필요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데이터베이스 환경 중 수평 분할에서 활용되는 분할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이 아닌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라운드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분할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(Horizontal Partitioning)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분할은 데이터베이스의 테이블의 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나누는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종류에는 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라운드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로빈 파티션이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 방식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지정한 열의 값을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지정하여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분할하는 방식은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 Partitioning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 Partitioning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Composite Partitioning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Partitioning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지정하는 분할은 범위 분할이다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파티셔닝의 장점으로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관리가 수월해진다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장애 시 데이터 손상 정도를 최소화할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별로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복구를 수행하므로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빠르다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테이블간 조인에 대한 비용이 감소한다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파티셔닝의 장점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접근 시 액세스 범위를 줄여 쿼리 성능이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별로 데이터가 분산되어 저장되므로 디스크의 성능이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별로 백업 및 복구를 수행하므로 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장애 시 데이터 손상 정도를 최소화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가용성이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단위로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분산시킬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파티셔닝의 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테이블을 세분화 하여 관리하므로 세심한 관리가 요구된다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간의 조인에 대한 비용이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용량이 작은 테이블에 파티셔닝을 수행하면 오히려 성능이 저하된다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0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 파악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물리 데이터 모델에 적용해야 하는 규칙으로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조직마다 다를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전에 파악해야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규칙은 데이터 표준화 및 논리 데이터베이스 설계의 결과물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설계와 논리 데이터베이스 설계에 적용되는 명명 규칙은 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유지해야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명명 규칙은 논리적 데이터 요소를 물리적 데이터 요소로 전환할 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명칭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부여의 근거로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45577"/>
              </p:ext>
            </p:extLst>
          </p:nvPr>
        </p:nvGraphicFramePr>
        <p:xfrm>
          <a:off x="2423592" y="2619693"/>
          <a:ext cx="7920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66328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업무코드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세부업무코드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자리로 구성된다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업무코드와 세부업무코드를 기준으로 거래코드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등이 명명되므로 표준을 준수해야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리소스 그룹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업무구분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+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세부업무구분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자리로 명명한다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거래코드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거래코드는 입력되는 데이터의 유형에 따라 부여된다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거래코드 명명규칙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서비스명과 동일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거래처 코드와 서비스 명은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1:1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관계로 명명한다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7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테이블 파티셔닝의 종류에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분할은 일별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분기별과 같이 열의 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분할은 해시 함수를 적용한 결과 값에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분할은 특정 파티션에 데이터가 집중되는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분할은 범위 분할한 파티션이 너무 커서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관리가 어려울 때 용이하다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4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이터베이스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설계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설계는 데이터가 저장될 공간을 정의하는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용량을 설계할 때는 테이블에 저장할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양과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차지하는 공간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예측하여 반영해야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909640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용량 설계는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설계만큼이나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용량이 필요할 때마다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증설한다면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전체적인 성능이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저하되고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계속 증가할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이터베이스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설계의 목적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용량을 정확히 산정하여 디스크의 저장 공간을 효과적으로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고려하여 설계함으로써 디스크의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부하를 분산시키고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병목 현상을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경합이 최소화되도록 설계함으로써 데이터 접근성이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접근성을 향상시키는 설계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테이블스페이스와 인덱스의 테이블스페이스를 분리하여 구성한다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테이블스페이스와 임시 테이블스페이스를 분리하여 구성한다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마스터 테이블과 트랜잭션 테이블로 분류한다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생성되는 오브젝트의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익스텐트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발생을 최소화하여 성능을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용량을 정확히 분석하여 테이블과 인덱스에 적합한 저장 옵션을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909640"/>
            <a:ext cx="921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익스텐트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Extent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익스텐트는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기본적인 용량이 모두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찼을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추가적으로 할당되는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분석 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예상 건수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 기간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증가율 등 기초 자료를 수집하여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자료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분석된 자료를 바탕으로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이용될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오브젝트 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인덱스의 테이블스페이스 용량을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용량은 테이블스페이스에 생성되는 테이블 용량을 모두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더한 값에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용량이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라면 테이블스페이스의 용량은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+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(100 × 40%) = 140M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정도로 산정한다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데이터베이스에 저장될 모든 데이터 용량과 데이터베이스 설치 및 관리를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용량을 합해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용량을 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6320353"/>
            <a:ext cx="92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값은 절대적인 값이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따라 확장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것은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가능성이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것은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12" y="2229141"/>
            <a:ext cx="5368232" cy="13420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분석 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용량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저장될 전체 파일의 용량이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2,700M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 추후에 추가될 데이터가 많지 않아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300M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공간이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3G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디스크를 선택하였다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저장될 전체 파일의 용량이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2,500M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추후에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추가될 데이터 양이 많아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2,500M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공간이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디스크를 선택하였다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845054"/>
            <a:ext cx="5688632" cy="1474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35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데이터베이스 용량 설계에 대한 내용이다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용량을 분석하려면 먼저 데이터 예상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건수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 기간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증가율 등 기초 자료를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설계를 정확히 산정하면 데이터의 확장성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가용성을 높일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경합을 최소화하여 데이터 접근성을 높이려면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인덱스의 테이블스페이스를 같은 곳에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위치하도록 구성한다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특성을 고려한 용량 설계를 통해 디스크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병목 현상을 최소화할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설계의 목적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용량을 정확히 산정하여 디스크의 저장 공간을 효과적으로 사용하고 확장성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디스크의 특성을 고려하여 설계함으로써 디스크의 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부하를 분산시키고 채널의 병목 현상을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디스크에 대한 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경합이 최소화되도록 설계함으로써 데이터 접근성이 향상된다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접근성을 향상시키는 설계 방법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테이블스페이스와 인덱스의 테이블스페이스를 분리하여 구성한다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테이블스페이스와 임시 테이블스페이스를 분리하여 구성한다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마스터 테이블과 트랜잭션 테이블로 분류한다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생성되는 오브젝트의 익스텐트 발생을 최소화하여 성능을 향상시킨다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용량을 정확히 분석하여 테이블과 인덱스에 적합한 저장 옵션을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용량 설계에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용량 분석은 물리 데이터베이스 설계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수행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용량을 정확히 분석하면 디스크 공간을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경합을 최소화시켜 데이터 접근성이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 되도록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생성되는 오브젝트의 익스텐트 발생이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최대화 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되도록 설계한다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용량은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테이블스페이스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생성되는 테이블 용량을 모두 더한 값에 약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 프로를 추가 산정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10%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값은 절대적인 값이 아니다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따라 확장 가능성이 높은 것은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40%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 확장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가능성이 낮은 것은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정도로 지정하면 된다</a:t>
            </a:r>
            <a:r>
              <a:rPr lang="en-US" altLang="ko-KR" sz="14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5965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 파악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규칙을 통해 중복 구축 등을 방지할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규칙을 파악하려면 도메인과 데이터 사전에 대한 지식이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포함된 속성들의 데이터 타입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등을 표준화 규칙에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있게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도메인 예시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60232"/>
              </p:ext>
            </p:extLst>
          </p:nvPr>
        </p:nvGraphicFramePr>
        <p:xfrm>
          <a:off x="2351584" y="3243704"/>
          <a:ext cx="46805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1376244"/>
                <a:gridCol w="201622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도메인 분류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도메인명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타입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사원코드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VARCHAR2(10)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매장코드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VARCHAR2(10)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상품코드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VARCHAR2(10)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사원이름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VARCHAR2(20)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매장이름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VARCHAR2(20)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상품이름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VARCHAR2(20)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사원수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NUMBER(10)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상품수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NUMBER(10)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5520" y="5694956"/>
            <a:ext cx="8517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타입은 고정된 문자열을 저장하는 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 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무조건 고정된 길이를 지정해줘야 하고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1~2000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bytes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 한글의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글자당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2byte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글자가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가능하다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숫자의 경우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1byte.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VARCHAR, VARCHAR2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길이로 문자열을 저장할 수 있는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우리가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변수를 만들면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1~4000byte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길이를 지정해줄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오라클 공식 문서에는 두 데이터 타입이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동의어라고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이유는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VARCHAR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나중에 다른 방식의 데이터 타입으로 변경될 수 있기 때문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3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조사 분석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5965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명명 규칙 파악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용어 사전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프로젝트 과정에서 일관성 있는 데이터 이름과 인터페이스를 제공하기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속성의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(Logical Name),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(Physical Name),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Definition)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기술해 놓은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사전은 프로젝트에서 사용하는 명칭 부여의 근거로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52852</TotalTime>
  <Words>8641</Words>
  <Application>Microsoft Office PowerPoint</Application>
  <PresentationFormat>사용자 지정</PresentationFormat>
  <Paragraphs>1477</Paragraphs>
  <Slides>76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7" baseType="lpstr">
      <vt:lpstr>027TGp_edu_biz_gr</vt:lpstr>
      <vt:lpstr>PowerPoint 프레젠테이션</vt:lpstr>
      <vt:lpstr>데이터베이스 구축 총 파트</vt:lpstr>
      <vt:lpstr>물리 데이터베이스 설계</vt:lpstr>
      <vt:lpstr>2. 물리 데이터베이스 설계-SEC_01(사전 조사 분석)</vt:lpstr>
      <vt:lpstr>2. 물리 데이터베이스 설계-SEC_01(사전 조사 분석)</vt:lpstr>
      <vt:lpstr>2. 물리 데이터베이스 설계-SEC_01(사전 조사 분석)</vt:lpstr>
      <vt:lpstr>2. 물리 데이터베이스 설계-SEC_01(사전 조사 분석)</vt:lpstr>
      <vt:lpstr>2. 물리 데이터베이스 설계-SEC_01(사전 조사 분석)</vt:lpstr>
      <vt:lpstr>2. 물리 데이터베이스 설계-SEC_01(사전 조사 분석)</vt:lpstr>
      <vt:lpstr>2. 물리 데이터베이스 설계-SEC_01(사전 조사 분석)</vt:lpstr>
      <vt:lpstr>2. 물리 데이터베이스 설계-SEC_01(사전 조사 분석)</vt:lpstr>
      <vt:lpstr>2. 물리 데이터베이스 설계-SEC_01(사전 조사 분석)</vt:lpstr>
      <vt:lpstr>물리 데이터베이스 설계-SEC_01(사전 조사 분석) 출제 예상 문제</vt:lpstr>
      <vt:lpstr>물리 데이터베이스 설계-SEC_01(사전 조사 분석) 출제 예상 문제</vt:lpstr>
      <vt:lpstr>2. 물리 데이터베이스 설계-SEC_02(데이터베이스 저장 공간 설계)</vt:lpstr>
      <vt:lpstr>2. 물리 데이터베이스 설계-SEC_02(데이터베이스 저장 공간 설계)</vt:lpstr>
      <vt:lpstr>2. 물리 데이터베이스 설계-SEC_02(데이터베이스 저장 공간 설계)</vt:lpstr>
      <vt:lpstr>2. 물리 데이터베이스 설계-SEC_02(데이터베이스 저장 공간 설계)</vt:lpstr>
      <vt:lpstr>2. 물리 데이터베이스 설계-SEC_02(데이터베이스 저장 공간 설계)</vt:lpstr>
      <vt:lpstr>2. 물리 데이터베이스 설계-SEC_02(데이터베이스 저장 공간 설계)</vt:lpstr>
      <vt:lpstr>2. 물리 데이터베이스 설계-SEC_02(데이터베이스 저장 공간 설계)</vt:lpstr>
      <vt:lpstr>2. 물리 데이터베이스 설계-SEC_02(데이터베이스 저장 공간 설계)</vt:lpstr>
      <vt:lpstr>물리 데이터베이스 설계-SEC_02(데이터베이스 저장 공간 설계) 출제 예상 문제</vt:lpstr>
      <vt:lpstr>물리 데이터베이스 설계-SEC_02(데이터베이스 저장 공간 설계) 출제 예상 문제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2. 물리 데이터베이스 설계-SEC_03(트랜잭션 분석 / CRUD 분석)</vt:lpstr>
      <vt:lpstr>물리 데이터베이스 설계- SEC_03(트랜잭션 분석/CRUD 분석) 기출 및 출제 예상 문제</vt:lpstr>
      <vt:lpstr>물리 데이터베이스 설계- SEC_03(트랜잭션 분석/CRUD 분석) 기출 및 출제 예상 문제</vt:lpstr>
      <vt:lpstr>물리 데이터베이스 설계- SEC_03(트랜잭션 분석/CRUD 분석) 기출 및 출제 예상 문제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2. 물리 데이터베이스 설계-SEC_04(인덱스 설계)</vt:lpstr>
      <vt:lpstr>물리 데이터베이스 설계-SEC_04(인덱스 설계) 기출 및 출제 예상 문제</vt:lpstr>
      <vt:lpstr>물리 데이터베이스 설계-SEC_04(인덱스 설계) 기출 및 출제 예상 문제</vt:lpstr>
      <vt:lpstr>2. 물리 데이터베이스 설계-SEC_05(뷰(View) 설계)</vt:lpstr>
      <vt:lpstr>2. 물리 데이터베이스 설계-SEC_05(뷰(View) 설계)</vt:lpstr>
      <vt:lpstr>2. 물리 데이터베이스 설계-SEC_05(뷰(View) 설계)</vt:lpstr>
      <vt:lpstr>2. 물리 데이터베이스 설계-SEC_05(뷰(View) 설계)</vt:lpstr>
      <vt:lpstr>2. 물리 데이터베이스 설계-SEC_05(뷰(View) 설계)</vt:lpstr>
      <vt:lpstr>물리 데이터베이스 설계-SEC_05(뷰(View) 설계) 기출 및 출제 예상 문제</vt:lpstr>
      <vt:lpstr>물리 데이터베이스 설계-SEC_05(뷰(View) 설계) 기출 및 출제 예상 문제</vt:lpstr>
      <vt:lpstr>2. 물리 데이터베이스 설계-SEC_06(클러스터 설계)</vt:lpstr>
      <vt:lpstr>2. 물리 데이터베이스 설계-SEC_06(클러스터 설계)</vt:lpstr>
      <vt:lpstr>2. 물리 데이터베이스 설계-SEC_06(클러스터 설계)</vt:lpstr>
      <vt:lpstr>물리 데이터베이스 설계-SEC_06(클러스터 설계) 출제 예상 문제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2. 물리 데이터베이스 설계-SEC_07(파티션 설계)</vt:lpstr>
      <vt:lpstr>물리 데이터베이스 설계-SEC_07(파티션 설계) 기출 및 출제 예상 문제</vt:lpstr>
      <vt:lpstr>물리 데이터베이스 설계-SEC_07(파티션 설계) 기출 및 출제 예상 문제</vt:lpstr>
      <vt:lpstr>2. 물리 데이터베이스 설계-SEC_08(데이터베이스 용량 설계)</vt:lpstr>
      <vt:lpstr>2. 물리 데이터베이스 설계-SEC_08(데이터베이스 용량 설계)</vt:lpstr>
      <vt:lpstr>2. 물리 데이터베이스 설계-SEC_08(데이터베이스 용량 설계)</vt:lpstr>
      <vt:lpstr>2. 물리 데이터베이스 설계-SEC_08(데이터베이스 용량 설계)</vt:lpstr>
      <vt:lpstr>물리 데이터베이스 설계-SEC_08(데이터베이스 용량 설계)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9209</cp:revision>
  <dcterms:created xsi:type="dcterms:W3CDTF">2019-09-27T03:30:23Z</dcterms:created>
  <dcterms:modified xsi:type="dcterms:W3CDTF">2023-08-01T02:13:22Z</dcterms:modified>
</cp:coreProperties>
</file>