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008" r:id="rId6"/>
    <p:sldId id="2009" r:id="rId7"/>
    <p:sldId id="2010" r:id="rId8"/>
    <p:sldId id="2011" r:id="rId9"/>
    <p:sldId id="2012" r:id="rId10"/>
    <p:sldId id="2007" r:id="rId11"/>
    <p:sldId id="2013" r:id="rId12"/>
    <p:sldId id="2014" r:id="rId13"/>
    <p:sldId id="2015" r:id="rId14"/>
    <p:sldId id="2016" r:id="rId15"/>
    <p:sldId id="2017" r:id="rId16"/>
    <p:sldId id="2018" r:id="rId17"/>
    <p:sldId id="2019" r:id="rId18"/>
    <p:sldId id="2020" r:id="rId19"/>
    <p:sldId id="2021" r:id="rId20"/>
    <p:sldId id="2022" r:id="rId21"/>
    <p:sldId id="2023" r:id="rId22"/>
    <p:sldId id="2024" r:id="rId23"/>
    <p:sldId id="2025" r:id="rId24"/>
    <p:sldId id="2026" r:id="rId25"/>
    <p:sldId id="2027" r:id="rId26"/>
    <p:sldId id="2028" r:id="rId27"/>
    <p:sldId id="2029" r:id="rId28"/>
    <p:sldId id="2030" r:id="rId29"/>
    <p:sldId id="2031" r:id="rId30"/>
    <p:sldId id="2032" r:id="rId31"/>
    <p:sldId id="2033" r:id="rId32"/>
    <p:sldId id="2034" r:id="rId33"/>
    <p:sldId id="2035" r:id="rId34"/>
    <p:sldId id="2036" r:id="rId35"/>
    <p:sldId id="2037" r:id="rId36"/>
    <p:sldId id="2038" r:id="rId37"/>
    <p:sldId id="2039" r:id="rId38"/>
    <p:sldId id="2040" r:id="rId39"/>
    <p:sldId id="2041" r:id="rId40"/>
    <p:sldId id="2042" r:id="rId41"/>
    <p:sldId id="2043" r:id="rId42"/>
    <p:sldId id="2044" r:id="rId43"/>
    <p:sldId id="2045" r:id="rId44"/>
    <p:sldId id="2046" r:id="rId45"/>
    <p:sldId id="2047" r:id="rId46"/>
    <p:sldId id="2048" r:id="rId47"/>
    <p:sldId id="2049" r:id="rId48"/>
    <p:sldId id="2050" r:id="rId49"/>
    <p:sldId id="2051" r:id="rId50"/>
    <p:sldId id="2052" r:id="rId51"/>
    <p:sldId id="2053" r:id="rId52"/>
    <p:sldId id="2054" r:id="rId53"/>
    <p:sldId id="2055" r:id="rId54"/>
    <p:sldId id="2056" r:id="rId55"/>
    <p:sldId id="2057" r:id="rId56"/>
    <p:sldId id="2058" r:id="rId57"/>
    <p:sldId id="2059" r:id="rId58"/>
    <p:sldId id="2060" r:id="rId59"/>
    <p:sldId id="2061" r:id="rId60"/>
    <p:sldId id="2062" r:id="rId61"/>
    <p:sldId id="2063" r:id="rId62"/>
    <p:sldId id="2064" r:id="rId63"/>
    <p:sldId id="27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22" autoAdjust="0"/>
  </p:normalViewPr>
  <p:slideViewPr>
    <p:cSldViewPr showGuides="1">
      <p:cViewPr>
        <p:scale>
          <a:sx n="125" d="100"/>
          <a:sy n="125" d="100"/>
        </p:scale>
        <p:origin x="-810" y="126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2. </a:t>
            </a:r>
            <a:r>
              <a:rPr lang="ko-KR" altLang="en-US" sz="3000" dirty="0" smtClean="0">
                <a:latin typeface="+mj-ea"/>
                <a:ea typeface="+mj-ea"/>
              </a:rPr>
              <a:t>물리 </a:t>
            </a:r>
            <a:r>
              <a:rPr lang="ko-KR" altLang="en-US" sz="3000" dirty="0">
                <a:latin typeface="+mj-ea"/>
                <a:ea typeface="+mj-ea"/>
              </a:rPr>
              <a:t>데이터베이스 </a:t>
            </a:r>
            <a:r>
              <a:rPr lang="ko-KR" altLang="en-US" sz="3000" dirty="0" smtClean="0">
                <a:latin typeface="+mj-ea"/>
                <a:ea typeface="+mj-ea"/>
              </a:rPr>
              <a:t>설계 </a:t>
            </a:r>
            <a:r>
              <a:rPr lang="en-US" altLang="ko-KR" sz="3000" dirty="0" smtClean="0">
                <a:latin typeface="+mj-ea"/>
                <a:ea typeface="+mj-ea"/>
              </a:rPr>
              <a:t>– Ⅱ)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463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관련한 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물리적으로 분산된 데이터베이스 시스템을 논리적으로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시스템처럼 사용할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분산되어 지역별로 필요한 데이터를 처리할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컴퓨터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(Local Computer)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분산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Distributed Processor)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시스템을 위한 통신 네트워크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통신에 영향을 주므로 효율적으로 설계해야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데이터베이스가 분산되어 있음을 사용자가 인식할 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투명성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(Distribution Transparency)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배제해야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논리적으로 하나의 시스템에 속하지만 물리적으로는 네트워크를 통해 연결된 여러 개의 컴퓨터 사이트에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분산되어 있는 데이터 베이스를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데이터베이스는 데이터의 처리나 이용이 많은 지역에 데이터베이스를 위치시킴으로써 데이터의 처리가 가능한 해당 지역에서 해결될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처리기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자체적으로 처리 능력을 가지며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지리적으로 분산되어 있는 컴퓨터 시스템을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 베이스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지리적으로 분산되어 있는 데이터베이스로써 해당 지역의 특성에 맞게 데이터베이스가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네트워크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처리기들을 통신망으로 연결하여 논리적으로 하나의 시스템처럼 작동할 수 있도록 하는 통신 네트워크를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투명성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(Transparency)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해당하지 않는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Transparency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Replication Transparency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Failure Transparency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Media Access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Transparency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투명성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(Location Transparency)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액세스하려는 데이터베이스의 실제 위치를  알 필요가 없이 단지 데이터베이스 의 논리적인 명칭만으로 액세스할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투명성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(Replication Transparency)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데이터가 여러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곳에 중복되어 있더라도 사용자는 마치 하나의 데이터만 존재하는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것처럼 사용하고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자동으로 여러 자료에 대한 작업을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투명성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Transparency)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관련된 다수의 트랜잭션들이 동시에 실현되더라도 그 트랜잭션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 영향을 받지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투명성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(Failure Transparency)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장애에도 불구하고 트랙잭션을 정확하게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특징에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지역 서버의 고유 데이터에 대한 작업은 중앙 서버의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자유롭게 수행할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지역 서버를 추가하거나 장비를 추가하는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용이 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위치 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투명성을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및 소프트웨어 개발이 쉽고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성능이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자치성이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공유성이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제어가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성능이 향상된다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컴퓨터의 장애가 전체 시스템에 영향을 끼치지 아니한다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효용성과 융통성이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및 가용성이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점진적 시스템 용량 확장이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수행할 기능이 복잡하다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비용이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처리비용도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잠재적 오류가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(Distributed Database System)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분산 데이터베이스는 논리적으로는 하나의 시스템에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물리적으로는 여러 개의 컴퓨터 사이트에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투명성을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설계가 비교적 어렵고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증가한다는 단점이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시스템의 주요 구성 요소는 분산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P2P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데이터베이스 등이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통해 연결된 분산 데이터베이스의 구성 요소는 분산 처리기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네트워크이다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목표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분산된 물리적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지역의 컴퓨터 시스템이나 네트워크에 장애가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발생해도 데이터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무결성이 보장된다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것과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있는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장애 투명성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병행 투명성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위치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중복 투명성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장점으로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설계와 개발이 용이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질의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(Query Processing)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단축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데이터의 공유성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데이터베이스는 여러 곳에 분산되어 있는 데이터베이스를 하나의 데이터베이스처럼 사용할 수 있도록 만들어야 하기 때문에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집중식에 비해 설계와 개발이 어렵고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비용이 많이 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분산 데이터베이스 시스템의 목적이라 볼 수 없는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생산성의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지역적 정보처리의 효율성 증진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보안성 확보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신뢰도와 가용성 증진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목적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자원과 데이터를 사용함으로써 사용자의 생산성 향상과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 증대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지역적 정보 처리의 효율성 증진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확장성과 변경이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증진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(Database Replication)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시스템 오류로 인한 데이터베이스 서비스 중단이나 물리적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시 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동일한 데이터베이스를 복제하여 관리하는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이중화를 수행하면 하나 이상의 데이터베이스가 항상 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유지하므로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발생하면 복제된 데이터베이스를 이용하여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이중화는 여러 개의 데이터베이스를 동시에 관리하므로 사용자가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 시스템에 연결된 다른 데이터베이스에도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이중화는 애플리케이션을 여러 개의 데이터베이스로 분산시켜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이중화를 이용하면 손쉽게 백업 서버를 운영할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(Database Replication)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이중화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데이터베이스를 복제하여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읽고 쓸 수 있는 마스터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읽기만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마스터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로그를 이용하여 변경된 데이터를 동기화한다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7850"/>
            <a:ext cx="2088232" cy="210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데이터베이스 이중화는 변경 내용의 전달 방식에 따라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Eager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Lazy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 구성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이중화 구성 방법에는 활동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(Active-Standby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(Active-Active)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44039"/>
              </p:ext>
            </p:extLst>
          </p:nvPr>
        </p:nvGraphicFramePr>
        <p:xfrm>
          <a:off x="1775520" y="1916832"/>
          <a:ext cx="7920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88"/>
                <a:gridCol w="6888492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Eager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수행 중 데이터 변경이 발생하면 이중화된 모든 데이터베이스에 즉시 전달하여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내용이 즉시 적용되도록 하는 기법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Lazy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트랜잭션의 수행이 종료되면 변경 사실을 새로운 트랜잭션에 작성하여 각 데이터베이스에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전달되는 기법으로 데이터베이스마다 새로운 트랜잭션이 수행되는 것으로 간주된다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43207"/>
              </p:ext>
            </p:extLst>
          </p:nvPr>
        </p:nvGraphicFramePr>
        <p:xfrm>
          <a:off x="1775520" y="4085164"/>
          <a:ext cx="9001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840760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활동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(Active-Standby)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활성 상태로 서비스하고 있으면 다른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대기하고 있다가 활성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장애가 발생하면 대기 상태에 있던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자동으로 모든 서비스를 대신 수행한다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방법과 관리가 쉬워 많은 기업에서 이용된다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활동 활동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(Active-Active)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개의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서로 다른 서비스를 제공하다가 둘 중 한쪽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문제가 발생하면 나머지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서비스를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모두 처리를 하기 때문에 처리율이 높지만 구성 방법 및 설정이 복잡하다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클러스터링은 두 대 이상의 서버를 하나의 서버처럼 운영하는 기술이다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서버 이중화 및 공유 스토리지를 사용하여 서버의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클러스터링과 병렬 처리 클러스터링이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클러스터링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서버에 장애가 발생하면 다른 노드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받아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방지하는 방식으로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언급되는 클러스터링이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클러스터링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처리율을 높이기 위해 하나의 작업을 여러 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5373216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스토리지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(NAS;  Network Attached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Storage)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스토리지는 데이터 저장소를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파일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데이터를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공유하는 것으로 다수의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서버가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안전하고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공유할 수 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(HA, High Availability)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오랜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동안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정상적으로 운영이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성질을 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3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요청을 로드 밸런서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 Balancer)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대의 서버로 분산한다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373216"/>
            <a:ext cx="8784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 밸런서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 Balancer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밸런서는 특정 서버에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부하를 덜기 위해 여러 개의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부하를 분산시키는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서비스이다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901698"/>
            <a:ext cx="2664296" cy="175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SEC_10(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클러스터링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이중화에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동일한 데이터베이스를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복제하여 관리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이중화가 시행 중일 때 사용자가 하나의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수정하면 복제된 데이터베이스에도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동일하게 적용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이중화가 시행 중일 때 데이터베이스에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복제된 데이터베이스를 이용하여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계속해서 제공할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변경이 발생하면 즉시 이중화된 데이터베이스에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되어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내용이 즉시 적용되는 기법은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Lazy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Eager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중 데이터 변경이 발생하면 이중화된 모든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베이스에 즉시 전달하여 변경 내용이 즉시 적용되도록 하는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Lazy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수행이 종료되면 변경 사실을 새로운 트랜잭션에 작성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각 데이터베이스에 전달되는 기법으로 데이터베이스마다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트랜잭션이 수행되는 것으로 간주되는 기법을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시스템의 예기치 못한 오류로 인한 데이터베이스의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중단을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막기 위한 데이터베이스 이중화에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변경 내용 전달 방식에 따라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Eager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Lazy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Eager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변경 내용이 발생하면 즉시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(Active-Standby)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활성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발생하면 대기 중이던 데이터베이스가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(Active-Standby)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활동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Active-Active)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비해 구성 방법 및 설정이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(Active-Standby)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활성 상태로 서비스 하고 있으면 다른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대기하고 있다가 활성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장애가 발생하면 대기 상태에 있던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자동으로 모든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방법과 관리가 쉬워 많은 기업에서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(Active-Active)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서로 다른 서비스를 제공하다가 둘 중 한쪽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발생하면 나머지 다른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서비스를 제공하는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모두 처리를 하기 때문에 처리율은 높아지지만 구성 방법 및 설정이 복잡하다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이중화와 클러스터링에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이중화와 클러스터링은 모두 고가용성을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이중화의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(Active-Active)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 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서비스를 제공하다가 둘 중 한쪽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나머지 다른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서비스를 대신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클러스터링은 전체 처리율을 높이기 위해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여러 개의 서버에서 분산하여 처리한다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두 대 이상의 서버를 하나의 서버처럼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기술이다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시스템 오류로 인한 데이터베이스 서비스 중단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물리적 손상 발생 시 이를 복구하기 위해 동일한 데이터베이스를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복제하여 관리하는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이중화를 수행하면 하나 이상의 데이터베이스가 항상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상태를 유지하므로 데이터베이스에 문제가 발생하면 복제된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이용하여 즉시 문제를 해결할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여러 개의 데이터베이스를 동시에 관리하므로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수행하는 작업이 데이터베이스 이중화 시스템에 연결된 다른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데이터베이스에도 동일하게 적용된다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이중화는 애플리케이션을 여러 개의 데이터베이스로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분산시켜 처리하므로 데이터베이스의 부하를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이중화를 이용하면 손쉽게 백업 서버를 운영할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클러스터링은 두 대 이상의 서버를 하나의 서버처럼 운영하는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클러스터링에는 고가용성 클러스터링과 병렬 처리 클러스터링이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고가용성 클러스터링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서버에 장애가 발생하면 다른 서버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받아 처리하여 서비스 중단을 방지하는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언급되는 클러스터링은 고가용성 클러스터링을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처리 클러스터링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처리율을 높이기 위해 하나의 작업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여러 개의 서버에서 로드 밸러서에 의해서 분산하여 처리하는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4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보안이란 데이터베이스의 일부분 또는 전체에 대해서 권한이 없는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액세스하는 것을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금지하기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사용되는 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데이터 단위는 테이블 전체로부터 특정 테이블의 특정한 행과 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특정한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 이르기까지 다양하다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사용자들은 일반적으로 서로 다른 객체에 대하여 다른 접근 권리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갖게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(Encryption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암호화는 데이터를 보낼 때 송신자가 지정한 수신자 이외에는 그 내용을 알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암호문으로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(Encryption)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평문을 정보 보호를 위해 암호문으로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바꾸는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(Decryption)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원래의 평문으로 바꾸는 과정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기법에는 개인키 암호 방식과 공개키 암호 방식이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5517232"/>
            <a:ext cx="87849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보안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권한이 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보호하는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보안은 권한이 없는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보호하는 것이다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사용하고자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언제든지 사용할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보장하는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정확하게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보장하는 것이다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8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 방식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Key Encryption) =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암호 방식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암호화 기법은 동일한 키로 데이터를 암호화하고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기법은 대칭 암호 방식 또는 단일키 암호화 기법이라고도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자에게는 노출시키지 않고 데이터베이스 사용 권한이 있는 사용자만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전위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LUCIFER)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 방식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 Encryption)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기법은 서로 다른 키로 데이터를 암호화하고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암호화할 때 사용하는 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Public Key)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때의 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Secret Key)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관리자가 비밀리에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기법은 비대칭 암호 방식이라고도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RSA(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Rivest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Shamir Adleman)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5229200"/>
            <a:ext cx="8784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DES(Data Encryption Standard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DES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개인키 암호 방식의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알고리즘으로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64Bit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평문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블록을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56Bit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키를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 암호 계산 단계를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거쳐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64Bit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암호문을 얻습니다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루시퍼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(Lucifer)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민간에서 개발한 최초의 블록 암호들에 붙은 이름으로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1970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소속의 호르스트 파이스텔 등에 의해 제작되었다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암호는 공개키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시스템의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암호화뿐만 아니라 전자서명이 가능한 최초의 알고리즘으로 알려져 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RSA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갖는 전자서명 기능은 인증을 요구하는 전자 상거래 등에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광범위한 활용을 가능하게 하였다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8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(49.72%)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물리 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(22.91%)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(26.26%)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(1.12%)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전환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(0.00%)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SEC_11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86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 중 암호화 알고리즘과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키는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공개해서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 든지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암호문으로 만들 수 있지만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해독 알고리즘과 해독 시키는 비밀로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유지하는 기법을 무엇이라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DES(Data Encryption Standard)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공중키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대체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(Substitution)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전치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(Transposed)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 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Key Encryption) 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암호 방식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암호화 기법은 동일한 키로 데이터를 암호화하고 복호화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암호화 기법은 대칭 암호 방식 또는 단일키 암호화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비밀키는 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자에게 노출시키지 않고 데이터베이스 사용 권한이 있는 사용자만 나누어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전위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대수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(DES, LUCIFER)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DES(Data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Encryption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Standard)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DES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개인키 암호 방식의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알고리즘으로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64Bit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평문 블록을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56Bit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 암호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 단계를 거처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64Bit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암호문을 얻는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루시퍼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(LUCIFER)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민간에서 개발한 최초의 블록 암호들에 붙은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1970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 소속의 호르스트 파이스텔 등에 의해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 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 Encryption)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기법은 서로 다른 키로 데이터를 암호화하고 복호화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암호화할 때 사용하는 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Public Key)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베이스 사용자에게 공개하고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할 때 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Secret Key)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관리자가 비밀리에 관리하는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기법은 비대칭 암호 방식이라고도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Rivest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Shamir Adleman)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암호는 공개키 암호 시스템의 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뿐만 아니라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전자서명이 가능한 최초의 알고리즘으로 알려져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RSA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갖는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전자서명 기능은 인증을 요구하는 전자 상거래 등에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광범위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활용을 가능하게 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보안을 위한 데이터 단위는 테이블 전체로부터 특정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행과 열 위치에 있는 특정한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값에 이르기까지 다양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사용자들은 일반적으로 서로 다른 객체에 대하여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접근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또는 권한을 갖게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불법적인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접근으로부터 데이터베이스를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위한 사용자들의 권한 부여는 관리자의 정책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보다는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자체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결정하여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사용자들의 권한 부여는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하는 것이 아니라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관련된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직접 부여한다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보안이란 데이터베이스의 일부분 또는 전체에 대해서 권한이 없는 사용자가 액세스를 하는 것을 금지하기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위한 데이터 단위는 테이블 전체로부터 특정 테이블의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행과 열 위치에 있는 특정한 데이터 값에 이르기까지 다양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사용자들은 일반적으로 서로 다른 객체에 대하여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접근 관리 또는 권한을 갖게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정보보호를 위한 암호화에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평문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암호화되기 전의 원본 메시지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암호문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암호화가 적용된 메시지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복호화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암호문으로 바꾸는 작업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(Key) 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암호화를 위하여 사용하는 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암호화는 데이터를 보낼 때 송신자가 지정한 수신자 이외에는 그 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알 수 없도록 평문을 암호문으로 변환하는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과정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되지 않은 평문을 정보 보호를 위해 암호문으로 바꾸는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과정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암호문을 원래의 평문으로 바꾸는 과정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부여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체크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기법의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 확인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목소리나 지문으로 대조 확인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부여 규정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프로필의 유지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암호키와 해독키를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체크 포인트는 장애 발생 시 회복을 위해 갱신 내용이나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 등에 관한 정보를 보관하는 지점이다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저장된 객체와 이를 사용하려는 주체 사이의 정보 흐름을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대해 다음과 같은 통제를 함으로써 자원의 불법적인 접근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파괴를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비인가된 사용자의 접근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요구자의 사용자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요구의 정당성 확인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정책에 근거한 접근의 승인 및 거부 등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기술에는 임의 접근통제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(DAC),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 접근통제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역할기반 접근 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(RBAC)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9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71885"/>
              </p:ext>
            </p:extLst>
          </p:nvPr>
        </p:nvGraphicFramePr>
        <p:xfrm>
          <a:off x="1775520" y="1590700"/>
          <a:ext cx="9001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840760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 접근 통제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(DAC;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Discretionary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Access Control)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 접근통제는 데이터에 접근하는 사용자의 신원에 따라 접근 권한을 부여하는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소유자가 접근 통제 권한을 지정하고 제어한다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객체를 생성한 사용자가 생성된 객체에 대한 모든 권한을 부여 받고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부여된 권한을 다른 사용자에게 허가할 수도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 접근 통제에 사용되는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명령어에는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GRANT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REVOKE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강제 접근통제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(MAC;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Mandatory Access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Control)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강제 접근 통제는 주체와 객체의 등급을 비교하여 접근 권한을 부여하는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시스템이 접근 통제 권한을 지정한다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객체별로 보안 등급을 부여할 수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별로 인가 등급을 부여할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주체는 자신보다 보안 등급이 높은 객체에 대해 읽기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등록이 모두 불가능하고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등급이 같은 객체에 대해서는 읽기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등록이 가능하고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등급이 낮은 객체는 읽기가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역할기반 접근통제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(RBAC; Role Based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Access Control)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 기반 접근 통제는 사용자의 역할에 따라 접근 권한을 부여하는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중앙관리자가 접근 통제 권한을 지정한다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 접근 통제와 강제 접근 통제의 단점을 보완하였으며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다중 프로그래밍 환경에 최적화된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중앙관리자가 역할마다 권한을 부여하면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책임과 자질에 따라 역할을 할당 받은 사용자들은 역할에 해당하는 권한을 사용할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5157192"/>
            <a:ext cx="87849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등과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데이터베이스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객체를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접근을 시도하는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권한을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부여하는 명령이다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GRANT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 KORA;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KORA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사람에게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및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생성할 수 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부여한다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REVOKE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REVOKE UPDATE ON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JULIA;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JUUA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사람에게 부여한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중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9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메커니즘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보안모델이다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83625"/>
              </p:ext>
            </p:extLst>
          </p:nvPr>
        </p:nvGraphicFramePr>
        <p:xfrm>
          <a:off x="1775520" y="1590700"/>
          <a:ext cx="9001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6840760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벨 라파듈라 모델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(Bell-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LaPadula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Model)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군대의 보안 레벨처럼 정보의 기밀성에 따라 상하 관계가 구분된 정보를 보호하기 위해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취급자의 등급을 기준으로 읽기 권한과 쓰기 권한이 제한된다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자신의 보안 레벨 이상의 문서를 작성할 수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자신의 보안 레벨 이하의 문서를 읽을 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보안 레벨이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급인 보안 취급자의 읽기 권한과 쓰기 권한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- 2, 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 비밀 문서를 조회할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- 1·2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 비밀 문서를 작성할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비바 무결성 모델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(Biba Integrity Model)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벨 라피듈라 모델을 보완한 수학적 모델로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무결성을 보장하는 최초의 모델이다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비인가자에 의한 데이터 변형을 방지한다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클락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윌슨 무결성 모델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(Clark-Wilson Integrity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Model)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무결성 중심의 상업용 모델로 사용자가 직접 객체에 접근할 수 없고 프로그램에 의해 접근이 가능한 보안 모델이다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만리장성 모델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(Chinese Wall Model)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서로 이해 충돌 관계에 있는 객체 간의 정보 접근을 통제하는 모델이다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정책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정책은 어떤 주체가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(Who)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언제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(When),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어디서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(Where),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What)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(How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허용 여부를 정의하는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 기반 정책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정책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기반 정책이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77772"/>
              </p:ext>
            </p:extLst>
          </p:nvPr>
        </p:nvGraphicFramePr>
        <p:xfrm>
          <a:off x="1775520" y="2276872"/>
          <a:ext cx="9001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70485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신분 기반 정책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주체나 그룹의 신분에 근거하여 객체의 접근을 제한하는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IBP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GBP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•IBP(Individual-Based Policy)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최소 권한 정책으로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주체에게 하나의 객체에 대한 허가를 부여한다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•GBP(Group-Based Policy)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복수 주체에 하나의 객체에 대한 허가를 부여한다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규칙 기반 정책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주체가 갖는 권한에 근거하여 객체의 접근을 제한하는 방법으로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MLP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CBP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•MLP(Multi-Level Policy)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및 객체별로 지정된 기밀 분류에 따른 정책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•CBP(Compartment-Based Policy) :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집단별로 지정된 기밀 허가에 따른 정책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 기반 정책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GBP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변형된 정책으로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주체의 신분이 아니라 주체가 맡은 역할에 근거하여 객체의 접근을 제한하는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방법이다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인사 담당자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DBA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매커니즘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매커니즘은 정의된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정책을 구현하는 기술적인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(Access Control List)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기준으로 특정 객체에 대해 어떤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행위를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있는지를 기록한 목록이다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(Capability List):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주체를 기준으로 주체에게 허가된 자원 및 권한을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Level)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등에 부여된 보안 속성의 집합으로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등급을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승인 여부가 결정된다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주체가 자신임을 증명할 때 사용하는 인증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보낼 때 지정된 수신자 이외에는 내용을 알 수 없도록 평문을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도용을 방지하기 위해 주로 사용된다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9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모델은 보안 정책을 구현하기 위한 정형화된 모델로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모델은 군사적인 목적으로 개발된 최초의 수학적 모델로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보장이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최우선인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모델은 군대 시스템 등 특수 환경에서 주로 사용된다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규칙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높은 등급의 객체를 읽을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★(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규칙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낮은 등급의 객체에 정보를 쓸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규칙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자신과 등급이 다른 객체를 읽거나 쓸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22" y="4759052"/>
            <a:ext cx="4275574" cy="11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4522" y="5877272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(Confidentiality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인가된 사용자에게만 접근이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정보가 전송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노출되더라도 데이터를 읽을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★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규칙은 높은 등급의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 접근 가능한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등급으로 복사하여 유출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행위를 방지하기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기밀성 보호를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6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기밀성 모델에서 발생하는 불법적인 정보 변경을 방지하기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데이터의 일관성 유지에 중점을 두어 개발되었다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기밀성 모델과 동일하게 주체 및 객체의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등급을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단순무결성 규칙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자신보다 낮은 등급의 객체를 읽을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자신보다 높은 등급의 객체에 정보를 쓸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94" y="4399385"/>
            <a:ext cx="3359646" cy="130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 모델은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메커니즘을 보안 모델로 발전시킨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접근 통제 행렬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Access Control Matrix)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(Access Control Matrix)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-&gt;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위한 보안 모델로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 유형을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주체로서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접근을 시도하는 사용자이다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이뤄지는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등과 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개체이다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대하여 수행하는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데이터베이스에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84" y="4797152"/>
            <a:ext cx="4463975" cy="116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조건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조건은 접근통제 매커니즘의 취약점을 보완하기 위해 접근통제 정책에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부가하여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적용할 수 있는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종속 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(Value-Dependent Control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일반적으로는 객체에 저장된 값에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상관없이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허용하지만 객체에 저장된 값에 따라 다르게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통제를 허용해야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경우에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납입한 금액에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보안 등급이 설정되고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등급에 따라 접근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여부가 결정되는 경우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사용자 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(Multi-User Control)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다수의 사용자가 동시에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명으로 구성된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팀에서 다수결에 따라 접근 여부가 결정되는 경우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컨텍스트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(Context-Based Control)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등에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제어하는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보안 정책과 결합하여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취약점을 보완할 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근무시간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월요일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금요일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9:00~18:00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사이에만 접근 가능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2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j-ea"/>
              </a:rPr>
              <a:t>물리 </a:t>
            </a:r>
            <a:r>
              <a:rPr lang="ko-KR" altLang="en-US" sz="1600" b="1" dirty="0">
                <a:latin typeface="+mj-ea"/>
              </a:rPr>
              <a:t>데이터베이스 </a:t>
            </a:r>
            <a:r>
              <a:rPr lang="ko-KR" altLang="en-US" sz="1600" b="1" dirty="0" smtClean="0">
                <a:latin typeface="+mj-ea"/>
              </a:rPr>
              <a:t>설계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조사분석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11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저장공간설계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분석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CRUD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13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설계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14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 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 설계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용량 설계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이중화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클러스터링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추적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추적은 사용자나 애플리케이션이 데이터베이스에 접근하여 수행한 모든 활동을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추적은 오류가 발생한 데이터베이스를 복구하거나 부적절한 데이터 조작을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시 실행한 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이전 값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2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정보의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정책에 대한 설명이다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들어갈 내용으로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NAC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MAC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SDAC		 ④ AAC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 접근 통제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(DAC; Discretionary Access Control)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 접근 통제는 데이터에 접근하는 사용자의 신원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접근 권한을 부여하는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소유자가 접근 통제 권한을 지정하고 제어한다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생성한 사용자가 생성된 객체에 대한 모든 권한을 부여 받고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부여된 권한을 다른 사용자에게 허가할 수도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 접근 통제에 사용되는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REVOKE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 접근 통제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(MAC; Mandatory Access Control)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강제 접근 통제는 주체와 객체의 등급을 비교하여 접근 권한을 부여하는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접근 통제 권한을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객체별로 보안 등급을 부여할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별로 인가 등급을 부여할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보안 등급이 높은 객체에 대해 읽기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등록이 가능하고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등급은 같은 객체에 대해서는 읽기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등록이 가능하고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등급이 낮은 객체는 읽기만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기반 접근 통제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(RBAC; Role Based Access Control)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기반 접근 통제는 사용자의 역할에 따라 접근 권한을 부여하는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중앙관리자가 접근 통제 권한을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 접근 통제와 강제 접근 통제의 단점을 보완하였으며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 환경에 최적화된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중앙관리자가 역할마다 권한을 부여하면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책임과 자질에 따라 역할을 할당 받은 사용자들은 역할에 해당하는 권한을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위한 접근 통제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종류에 해당하지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임의적 접근 통제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전환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강제적 접근 통제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역할 기반 접근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방법 중 조직 내에서 직무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직책 등 개인의 역할에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결정하여 부여하는 접근 정책은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RBAC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DAC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QAC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 내에서 어떤 주체가 특정 개체에 접근하려 할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레이블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 Label)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기초하여 높은 보안 수준을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낮은 보안 수준의 주체에게 노출되지 않도록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 방법은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Mandatory Access Control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 Access Control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Discretionary Access Control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Data-Label Access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1949"/>
              </p:ext>
            </p:extLst>
          </p:nvPr>
        </p:nvGraphicFramePr>
        <p:xfrm>
          <a:off x="551384" y="2144668"/>
          <a:ext cx="374441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224136"/>
                <a:gridCol w="1008112"/>
                <a:gridCol w="1008112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ㄱ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RBAC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권한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소유자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보안등급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(Label)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(Identity)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역할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정책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고정적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어려움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안정적 중앙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집중적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 용이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유연한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 용이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보안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설명하는 접근 제어 모델은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레벨처럼 정보의 기밀성에 따라 상하 관계가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보호하기 위해 사용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권한보다 낮은 보안 레벨 권한을 가진 경우에는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레벨의 문서를 읽을 수 없고 자신의 권한보다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수준의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문서만 읽을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권한보다 높은 보안 레벨의 문서에는 쓰기가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레벨이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문서의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쓰기 권한은 제한한다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Clark-Wilson Integrity Model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PDCA Model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Bell-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Lapadula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Model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Chinese Wall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벨 라파듈라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(Bell-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Lapadula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군대의 보안 레벨처럼 정보의 기밀성에 따라 상하 관계가 구분된 정보를 보호하기 위해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취급자의 등급을 기준으로 읽기 권한과 쓰기 권한이 제한된다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보안 레벨 이상의 문서를 작성할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보안 레벨 이하의 문서를 읽을 수만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레벨이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급인 보안 취급자의 읽기 권한과 쓰기 권한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- 2,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비밀 문서를 조회할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- 1,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 비밀 문서를 작성할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비바 무결성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(Biba Integrity Model)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벨 라파듈라 모델을 보완한 수학적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보장하는 최초의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비인가자에 의한 데이터 변경을 방지한다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클락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윌슨 무결성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(Clark-Wilson Integrity Model)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중심의 상업용 모델로 사용자가 직접 객체에 접근할 수 없고 프로그램에 의해 접근이 가능한 보안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만리장성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(Chinese Wall Model)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이해 충돌 관계에 있는 객체 간의 정보 접근을 통제하는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접근 통제 보안 모델에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기밀성 모델은 군사적인 목적으로 개발된 최초의 수학적 모델로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보장이 최우선인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기밀성 모델에서 발생하는 불법적인 정보 변경을 방지하기 위해 무결성을 기반으로 개발된 모델이다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기밀성은 시스템 내의 정보는 인가된 사용자만 수정할 수 있는 것으로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전송 중에 수정되지 않고 전달되는 것을 보장한다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데이터의 일관성 유지에 중점을 두어 개발되었다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기밀성이란 시스템 내의 정보와 자원은 인가된 사용자에게만 접근이 허용되는 것으로 전송 중에 노출되더라도 데이터를 읽을 수 없는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모델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모델은 군사적인 목적으로 개발된 최초의 수학적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보장이 최우선인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모델은 군대 시스템 등 특수 환경에서 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제약 조건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높은 등급의 객체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읽을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규칙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낮은 등급의 객체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정보를 쓸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스타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규칙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자신과 등급이 다른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읽거나 쓸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기밀성 모델에서 발생하는 불법적인 정보 변경을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방지하기 위해 무결성을 기반으로 개발된 모델이다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데이터의 일관성 유지에 중점을 두어 개발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모델은 기밀성 모델과 동일하게 주체 및 객체의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등급을 기반으로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무결성 규칙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낮은 등급의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읽을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주체는 자신보다 높은 등급의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정보를 쓸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모델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모델은 접근 통제 메커니즘을 보안 모델로 발전시킨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접근 통제 행렬이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행렬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(Access Control Matrix)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임의적인 접근 통제를 관리하기 위한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행은 주체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열은 객체 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행과 열로 주체와 객체의 권한 유형을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주체로서 객체에 접근을 시도하는 사용자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객체로서 접근 통제가 이뤄지는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등과 같은 데이터베이스 개체를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주체가 객체에 대한 수행하는 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데이터베이스에 대한 조작을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통제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 기반 정책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업무 기반 정책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기반 정책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역할 기반 정책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신분 기반 정책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주체나 그룹의 신분에 근거하여 객체의 접근을 제한하는 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GBP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기반 정책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주체가 갖는 권한에 근거하여 객체의 접근을 제한하는 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MLP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 기반 정책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GBP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변형된 정책으로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주체의 신분이 주체가 맡은 역할에 근거하여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접근을 제한하는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접근 통제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모델에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접근 통제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모델은 보안 정책을 구현하기 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무결성 모델은 군대 시스템 등 특수 환경에서 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무결성 모델은 데이터의 일관성 유지에 중점을 두어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무결성은 시스템 내의 정보는 인가된 사용자만 수정할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것을 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백업은 전산 장비의 장애에 대비하여 데이터베이스에 저장된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 데이터 손실을 막기 위해서는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정기적으로 백업해야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 파괴 및 실행 중단이 발생하면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복구할 수 있는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장애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장애 유형을 정확히 파악하고 장애에 따른 백업 전략을 세워야 장애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복구가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실수로 인해 테이블이 삭제되거나 잘못된 트랜잭션이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CPU,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등 하드웨어 장애나 데이터가 파손된 경우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오류나 사용 공간의 부족으로 인해 발생하는 장애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장애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비정상적으로 종료되거나 네트워크 이상으로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파손 등 비정상적인 요인으로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프로세스가 중단된 경우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2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파일은 데이터베이스의 처리 내용이나 이용 상황 등 상태 변화를 시간의 흐름에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기록한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복구를 위해 필요한 가장 기본적인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파일을 기반으로 데이터베이스를 과거 상태로 복귀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(UNDO)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시키거나 현재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(REDO)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일관성 있게 유지할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파일은 트랜잭션 시작 시점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시점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작업한 모든 내용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식별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레코드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이전 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(Before Image),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(After Image)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2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복구 알고리즘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복구 알고리즘은 동기적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갱신에 따라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NO-UNDO/REDO, UNDO/NO-REDO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UNDO/REDO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NO-UNDO/NO-REDO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분류된다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03544"/>
              </p:ext>
            </p:extLst>
          </p:nvPr>
        </p:nvGraphicFramePr>
        <p:xfrm>
          <a:off x="1775520" y="2276872"/>
          <a:ext cx="9001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70485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NO-UNDO/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REDO7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버퍼의 내용을 비동기적으로 갱신한 경우의 복구 알고리즘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•NO-UNDO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완료 전에는 변경 내용이 데이터베이스에 기록되지 않으므로 취소할 필요가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•REDO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완료 후 데이터베이스 버퍼에는 기록되어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저장매체에는 기록되지 않았으므로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내용을 다시 실행해야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UNDO/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NO-REDO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버퍼의 내용을 동기적으로 갱신한 경우의 복구 알고리즘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•UNDO: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완료 전에 시스템이 파손되었다면 변경된 내용을 취소한다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•NO-REDO: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 완료 전에 데이터베이스 버퍼 내용을 이미 저장 매체에 기록했으므로 트랜잭션 내용을 다시 실행할 필요가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UNDO/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REDO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버퍼의 내용을 동기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비동기적으로 갱신한 경우의 복구 알고리즘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기록 전에 트랜잭션이 완료될 수 있으므로 완료된 트랜잭션이 데이터베이스에 기록되지 못했다면 다시 실행해야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NO-UNDO/ 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NO-REDO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버퍼의 내용을 동기적으로 저장 매체에 기록하지만 데이터베이스와는 다른 영역에 기록한 경우의 복구 알고리즘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•NO-UNDO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내용은 데이터베이스와 다른 영역에 기록되어 있으므로 취소할 필요가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•NO-REDO 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영역에 이미 기록되어 있으므로 트랜잭션을 다시 실행할 필요가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520" y="5461773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(Synchronous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완료되기 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 내용을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저장매체에 기록하는 것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(Asynchronous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I/O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완료된 내용을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주기나 작업량에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차이를 두고 저장매체에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 내용을 취소함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REDO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다시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실행함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6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종류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종류는 복구 수준에 따라서 운영체제를 이용하는 물리 백업과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이용하는 논리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물리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백업하는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속도가 빠르고 작업이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단순하지만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파악 및 문제 해결이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백업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논리적 객체들을 백업하는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 시 데이터 손상을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발생 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 및 해결이 수월하지만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시간이 많이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20" y="3701792"/>
            <a:ext cx="3797756" cy="1049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SEC_13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 백업에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파괴 시 복구하는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백업은 정기적으로 수행하는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상태를 일관성 있게 유지시키기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로그 파일이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파일은 데이터베이스의 상태 변화에 대한 내용을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따라 기록한 파일이다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백업은 전산 장비의 장애에 대비하여 데이터베이스 에 저장된 데이터를 보호하고 복구하기 위한 작업으로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치명적인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손실을 막기 위해서는 데이터베이스를 정기적으로 백업해야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 파괴 및 실행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중단이 발생하면 이를 복구할 수 있는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파일은 데이터베이스의 처리 내용이나 이용 상황 등 상태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변화를 시간의 흐름에 따라 모두 기록한 파일로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복구를 위해 필요한 가장 기본적인 자료이다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파일을 기반으로 데이터베이스를 과거 상태로 복귀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(UNDO)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시키거나 현재 상태로 재생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(REDO)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시켜 데이터베이스 상태를 일관성 있게 유지할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파일은 트랙잭션 시작 시점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Rollback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시점 등에서 기록된다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 내용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트랙잭션이 작업한 모든 내용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트랙잭션 식별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레코드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이전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(before image),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이후 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(after image)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양이 방대해지면서 백업에 대한 중요성이 부각되고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백업에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종류에는 물리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백업과 논리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백업은 운영체제를 이용한 것으로 데이터베이스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이용한 것으로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논리적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백업은 완전 복구가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복구가 가능한 것은 물리 백업 중에서 로그 파일이 존재할 때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종류는 복구 수준에 따라서 운영체제를 이용하는 물리 백업 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유틸리티를 이용하는 논리 백업으로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백업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파일을 백업하는 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속도가 빠르고 작업이 단순하지만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발생 시 원인 파악 및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해결이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백업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논리적 객체들을 백업하는 방법으로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 시 데이터 손상을 막고 문제 발생 시 원인 파악 및 해결이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수월하지만 백업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복원 시 시간이 많이 소요가 되는 단점이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알고리즘의 종류로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NO-UNDO/REDO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UNDO/NO-REDO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UNDO/REDO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DO/REDO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NO-UNDO / REDO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버퍼의 내용을 비동기적으로 갱신한 경우 복구 알고리즘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NO-UNDO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완료 전에는 변경 내용이 데이터베이스에 기록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않으므로 취소할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REDO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완료 후 데이터베이스 버퍼에는 기록되어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저장매체에는 기록되지 않았으므로 트랜잭션 내용을 다시 실행해야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 / NO-READ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버퍼의 내용을 동기적으로 갱신한 경우 복구 알고리즘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UNDO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완료 전에 시스템이 파손되었다면 변경된 내용을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취소한다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NO-READ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완료 전에 데이터베이스 버퍼 내용을 이미 저장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매체에 기록했기에 트랜잭션 내용을 다시 실행할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UNDO / REDO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버퍼의 내용을 동기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비동기적으로 갱신한 경우 복구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기록 전에 트랜잭션이 완료될 수 있으므로 완료된 트랜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잭션이 데이터베이스에 기록되지 못했다면 다시 실행해야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NO-UNDO / NO-READ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버퍼의 내용을 동기적으로 저장 매체에 기록하지만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데이터베이스와는 다른 영역에 기록한 경우의 복구 알고리즘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NO-UNDO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내용은 데이터베이스와 다른 영역에 기록되어 있기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취소할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NO-READ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영역에 이미 기록되어 있으므로 트랜잭션을 다시 실행할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사용자 실수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프로세스 장애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디스크 추가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유형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실수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실수로 인해 테이블이 삭제되거나 잘못된 트랜잭션이 처리된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CPU,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등 하드웨어 장애나 데이터가 파손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오류나 사용 공간의 부족으로 인해 발생하는 장애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프로세스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비정상적으로 종료되거나 네트워크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이상으로 세션이 종료되어 발생하는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장애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장애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파일 파손 등 비정상적인 요인으로 인해 메모리나 데이터베이스 서버의 프로세스가 중단된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(Storage)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스토리지는 단일 디스크로 처리할 수 없는 대용량의 데이터를 저장하기 위해 서버와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스토리지의 종류에는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DAS(Direct Attached Storage)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전용 케이블로 직접 연결하는 방식으로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외장하드를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여기에 해당된다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저장장치를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연결하므로 속도가 빠르고 설치 및 운영이 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비용 및 유지보수 비용이 저렴하다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방식이므로 다른 서버에서 접근할 수 없고 파일을 공유할 수 없다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유연성이 상대적으로 떨어진다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적고 공유가 필요 없는 환경에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829" y="3356992"/>
            <a:ext cx="2632509" cy="14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5520" y="6032321"/>
            <a:ext cx="9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스토리지가 직접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 있어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속도는 빠르나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서버에서 스토리지에 접근하여 사용할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5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NAS(Network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Attached Storage)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네트워크를 통해 연결하는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파일 관리 기능이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 Storage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내장된 저장장치를 직접 관리한다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Ethernet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스위치를 통해 다른 서버에서도 스토리지에 접근할 수 있어 파일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구애 받지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저장장치에 쉽게 접근할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확장성 및 유연성이 우수하다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 시 성능이 저하될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5869721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관리 기능이 있는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 Storage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네트워크 상에 독립적으로 연결되어 있으므로 서버들이 자유롭게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접근하여 파일을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683124"/>
            <a:ext cx="2232248" cy="2142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데이터베이스는 논리적으로는 하나의 시스템에 속하지만 물리적으로는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연결된 여러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사이트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(Site)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분산되어 있는 데이터베이스를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데이터베이스는 데이터의 처리나 이용이 많은 지역에 데이터베이스를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위치시킴으로써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해당 지역에서 해결될 수 있도록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48389"/>
              </p:ext>
            </p:extLst>
          </p:nvPr>
        </p:nvGraphicFramePr>
        <p:xfrm>
          <a:off x="2111284" y="3343036"/>
          <a:ext cx="79208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44"/>
                <a:gridCol w="63844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처리기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자체적으로 처리 능력을 가지며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지리적으로 분산되어 있는 컴퓨터 시스템을 말한다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데이터베이스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지리적으로 분산되어 있는 데이터베이스로서 해당 지역의 특성에 맞게 데이터베이스가 구성된다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 네트워크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처리기들을 통신망으로 연결하여 논리적으로 하나의 시스템처럼 작동할 수 있도록 하는 통신 네트워크를 말한다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-SEC_14(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SAN(Storage Area Network)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빠른 처리와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파일 공유 장점을 혼합한 방식으로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저장장치를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전용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별도로 구성하는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채널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(FC)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스위치를 이용하여 네트워크를 구성한다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 스위치는 서버나 저장장치를 광케이블로 연결하므로 처리 속도가 빠르다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공유함으로써 여러 개의 저장장치나 백업 장비를 단일화시킬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가용성이 뛰어나다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처리에 효과적이나 기존 시스템의 경우 장비의 업그레이드가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설치시에는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구축해야 하므로 비용이 많이 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6074727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채널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(Fiber Channel, FC)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채널은 컴퓨터 장치 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속도를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기가 바이트로 높이기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네트워크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초기에는 슈퍼 컴퓨터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사용되었으나 최근에는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표준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방식에도 사용되고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스토리지가 광 채널 스위치로 연결된 별도의 전용 스토리지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구성하는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 및 파일을 자유롭게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52" y="4383405"/>
            <a:ext cx="3489523" cy="1685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SEC_14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851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 설명하는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네트워크상에 광채널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스위치의 이점인 고속 전송과 장거리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멀티 프로토콜 기능을 활용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운영체제를 가진 여러 기종들이 네트워크상에서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저장장치의 데이터를 공유하게 함으로써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백업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장비를 단일화 시킨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SAN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MBR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④ NIC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빠른 처리와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파일 공유 장점을 혼합한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저장장치를 연결하는 전용 네트워크를 별도로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채널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(FC)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네트워크를 구성한다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채널 스위치는 서버나 저장장치를 광케이블로 연결하므로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속도가 빠르다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저장장치를 공유함으로써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저장장치나 백업 장비를 단일화 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가용성이 뛰어나다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트랜잭션 처리에 효과적이긴 하나 기존 시스템의 경우 장비의 업그레이드가 필요하고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설치 시에는 별도의 네트워크를 구축해야 하기 때문에 비용이 많이 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채널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(Fiber Channel, FC)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 채널은 컴퓨터 장치 간 데이터의 전송 속도를 기가 바이트로 높이기 위한 네트워크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MBR(Master Boot Record)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파티션된 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 디스크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첫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섹터이며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512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 시동 섹터이다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NAC(Network Access Control)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접근 제어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NIC(Network Interface card)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인터페이스 컨트롤러라고도 호칭하며 네트워크에 연결하기 위해 컴퓨터에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설치된 회로 기판을 의미하며 사설 네트워크 연결을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스토리지 시스템은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하드디스크와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데이터 저장장치를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호스트버스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어댑터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연결하는 방식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기기 사이에 네트워크 디바이스가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 말아야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직접 연결하는 방식으로 구성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NFC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전용 케이블로 직접 연결하는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가정에서 컴퓨터에 외장하드를 연결하는 것이 여기에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서버에서 저장장치를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저장장치를 직접 연결하므로 속도가 빠르고 설치 및 운영이 쉽다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구축 비용 및 유지보수 비용이 저렴하다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연결 방식이므로 다른 서버에서 접근할 수 없고 파일을 공유할 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 및 유연성이 상대적으로 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데이터가 적고 공유가 필요 없는 환경에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수학에서 미지수를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또한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상호간에 형성되는 조직이나 전송매체를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스크린은 이미지나 영상 등을 보여주는 화면을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활용하여 다수의 화면에 같은 컨텐츠를 이용할 수 있는 것이고 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NFC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(Near Field Communication) : 10cm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거리에서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13.56MHz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주파수로 두 전자기기가 통신할 수 있는 무선통신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스토리지에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스토리지는 서버와 저장장치를 연결하는 하나의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전용 케이블로 직접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확장성과 유연성이 상대적으로 우수하다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NAS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네트워크를 통해 연결하는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증가 시 성능이 저하될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별도의 네트워크를 구성해 데이터를 관리하는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별도의 네트워크를 구축해야 하므로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서버와 저장장치를 네트워크를 통해 연결하는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파일 관리 기능이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 Storage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내장된 저장장치를 직접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Ethernet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스위치를 통해 다른 서버에서도 스토리지 접근할 수 있어 파일 공유가 가능하고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장소에 구애 받지 않고 저장장치에 쉽게 접근할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DAS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비해서는 확장성 및 유연성이 우수하다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증가 시 성능이 저하될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단일 디스크로 처리할 수 없는 대용량의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서버와 저장장치를 연결하는 스토리지가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SSD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NAS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스토리지의 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DAS, NAS, SAN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SSD(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솔리드 스테이트 드라이브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Solid state drive)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기계적 구동부위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없는 반도체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진공을 대체한 고체소자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드라이브이다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NAND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플래시 메모리와 고성능 컨트롤러를 탑재하여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드라이브 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지위를 대체하고 있는 보조기억장치이다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데이터를 저장하는 데이터베이스의 가장 기본적인 오브젝트이다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테이블은 컬럼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로우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데이터가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04726"/>
              </p:ext>
            </p:extLst>
          </p:nvPr>
        </p:nvGraphicFramePr>
        <p:xfrm>
          <a:off x="2086412" y="2984336"/>
          <a:ext cx="9001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70485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(Row)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튜플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인스턴스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어커런스라고도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컬럼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(Column)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속성 항목에 대한 값을 저장한다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기본키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(Primary key)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기본키는 후보키 중에서 선택한 주키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(Main Key)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릴레이션에서 특정 튜플을 유일하게 구별할 수 있는 속성이다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외래키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(Foreign key)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릴레이션의 기본키를 참조하는 속성 또는 속성들의 집합을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릴레이션에 속한 속성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참조 릴레이션의 기본키인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동일한 도메인 상에서 정의되었을 때의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외래키라고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7872"/>
              </p:ext>
            </p:extLst>
          </p:nvPr>
        </p:nvGraphicFramePr>
        <p:xfrm>
          <a:off x="2086412" y="5212040"/>
          <a:ext cx="74600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40971"/>
                <a:gridCol w="1540971"/>
                <a:gridCol w="1540972"/>
                <a:gridCol w="154097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sng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사원번호</a:t>
                      </a:r>
                      <a:endParaRPr lang="ko-KR" altLang="en-US" sz="1200" b="1" u="sng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직급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연봉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부서번호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신은혁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50,000,000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이혜숙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62,000,000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김숙자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90,000,000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왼쪽 대괄호 1"/>
          <p:cNvSpPr/>
          <p:nvPr/>
        </p:nvSpPr>
        <p:spPr>
          <a:xfrm>
            <a:off x="1847528" y="5517232"/>
            <a:ext cx="216024" cy="720080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/>
          <p:cNvSpPr/>
          <p:nvPr/>
        </p:nvSpPr>
        <p:spPr>
          <a:xfrm rot="5400000">
            <a:off x="5771964" y="2079516"/>
            <a:ext cx="216024" cy="6048672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83632" y="630932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760296" y="630932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15480" y="57332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5920" y="4718841"/>
            <a:ext cx="87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COLUMN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7608" y="6525344"/>
            <a:ext cx="87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</a:t>
            </a:r>
            <a:r>
              <a:rPr lang="ko-KR" altLang="en-US" sz="12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272" y="6525344"/>
            <a:ext cx="87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293" y="6286460"/>
            <a:ext cx="201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구성 요소</a:t>
            </a:r>
            <a:endParaRPr lang="ko-KR" altLang="en-US" sz="1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테이블로 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모델에서 정의된 엔티티를 물리 데이터 모델의 테이블로 변환하는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엔티티를 테이블로 변환한 후 테이블 목록 정의서를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목록 정의서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목록으로 요약 관리하는 문서로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목록이라고도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목록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규칙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48044"/>
              </p:ext>
            </p:extLst>
          </p:nvPr>
        </p:nvGraphicFramePr>
        <p:xfrm>
          <a:off x="2086412" y="2984336"/>
          <a:ext cx="84020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13244"/>
                <a:gridCol w="798946"/>
                <a:gridCol w="856095"/>
                <a:gridCol w="856095"/>
                <a:gridCol w="856096"/>
                <a:gridCol w="881240"/>
                <a:gridCol w="830950"/>
                <a:gridCol w="111326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파티션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 주기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 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수정일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user_item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STANDARD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2020/12/02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sell_list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판매 목록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STANDARD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2020/12/09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user_name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STANDARD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2020/12/01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6139"/>
              </p:ext>
            </p:extLst>
          </p:nvPr>
        </p:nvGraphicFramePr>
        <p:xfrm>
          <a:off x="2086412" y="4797152"/>
          <a:ext cx="444163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28"/>
                <a:gridCol w="1872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설계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모델링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물리적 설계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엔티티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(Entity)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(Table)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(Attribute)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컬럼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(Column)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(Primary Identifier)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(Primary Key)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(Foreign Identifier)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외래키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(Foreign Key)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(Relationship)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(Relationship)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3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테이블로 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엔티티를 테이블로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고려사항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테이블과 엔티티 명칭은 동일하게 하는 것을 권고한다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엔티티는 주로 한글명을 사용하지만 테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이블은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코드의 가독성을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영문명을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관리 시스템에 표준화된 용어가 있을 때는 메타에 등록된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단어를 사용하여 명명한다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63598"/>
            <a:ext cx="4716388" cy="1327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47608" y="5085184"/>
            <a:ext cx="8861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 시스템은 메타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수집하거나 여러 사람이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편리하게 사용할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제공하는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(metadata or metainformation)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데이터이다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이렇게 흔히들 간단히 정의하지만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캐런 코일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(Karen Coyle)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의하면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목적을 가지고 만들어진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(constructed data with a purpose)'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정의한다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데이터를 정의하고 기술하는 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that defines and describes other data)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가령 도서관에서 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서지 기술용으로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것이 그 대표적인 예이다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지금은 온톨로지의 등장과 함께 기계가 읽고 이해할 수 있는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(Machine Actionable)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사용되고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메타데이터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 메타 데이터로 구분된다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서브타입을 테이블로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서브타입은 논리 데이터 모델에서 이용되는 형태이므로 물리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설계할 때는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서브타입을 테이블로 변환해야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모델을 테이블로 변환하는 방법에는 슈퍼타입 기준 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테이블 변환이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 기준의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변환은 서브타입을 슈퍼타입에 통합하여 하나의 테이블로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서브타입에 속성이나 관계가 적을 경우에 적용하는 방법으로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속성이 포함되어야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 기준 테이블 변환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778484"/>
            <a:ext cx="3095575" cy="202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63952" y="4773508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방문접수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있는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지점코드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담당부서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인터넷접수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있는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수수료 납부방법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슈퍼타입인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통합되어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5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서브타입을 테이블로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기준 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기준의 테이블 변환은 슈퍼타입 속성들을 각각의 서브타입에 추가하여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서브타입들을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만드는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서브타입에 속성이나 관계가 많이 포함된 경우 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5009"/>
              </p:ext>
            </p:extLst>
          </p:nvPr>
        </p:nvGraphicFramePr>
        <p:xfrm>
          <a:off x="2086412" y="1916832"/>
          <a:ext cx="81860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28"/>
                <a:gridCol w="56166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데이터의 액세스가 상대적으로 용이하다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뷰를 이용하여 각각의 서브타입만을 액세스하거나 수정할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서브타입 구분이 없는 임의 집합에 대한 처리가 용이하다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테이블을 조인하지 않아도 되므로 수행 속도가 빨라진다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•SQL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문장 구성이 단순해진다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테이블의 컬럼이 증가하므로 디스크 저장 공간이 증가한다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처리마다 서브타입에 대한 구분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(TYPE)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필요한 경우가 많이 발생한다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인덱스 크기의 증가로 인덱스의 효율이 떨어진다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08340"/>
              </p:ext>
            </p:extLst>
          </p:nvPr>
        </p:nvGraphicFramePr>
        <p:xfrm>
          <a:off x="2063552" y="5157192"/>
          <a:ext cx="93610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28"/>
                <a:gridCol w="67916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서브타입 속성들의 선택 사양이 명확한 경우에 유리하다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처리할 때마다 서브타입 유형을 구분할 필요가 없다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개의 테이블로 통합하므로 테이블당 크기가 감소하여 전체 테이블 스캔 시 유리하다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 속도가 감소할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복잡한 처리를 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통합이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부분 범위에 대한 처리가 곤란해진다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테이블을 통합한 뷰는 조회만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•UID(Unique Identifier,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유지 관리가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81880" y="4346157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스캔 방식은 테이블의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앞에서부터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비교하여 원하는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가져오는 접근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스캔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Full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전체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스캔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 Scan)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부분만을 검색하는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0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서브타입을 테이블로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 기준 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신청자 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수수료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서브타입인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 각각 추가되어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변환된다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844824"/>
            <a:ext cx="3600400" cy="1810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서브타입을 테이블로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테이블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개별타입 기준의 테이블 변환은 슈퍼타입과 서브타입들을 각각의 개별적인 테이블로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슈퍼타입과 서브타입 테이블들 사이에는 각각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형성된다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개별타입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 테이블 변환을 적용하는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데이터에 대한 처리가 빈번한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서브타입의 처리가 대부분 독립적으로 발생하는 경우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통합하는 테이블의 컬럼 수가 많은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서브타입의 컬럼 수가 많은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주로 슈퍼타입에서 발생하는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슈퍼타입의 처리 범위가 넓고 빈번하게 발생하여 단일 테이블 클러스터링이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68937"/>
              </p:ext>
            </p:extLst>
          </p:nvPr>
        </p:nvGraphicFramePr>
        <p:xfrm>
          <a:off x="2086412" y="5542736"/>
          <a:ext cx="7826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44"/>
                <a:gridCol w="691276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 공간이 상대적으로 작다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슈퍼타입 또는 서브타입 각각의 테이블에 속한 정보만 조회하는 경우 문장 작성이 용이하다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슈퍼타입 또는 서브타입의 정보를 이 처리하면 항상 조인이 발생하여 성능이 저하된다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서브타입을 테이블로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개별타입 기준 테이블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슈퍼타입의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서브타입의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개체가 각각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접수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변환된다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844824"/>
            <a:ext cx="3960440" cy="1802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고려 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부하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(Work Load)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노드별 분산 정책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지역의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자치성 보장 정책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정책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회선의 고장으로부터의 회복 기능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통한 원격 접근 기능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목표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 Transparency)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액세스하려는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실제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없이 단지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명칭만으로 액세스할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(Replication Transparency)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여러 곳에 중복되어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있더라도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마치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데이터만 존재하는 것처럼 사용하고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시스템은 자동으로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자료에 대한 작업을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Transparency)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데이터베이스와 관련된 다수의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트랜잭션들이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실현되더라도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트랜잭션의 결과는 영향을 받지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투명성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(Failure Transparency)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장애에도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불구하고 트랜잭션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정확하게 처리한다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2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컬럼으로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모델에서 정의한 속성을 물리 데이터 모델의 컬럼으로 변환한다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컬럼은 명칭이 반드시 일치할 필요는 없으나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 가능한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표준화된 약어를 사용하여 일치시키는 것이 좋다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예약어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(Reserved Word)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가독성을 높이기 위해 가능한 한 짧게 지정한다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단어를 컬럼명으로 사용할 때는 미리 정의된 표준을 따른다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컬럼을 정의한 후에는 한 로우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샘플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컬럼의 정합성을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속성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각각의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컬럼으로 변환되었으며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예시를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들어있다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5042892"/>
            <a:ext cx="4176464" cy="1119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컬럼으로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Primary UID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기본키로 변환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Primary UID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물리 데이터 모델의 기본키로 만든다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Primary UID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 Bar)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기본키로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엔티티와의 관계로 인해 생성된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Primary UID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물리 데이터 모델의 기본키로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Secondary(Alternate) UID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유니크 키로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모델링에서 정의된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Secondary UID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Alternate Key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물리 모델에서 유니크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3490" y="4077072"/>
            <a:ext cx="787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Primary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UID(Unique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Identifier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식별자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Primary UID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 식별자를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Bar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엔티티에 포함된 고유한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아니라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인해 생성된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유니크 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속성에 입력된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유일하다는 것을 보장하기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조건인 유니크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(Unique)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외래키로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모델에서 정의된 관계는 기본키와 이를 참조하는 외래키로 변환한다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관계 테이블로 변환하는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- 1:1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기본키를 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외래키로 추가하거나 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외래키로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외래키로 추가한다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212976"/>
            <a:ext cx="4302050" cy="22181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외래키로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기본키를 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외래키로 추가하여 표현하거나 별도의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교수번호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외래키로 추가한다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0" y="2132856"/>
            <a:ext cx="4450215" cy="2267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외래키로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기본키를 모두 포함한 별도의 릴레이션으로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생성된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릴레이션을 교차 릴레이션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(Intersection Relation)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(Intersection Entity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N:M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관계를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테이블로 구성해서 표시해야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만든다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867392"/>
            <a:ext cx="4752528" cy="2937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외래키로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관계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개체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기본키를 참조하는 외래키 컬럼을 추가하여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표현하기 위해 주로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1:M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순환 관계 변환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&lt;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기본키인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참조하는 외래키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ID'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필드를 추가한다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목적의 테이블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모델에는 존재하지 않는 테이블이나 컬럼을 데이터베이스의 관리 혹은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이용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프로그래밍의 수행 속도를 향상시키기 위해 물리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등록 일자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번호 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511564"/>
            <a:ext cx="4273674" cy="151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0212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선택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모델에서 정의된 논리적인 데이터 타입을 물리적인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물리적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성능을 고려하여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타입과 데이터의 최대 길이를 선택한다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타입에는 문자 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(Character Type),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(Numeric Type),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 타입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(Date Type)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Oracle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97757"/>
              </p:ext>
            </p:extLst>
          </p:nvPr>
        </p:nvGraphicFramePr>
        <p:xfrm>
          <a:off x="2086412" y="2935208"/>
          <a:ext cx="5161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68"/>
                <a:gridCol w="403244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고정길이 문자열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Data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최대 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2,000Byte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저장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VARCHAR2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가변길이 문자열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Data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4,000Byte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저장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NUMBER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자릿수의 숫자 저장 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DATE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날짜 저장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데이터베이스에서 설계한 객체들을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 데이터베이스로 변환하는 과정에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엔티티는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변환한다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컬럼으로 변환한다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외래키로 변환한다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테이블명은 영문으로 지정한다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규칙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	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(Column)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Identifier)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Identifier)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모델을 물리 데이터 모델로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과정에서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타입과 서브 타입을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변환하는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하나의 테이블로 변환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타입을 기준으로 하나의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변환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테이블로 변환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서브 타입을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여러 개의 테이블로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타입의 테이블 변환 방법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 기준 테이블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 기준의 테이블 변환은 서브 타입을 슈퍼 타입에 통합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하나의 테이블로 만드는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타입에 속성이나 관계가 적을 경우에 적용하는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 통합된 테이블에는 서브 타입의 모든 속성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전부 포함이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기준 테이블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기준의 테이블 변환은 슈퍼 타입 속성들을 각각의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타입에 추가하여 서브 타입들을 개별적인 테이블로 만드는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타입에 속성이나 관계가 많이 포함된 경우에 적용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타입 기준 테이블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타입 기준의 테이블 변환은 슈퍼 타입과 서브 타입들을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개별적인 테이블로 변환하는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 테이블들 사이에는 각각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형성된다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타입 기준 테이블 변환을 적용하는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데이터에 대한 처리가 빈번한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타입의 처리가 대부분 독립적으로 발생하는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통합하는 테이블의 컬럼 수가 많은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컬럼 수가 많은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주로 슈퍼 타입에 발생하는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타입이 처리 범위가 넓고 빈번하게 발생하여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테이블 클러스터링이 필요한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15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 모델을 물리 데이터 모델로 변환할 때 슈퍼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변환 방법으로 가장 부적절한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테이블로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테이블간에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1:M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유지되도록 변환할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타입과 서브 타입을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통합하여 하나의 테이블로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 추가하여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타입마다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테이블로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하나의 테이블로 변환하면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수월하고 조인이 감소한다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타입으로 변환하는 경우의 장단점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액세스가 상대적으로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뷰를 이용하여 각각의 서버 타입만을 액세스하거나 수정할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구분이 없는 임의 집합에 대한 처리가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테이블을 조인하지 않아도 되므로 수행 속도가 빨라진다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구성이 단순해진다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컬럼이 증가하므로 디스크 저장 공간이 증가한다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처리마다 서브 타입에 대한 구분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필요한 경우가 많이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크기의 증가로 인덱스의 효율이 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타입 기준 테이블 변환의 장단점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서브 타입 속성들의 선택 사양이 명확한 경우에 유리하다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때마다 서브 타입 유형을 구분할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테이블로 통합하므로 테이블당 크기가 감소하여 전체 테이블 스캔 시 유리하다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속도가 감소할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처리를 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통합이 곤란해진다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범위에 대한 처리가 곤란해진다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테이블 통합한 뷰는 오로지 조회만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UID(Unique Identifier,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유지 관리가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타입 기준 테이블 변환의 장단점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공간이 상대적으로 작다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 또는 서브 타입 각각의 테이블에 속한 정보만 조회하는 경우에는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작성이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타입 또는 서브 타입의 정보를 처리하면 항상 조인이 발생하여 성능이 저하된다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 모델의 속성을 컬럼으로 변환하는 방법으로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예약어의 사용을 피한다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표준화된 약어를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가독성을 높이기 위해 컬럼명은 가능한 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길게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실제 데이터를 사용하여 컬럼의 정합성을 검증한다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컬럼으로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모델에서 정의한 속성을 물리 데이터 모델의 컬럼으로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속성 변환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컬럼은 명칭이 반드시 일치할 필요는 없으나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개발자와 사용자 간 의사소통을 위하여 가능한 한 표준화된 약어를 사용하여 일치시키는 것이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(Reserved Word)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사용을 피한다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가독성을 높이기 위해 가능한 한 짧게 지정한다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단어를 컬럼명으로 사용할 때는 미리 정의된 표준을 따른다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컬럼을 정의한 후에는 한 로우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샘플 데이터를 작성하여 컬럼의 정합성을 검증한다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SEC_15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모델의 물리 데이터 모델 변환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논리 데이터 모델의 속성을 컬럼으로 변환하는 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가독성을 높이기 위해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예약어를 컬럼명으로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컬럼명은 될 수 있으면 짧게 지정한다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단어를 컬럼명으로 사용할 때는 미리 정의된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테이블을 검증하기 위해 표본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입력시킨다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4021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 품질 검토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검토는 물리 데이터 모델을 설계하고 데이터베이스 객체를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넘어가기 전에 모델러와 이해관계자들이 모여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모델은 시스템 성능에 직접적인 영향을 미치므로 향후 발생할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 대해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면밀히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 품질 검토의 목적은 데이터베이스의 성능 향상과 오류 예방이다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모델을 검토하려면 모든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이해관계자가 동의하는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기준이 필요하다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기준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물리 데이터 모델의 품질 기준으로는 정확성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기준은 조직 혹은 업무 상황에 따라 가감하거나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변형하여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3316"/>
              </p:ext>
            </p:extLst>
          </p:nvPr>
        </p:nvGraphicFramePr>
        <p:xfrm>
          <a:off x="1775520" y="4353292"/>
          <a:ext cx="9001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7048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endParaRPr lang="ko-KR" altLang="en-US" sz="1200" b="1" u="none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모델이 요구사항이나 업무 규칙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표기법에 따라 정확하게 표현되었음을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모델이 데이터 모델의 구성 요소를 누락 없이 정의하고 요구사항이나 업무 영역을 누락 없이 반영하였음을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준거성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모델이 데이터 표준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표준화 규칙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법적 요건 등을 정확하게 준수하였음을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최신성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모델이 최근의 이슈나 현행 시스템을 반영하고 있음을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모델이 표현상의 일관성을 유지하고 있음을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활용성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작성된 모델과 설명을 사용자가 충분히 이해할 수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변화에 따른 데이터 구조의 변경이 최소화 될 수 있도록 설계되었음을 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장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설계는 애플리케이션이나 사용자가 분산되어 저장된 데이터에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분산 데이터베이스는 복잡성 증가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 저하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 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데이터베이스의 설계는 전역 관계망을 논리적 측면에서 소규모 단위로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결과를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노드에 할당하는 과정으로 진행된다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노드에 할당된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부른다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방법에는 테이블 위치 분산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(Fragmentation),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(Allocation)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15990"/>
              </p:ext>
            </p:extLst>
          </p:nvPr>
        </p:nvGraphicFramePr>
        <p:xfrm>
          <a:off x="2111284" y="1556792"/>
          <a:ext cx="79208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724"/>
                <a:gridCol w="38641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지역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자치성이 높다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자료의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공유성이 향상된다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제어가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성능이 향상된다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컴퓨터의 장애가 전체 시스템에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영향을 끼치지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않는다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효용성과 융통성이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높다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신뢰성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및 가용성이 높다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점진적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용량 확장이 용이하다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•DBMS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수행할 기능이 복잡하다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설계가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 비용이 증가한다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 비용이 증가한다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잠재적 오류가 증가한다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402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 항목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검토 항목은 물리 데이터 모델의 특성을 반영한 품질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후 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모델에 정의된 테이블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제약 조건 등 물리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구성 요소와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반정규화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등 물리 데이터 모델의 전반적인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항목으로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체크리스트는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검토를 용이하게 수행할 수 있도록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체크리스트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18777"/>
              </p:ext>
            </p:extLst>
          </p:nvPr>
        </p:nvGraphicFramePr>
        <p:xfrm>
          <a:off x="2063552" y="3645024"/>
          <a:ext cx="9001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93"/>
                <a:gridCol w="1132993"/>
                <a:gridCol w="5582886"/>
                <a:gridCol w="576064"/>
                <a:gridCol w="576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</a:t>
                      </a:r>
                      <a:endParaRPr lang="ko-KR" altLang="en-US" sz="1200" b="1" u="none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 항목</a:t>
                      </a:r>
                      <a:endParaRPr lang="ko-KR" altLang="en-US" sz="1200" b="1" u="none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검토 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명명 규칙을 준수하였는가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의미전달이 명확한 명칭을 사용하였는가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한글명은 엔티티 명칭과 일치하는가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집합 구성상의 특징이 설명되어 있는가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형태는 성능을 고려하여 결정되었는가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생성 관련 파라미터들은 적절하고 충분하게 정의되었는가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권한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생성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삭제 시 메타 데이터 권한을 정의하였는가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테이블에 대한 접근 권한을 정의하였는가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402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검토 순서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정책 및 기준을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품질의 특성에 따라 품질 기준을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기준에 따라 체크리스트를 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 모델과 물리 데이터 모델을 비교한다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모델링 단계의 모델러와 이해관계자가 품질 검토를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모델러와 이해관계자가 작성한 체크리스트 내용을 종합하여 물리 데이터베이스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검토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7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 데이터베이스 설계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SEC_16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물리 데이터 모델의 품질 검토에 대한 내용으로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검토의 목적은 데이터베이스의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향상과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예방이다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모델을 검토하려면 모든 이해관계자가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동의하는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기준이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품질 기준에는 정확성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준거성 등 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 기준 및 정책이 수립된 경우에는 물리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품질 기준을 변경하거나 수정해서는 안된다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검토는 물리 데이터 모델을 설계하고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객체를 생성한 후 개발 단계로 넘어가기 전에 모델러와 관련된 이해관계자들이 모여서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모델은 시스템 성능에 직접적인 영향을 미치므로 향후 발생할 문제에 대해 면밀히 검토해야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검토의 목적은 데이터베이스의 성능 향상과 오류 예방이다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모델을 검토하려면 모든 이해관계자가 동의하는 검토 기준이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기준은 조직 혹은 업무 상황에 따라서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가감하거나 변형하여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 모델의 품질 기준에 대한 설명으로 틀린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요소나 요구사항의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누락을 최소화함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규칙 등을 정확하게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최신성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업무상의 변경이나 결정 사항 등이 시기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반영됨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활용성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변화에 따른 데이터 구조의 변경이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기준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모델이 요구사항이나 업무 규칙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표기법에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정확하게 표현되었음을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모델이 데이터 모델의 구성 요소를 누락 없이 정의하고 요구사항이나 업무 영역을 누락 없이 반영하였음을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준거성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모델이 데이터 표준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규칙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법적 요건 등을 정확하게 준수하였음을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모델이 최근의 이슈를 현행 시스템에 반영하고 있음을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모델이 표현상의 일관성을 유지하고 있음을 의미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작성된 모델과 설명을 사용자가 충분히 이해할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변화에 따른 데이터 구조의 변경이 최소화 될 수 있도록 설계되었음을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물리 데이터 모델의 품질 검토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무결성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트리거란 특정 테이블의 데이터에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수정과 같은 이벤트가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일어나면 묵시적으로 자동으로 수행되는 저장 프로시져라고 불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 품질 검토 항목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모델의 품질 검토 항목은 물리 데이터 모델의 특성을 반영한 품질 기준을 작성한 후 이를 기반으로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 모델에 정의된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컬럼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제약조건 등 물리 데이터 모델의 주요 구성 요소와 반정규화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등 물리 데이터 모델의 전반적인 것을 검토 항목으로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체크리스트는 물리 데이터 모델의 품질 검토를 용이하게 수행할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위치 분산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위치 분산은 데이터베이스의 테이블을 각기 다른 서버에 분산시켜 배치하는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위치를 분산할 때는 테이블의 구조를 변경하지 않으며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데이터베이스의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중복되지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각각 다른 위치에 배치하려면 해당 테이블들이 놓일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설정해야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분산 위치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96" y="3693576"/>
            <a:ext cx="4379799" cy="827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(Fragment)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분할은 테이블의 데이터를 분할하여 분산시키는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규칙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(Completeness)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대상으로 분할해야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(Reconstruction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데이터는 관계 연산을 활용하여 본래의 데이터로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재구성할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중첩 배제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Dis-</a:t>
            </a:r>
            <a:r>
              <a:rPr lang="en-US" altLang="ko-KR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jointness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서로 다른 분할의 항목에 속하지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분할한 경우 각각의 분할에 포함된 튜플들이 상호 중복되지 않아야 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경우는 각각의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분할에 포함된 속성들이 중복되지 않아야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분할 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수평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속성의 값을 기준으로 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(Row)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분할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 분할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컬럼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분할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0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데이터베이스 설계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(Allocation)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할당은 동일한 분할을 여러 개의 서버에 생성하는 분산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중복이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(Allocation)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비중복 할당 방식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노드를 선택해서 분산 데이터베이스의 단일 노드에서만 분할이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애플리케이션에는 릴레이션을 배타적 분할로 분리하기 힘든 요구가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의존성은 무시되고 비용 증가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저하 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다른 서버에 복제하는 방식으로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일부만 복제하는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복제와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복제하는 완전 복제가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54413</TotalTime>
  <Words>6950</Words>
  <Application>Microsoft Office PowerPoint</Application>
  <PresentationFormat>사용자 지정</PresentationFormat>
  <Paragraphs>1476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027TGp_edu_biz_gr</vt:lpstr>
      <vt:lpstr>PowerPoint 프레젠테이션</vt:lpstr>
      <vt:lpstr>데이터베이스 구축 총 파트</vt:lpstr>
      <vt:lpstr>물리 데이터베이스 설계</vt:lpstr>
      <vt:lpstr>2. 물리 데이터베이스 설계-SEC_09(분산 데이터베이스 설계)</vt:lpstr>
      <vt:lpstr>2. 물리 데이터베이스 설계-SEC_09(분산 데이터베이스 설계)</vt:lpstr>
      <vt:lpstr>2. 물리 데이터베이스 설계-SEC_09(분산 데이터베이스 설계)</vt:lpstr>
      <vt:lpstr>2. 물리 데이터베이스 설계-SEC_09(분산 데이터베이스 설계)</vt:lpstr>
      <vt:lpstr>2. 물리 데이터베이스 설계-SEC_09(분산 데이터베이스 설계)</vt:lpstr>
      <vt:lpstr>2. 물리 데이터베이스 설계-SEC_09(분산 데이터베이스 설계)</vt:lpstr>
      <vt:lpstr>물리 데이터베이스 설계-SEC_09(분산 데이터베이스 설계) 기출 및 출제 예상 문제</vt:lpstr>
      <vt:lpstr>물리 데이터베이스 설계-SEC_09(분산 데이터베이스 설계) 기출 및 출제 예상 문제</vt:lpstr>
      <vt:lpstr>2. 물리 데이터베이스 설계-SEC_10(데이터베이스 이중화/서버 클러스터링)</vt:lpstr>
      <vt:lpstr>2. 물리 데이터베이스 설계-SEC_10(데이터베이스 이중화/서버 클러스터링)</vt:lpstr>
      <vt:lpstr>2. 물리 데이터베이스 설계-SEC_10(데이터베이스 이중화/서버 클러스터링)</vt:lpstr>
      <vt:lpstr>2. 물리 데이터베이스 설계-SEC_10(데이터베이스 이중화/서버 클러스터링)</vt:lpstr>
      <vt:lpstr>2. 물리 데이터베이스 설계-SEC_10(데이터베이스 이중화/서버 클러스터링)</vt:lpstr>
      <vt:lpstr>물리 데이터베이스 설계-SEC_10(데이터베이스 이중화/서버 클러스터링) 출제 예상 문제</vt:lpstr>
      <vt:lpstr>2. 물리 데이터베이스 설계-SEC_11(데이터베이스 보안 / 암호화)</vt:lpstr>
      <vt:lpstr>2. 물리 데이터베이스 설계-SEC_11(데이터베이스 보안 / 암호화)</vt:lpstr>
      <vt:lpstr>물리 데이터베이스 설계-SEC_11(데이터베이스 보안 / 암호화) 기출 및 출제 예상 문제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2. 물리 데이터베이스 설계-SEC_12(데이터베이스 보안 / 접근통제)</vt:lpstr>
      <vt:lpstr>물리 데이터베이스 설계-SEC_12(데이터베이스 보안 / 접근통제) 기출 및 출제 예상 문제</vt:lpstr>
      <vt:lpstr>물리 데이터베이스 설계-SEC_12(데이터베이스 보안 / 접근통제) 기출 및 출제 예상 문제</vt:lpstr>
      <vt:lpstr>2. 물리 데이터베이스 설계-SEC_13(데이터베이스 백업)</vt:lpstr>
      <vt:lpstr>2. 물리 데이터베이스 설계-SEC_13(데이터베이스 백업)</vt:lpstr>
      <vt:lpstr>2. 물리 데이터베이스 설계-SEC_13(데이터베이스 백업)</vt:lpstr>
      <vt:lpstr>2. 물리 데이터베이스 설계-SEC_13(데이터베이스 백업)</vt:lpstr>
      <vt:lpstr>물리 데이터베이스 설계-SEC_13(데이터베이스 백업) 출제 예상 문제</vt:lpstr>
      <vt:lpstr>2. 물리 데이터베이스 설계-SEC_14(스토리지)</vt:lpstr>
      <vt:lpstr>2. 물리 데이터베이스 설계-SEC_14(스토리지)</vt:lpstr>
      <vt:lpstr>2. 물리 데이터베이스 설계-SEC_14(스토리지)</vt:lpstr>
      <vt:lpstr>물리 데이터베이스 설계-SEC_14(스토리지) 기출 및 출제 예상 문제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2. 물리 데이터베이스 설계-SEC_15(논리 데이터 모델의 물리 데이터 모델 변환)</vt:lpstr>
      <vt:lpstr>물리 데이터베이스 설계-SEC_15(논리 데이터 모델의 물리 데이터 모델 변환) 출제 예상 문제</vt:lpstr>
      <vt:lpstr>물리 데이터베이스 설계-SEC_15(논리 데이터 모델의 물리 데이터 모델 변환) 출제 예상 문제</vt:lpstr>
      <vt:lpstr>2. 물리 데이터베이스 설계-SEC_16(물리 데이터 모델 품질 검토)</vt:lpstr>
      <vt:lpstr>2. 물리 데이터베이스 설계-SEC_16(물리 데이터 모델 품질 검토)</vt:lpstr>
      <vt:lpstr>2. 물리 데이터베이스 설계-SEC_16(물리 데이터 모델 품질 검토)</vt:lpstr>
      <vt:lpstr>물리 데이터베이스 설계-SEC_16(물리 데이터 모델 품질 검토)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9449</cp:revision>
  <dcterms:created xsi:type="dcterms:W3CDTF">2019-09-27T03:30:23Z</dcterms:created>
  <dcterms:modified xsi:type="dcterms:W3CDTF">2023-09-12T01:14:33Z</dcterms:modified>
</cp:coreProperties>
</file>