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1346" r:id="rId3"/>
    <p:sldId id="1530" r:id="rId4"/>
    <p:sldId id="1336" r:id="rId5"/>
    <p:sldId id="2150" r:id="rId6"/>
    <p:sldId id="2151" r:id="rId7"/>
    <p:sldId id="2152" r:id="rId8"/>
    <p:sldId id="2153" r:id="rId9"/>
    <p:sldId id="2154" r:id="rId10"/>
    <p:sldId id="2155" r:id="rId11"/>
    <p:sldId id="2007" r:id="rId12"/>
    <p:sldId id="2156" r:id="rId13"/>
    <p:sldId id="2157" r:id="rId14"/>
    <p:sldId id="2158" r:id="rId15"/>
    <p:sldId id="2159" r:id="rId16"/>
    <p:sldId id="2160" r:id="rId17"/>
    <p:sldId id="2161" r:id="rId18"/>
    <p:sldId id="2162" r:id="rId19"/>
    <p:sldId id="2163" r:id="rId20"/>
    <p:sldId id="2164" r:id="rId21"/>
    <p:sldId id="2165" r:id="rId22"/>
    <p:sldId id="2166" r:id="rId23"/>
    <p:sldId id="2167" r:id="rId24"/>
    <p:sldId id="2169" r:id="rId25"/>
    <p:sldId id="2170" r:id="rId26"/>
    <p:sldId id="2171" r:id="rId27"/>
    <p:sldId id="2172" r:id="rId28"/>
    <p:sldId id="2173" r:id="rId29"/>
    <p:sldId id="2174" r:id="rId30"/>
    <p:sldId id="2175" r:id="rId31"/>
    <p:sldId id="2168" r:id="rId32"/>
    <p:sldId id="2176" r:id="rId33"/>
    <p:sldId id="2177" r:id="rId34"/>
    <p:sldId id="2178" r:id="rId35"/>
    <p:sldId id="2179" r:id="rId36"/>
    <p:sldId id="2180" r:id="rId37"/>
    <p:sldId id="2181" r:id="rId38"/>
    <p:sldId id="2182" r:id="rId39"/>
    <p:sldId id="2183" r:id="rId40"/>
    <p:sldId id="2184" r:id="rId41"/>
    <p:sldId id="2185" r:id="rId42"/>
    <p:sldId id="2186" r:id="rId43"/>
    <p:sldId id="2187" r:id="rId44"/>
    <p:sldId id="2188" r:id="rId45"/>
    <p:sldId id="2189" r:id="rId46"/>
    <p:sldId id="2190" r:id="rId47"/>
    <p:sldId id="2191" r:id="rId48"/>
    <p:sldId id="2192" r:id="rId49"/>
    <p:sldId id="2193" r:id="rId50"/>
    <p:sldId id="2194" r:id="rId51"/>
    <p:sldId id="2195" r:id="rId52"/>
    <p:sldId id="2196" r:id="rId53"/>
    <p:sldId id="2197" r:id="rId54"/>
    <p:sldId id="2199" r:id="rId55"/>
    <p:sldId id="2200" r:id="rId56"/>
    <p:sldId id="2201" r:id="rId57"/>
    <p:sldId id="2198" r:id="rId58"/>
    <p:sldId id="2202" r:id="rId59"/>
    <p:sldId id="2203" r:id="rId60"/>
    <p:sldId id="2204" r:id="rId61"/>
    <p:sldId id="2205" r:id="rId62"/>
    <p:sldId id="2206" r:id="rId63"/>
    <p:sldId id="2207" r:id="rId64"/>
    <p:sldId id="2208" r:id="rId65"/>
    <p:sldId id="272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650" autoAdjust="0"/>
    <p:restoredTop sz="94622" autoAdjust="0"/>
  </p:normalViewPr>
  <p:slideViewPr>
    <p:cSldViewPr showGuides="1">
      <p:cViewPr varScale="1">
        <p:scale>
          <a:sx n="118" d="100"/>
          <a:sy n="118" d="100"/>
        </p:scale>
        <p:origin x="-894" y="-90"/>
      </p:cViewPr>
      <p:guideLst>
        <p:guide orient="horz" pos="4020"/>
        <p:guide orient="horz" pos="2160"/>
        <p:guide orient="horz" pos="3702"/>
        <p:guide pos="3522"/>
        <p:guide pos="70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xmlns="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xmlns="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xmlns="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781350"/>
            <a:ext cx="9828584" cy="1295722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3</a:t>
            </a:r>
            <a:r>
              <a:rPr lang="ko-KR" altLang="en-US" sz="4400" dirty="0" smtClean="0">
                <a:latin typeface="+mj-ea"/>
                <a:ea typeface="+mj-ea"/>
              </a:rPr>
              <a:t>과목</a:t>
            </a:r>
            <a:r>
              <a:rPr lang="en-US" altLang="ko-KR" sz="4400" dirty="0" smtClean="0">
                <a:latin typeface="+mj-ea"/>
                <a:ea typeface="+mj-ea"/>
              </a:rPr>
              <a:t>-</a:t>
            </a:r>
            <a:r>
              <a:rPr lang="ko-KR" altLang="en-US" sz="4400" dirty="0" smtClean="0">
                <a:latin typeface="+mj-ea"/>
                <a:ea typeface="+mj-ea"/>
              </a:rPr>
              <a:t>데이터베이스 구축</a:t>
            </a:r>
            <a:endParaRPr lang="en-US" altLang="ko-KR" sz="4400" dirty="0">
              <a:latin typeface="+mj-ea"/>
              <a:ea typeface="+mj-ea"/>
            </a:endParaRPr>
          </a:p>
          <a:p>
            <a:r>
              <a:rPr lang="en-US" altLang="ko-KR" sz="3000" dirty="0" smtClean="0">
                <a:latin typeface="+mj-ea"/>
                <a:ea typeface="+mj-ea"/>
              </a:rPr>
              <a:t>(Part 4. SQL </a:t>
            </a:r>
            <a:r>
              <a:rPr lang="ko-KR" altLang="en-US" sz="3000" dirty="0" smtClean="0">
                <a:latin typeface="+mj-ea"/>
                <a:ea typeface="+mj-ea"/>
              </a:rPr>
              <a:t>활용</a:t>
            </a:r>
            <a:r>
              <a:rPr lang="en-US" altLang="ko-KR" sz="3000" dirty="0" smtClean="0">
                <a:latin typeface="+mj-ea"/>
                <a:ea typeface="+mj-ea"/>
              </a:rPr>
              <a:t>)</a:t>
            </a:r>
            <a:endParaRPr lang="en-US" altLang="ko-KR" sz="3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SQL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(Procedure))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81689"/>
            <a:ext cx="110013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(Procedure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제거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프로시저를 제거하기 위해서는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DROP PROCEDURE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명령어를 사용한다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DROP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PROCEDURE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앞에서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생성된 프로시저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emp_change_s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제거하시오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DROP PROCEDURE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emp_change_s;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211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SEC_01(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(Procedure))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2695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(Procedure)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설명으로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사용하는 트랜잭션 언어이다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저장되어 수행되기 때문에 스토어드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 라고도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부른다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프로시저는 다시 호출하여 사용할 수 없다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일일 마감작업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 작업 등에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주로 사용된다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란 절차형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활용하여 특정 기능을 수행하는 일종의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언어이며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PL/SQL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한 종류이다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호출을 통하여 실행되어 저장해 놓은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작업을 수행한다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프로시저를 만들어 데이터베이스에 저장하면 여러 프로그램에서 호출하여 사용할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프로시저는 데이터베이스에 저장되어 수행되기 때문에 스토어드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(Stored)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프로시저라고도 불린다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프로시저는 시스템의 일일 마감 작업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(Batch)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 등에 주로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프로시저의 구성 요소에 대한 설명으로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DECLARE 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프로시저의 명칭이나 인수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 등을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CONTROL :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조건문이나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반복문을 삽입하여 데이터를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TRANSACTION 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앞에서 수행한 작업들에 대한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여부를 결정하는 부분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EXCEPTION 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파라미터에 오류가 발생했을 때 이를 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리하는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방법을 정의하는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EXCEPTION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BEGIN~END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 안에서 경고나 오류가 발생한 경우 이를 처리하는 방법을 정의하는 부분이다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프로시저의 구성 요소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DECLARE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프로시저의 명칭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타입을 정의하는 선언부이다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BEGIN ~ END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프로시저의 시작과 종료를 의미하는 예약어이다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CONTROL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조건문이나 반복문이 삽입되어 데이터를 순차적으로 처리된다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SQL : DML, DCL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삽입되어 데이터 관리를 위한 조회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작업을 수행한다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EXCEPTION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BEGIN~END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 안에서 경고나 오류가 발생한 경우 이를 처리하는 방법을 정의하는 부분이다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TRANSACTION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수행되어진 데이터 작업들의 결과를 물리적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적용할지 취소할지를 결정하는 처리부이다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817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데이터베이스에서 프로그래밍 언어와 같이 연속적인 실행이나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 등의 제어가 가능한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무엇이라 하는가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절차형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SQL*PLUS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: 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언어와 같이 연속적인 실행이나 분기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 등의 제어가 가능한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SQL*PLUS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툴에서 출력 형식을 지정하는 등 환경을 설정한다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SQL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명령문을 저장하거나 편집 기능을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컬럼이나 데이터의 출력 형식을 지정하며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환경을 설정하는 기능을 포함한다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실행시키고 그 결과를 볼 수 있도록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Oracle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제공하는 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DB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저장된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'new_Test'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프로시저를 제거하고자 할 때 작성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해야 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문으로 옳은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ALTER PROCEDURE new_Test;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DROP PROCEDURE new_Test;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DELETE PROCEDURE new_Test;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ERASE PROCEDURE new_Test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 생성은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CREATE,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EXECUTE, EXEC, CALL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명령어를 사용하고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제거는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DROP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ALTER PROCEDURE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PROCEDURE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내부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PROCEDURE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재 컴파일 할 때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95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SEC_01(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(Procedure))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560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(Procedure)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통해 생성된 프로시저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new_Procedure01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옳지 않은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CREATE PROCEDURE new_Procedure01 (INOUT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ind_Num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integer)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BEGIN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....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END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new_Procedure01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이름의 프로시저가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존재하는 경우 새로 생성된 프로시저로 대체한다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 프로그램으로부터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integer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자료형의 데이터를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받아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ind_Num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저장한다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 프로그램에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ind_Num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저장된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integer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자료형의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반환한다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생성된 프로시저는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EXECUTE new_Procedure01([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숫자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통해 실행할 수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동일한 이름의 프로시저가 존재할 때 이를 대체하여 생성하도록 하려면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CREATE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‘OR REPLACE’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추가하여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CREATE OR REPLACE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PROCEDURE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입력해야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 구성 요소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OR REPLACE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선택적인 예약어이다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예약어를 사용하면 동일한 프로시저 이름이 이미 존재하는 경우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기존의 프로시저를 대체할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옵션이다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생성하려는 프로시저 이름을 지정한다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파라미터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 파라미터는 다음과 같은 것들이 올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-&gt; IN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 프로그램이 프로시저에게 값을 전달할 때 지정한다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-&gt; OUT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프로시저가 호출 프로그램에게 값을 반환할 때 지정한다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-&gt; INOUT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 프로그램이 프로시저에 값을 전달하고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 실행 후 호출 프로그램에 값을 반환할 때 지정한다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매개변수명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 프로그램으로부터 전달받은 값을 저장할 변수의 이름을 지정한다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매개변수의 자료형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Type)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지정한다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BODY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프로시저의 코드를 기록하는 부분이다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-&gt; BEGIN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시작하여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END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끝나며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BEGIN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END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사이에는 적어도 하나의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문이 있어야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프로시저를 실행 또는 호출하기 위한 표기 형식에 해당하지 않는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EXEC [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EXECUTE [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LOAD [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CALL [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프로시저명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프로시저를 실행하기 위해서는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EXECUTE, EXEC, CALL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명령어를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LOAD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명령은 많은 양의 데이터를 테이블로 효율적으로 저장 혹은 로드할 때 사용하는 명령어이다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특징에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옳지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프로시저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트리거가 여기에 속한다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언어와 같은 절차적이고 연속적인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명령문의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실행이 가능하다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모듈화가 어려워 재사용이 어렵다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DBMS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내부에 저장되어 처리된다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BEGIN~END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형식으로 작성되는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BLOCK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구조로 되어 있기 때문에 얼마든지 기능별로 모듈화가 가능하며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재사용이 얼마든지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데이터베이스에 저장되어 여러 프로그램에서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호출하여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사용할 수 있으며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일일 마감 작업 및 배치 작업에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주로 사용되는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무엇인가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(Procedure)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(Trigger)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(User-defined Function)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(Index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224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SEC_01(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(Procedure))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(Procedure)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프로시저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(Stored Procedure)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작성하고자 할 때 반드시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작성해야 하는 부분은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(TRANSACTION)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(DECLARE)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(EXCEPTION)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(RETURN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DECLARE(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프로시저의 명칭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타입을 정의하는 선언부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BEGIN(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/ END(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프로시저의 시작과 종료를 의미함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프로시저의 파라미터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(Parameter)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옳지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매개변수를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의미하며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호출문 사이에서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전달 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역할을 수행한다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IN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호출문으로부터 프로시저의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매개변수에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전달 하겠다는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OUT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프로시저로부터 호출문에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매개변수에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전달하겠다는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파라미터에는 어떤 값이 올지 알 수 없으므로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자료형을 생략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TYPE)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컴퓨터가 데이터를 취급하는 방법에 대해서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정의하는 것으로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자료형이 없는 경우 데이터를 메모리로 읽어 들이는 것조차 불가능하다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자료형은 반드시 있어야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722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SQL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-SEC_02(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(Trigger))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(Trigger)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트리거는 데이터베이스 시스템에서 데이터의 삽입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(Insert),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(Update),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Delete)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이벤트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Event)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발생할 때마다 관련 작업이 자동으로 수행되는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트리거는 데이터베이스에 저장되며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 및 무결성 유지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 메시지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목적으로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구문에는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DCL(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제어어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사용할 수 없으며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DCL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포함된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함수를 호출하는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경우에도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오류가 발생한다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오류가 있는 경우 트리거가 처리하는 데이터에도 영향을 미치므로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생성할 때 세심한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주의가 필요하다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3512" y="5877272"/>
            <a:ext cx="87849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이벤트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(Event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일이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발생한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말하며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트리거에서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이벤트는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삽입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삭제와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같이 데이터 조작 작업이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발생했음을 의미한다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 메시지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컴퓨터에 요청한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명령이나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컴퓨터가 데이터를 처리하는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결과 등을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기록 으로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남긴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(Log)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하며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메시지로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출력할 때 트리거를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이용할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708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SQL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-SEC_02(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(Trigger))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(Trigger)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구성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트리거는 선언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이벤트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시작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종료로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구성되며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시작과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종료 구문 사이에는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(CONTROL), SQL,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EXCEPTION)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포함된다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구성도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DECLARE(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필수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명칭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 및 상수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타입을 정의하는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선언부이다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EVENT(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필수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트리거가 실행되는 조건을 명시한다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BEGIN(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필수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END(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필수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시작과 종료를 의미한다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CONTROL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반복문이 삽입되어 순차적으로 처리된다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DML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문이 삽입되어 데이터 관리를 위한 조회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작업을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EXCEPTION : BEGIN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~ END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안의 구문 실행 시 예외가 발생하면 이를 처리하는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2572870"/>
            <a:ext cx="3168352" cy="1524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44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SQL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-SEC_02(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(Trigger))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(Trigger)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생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트리거를 생성하기 위해서는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CREATE TRIGGER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명령어를 사용한다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표기 형식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CREATE [OR REPLACE] TRIGGER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트리거명 동작시기 동작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테이블명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[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REFERENCING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 |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OLD AS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[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 EACH ROW [WHEN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]]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BEGIN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BODY;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END;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OR REPLACE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선택적인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(Optional)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예약어이다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예약어를 사용하면 동일한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이름이 이미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존재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기존의 트리거를 대체할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동작시기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트리거가 실행될 때를 지정한다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종류에는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AFTER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BEFORE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AFTER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테이블이 변경된 후에 트리거가 실행된다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BEFORE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테이블이 변경되기 전에 트리거가 실행된다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152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SQL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-SEC_02(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(Trigger))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(Trigger)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생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동작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실행되게 할 작업의 종류를 지정한다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종류에는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INSERT, DELETE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UPDATE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INSERT 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튜플을 삽입할 때 트리거가 실행된다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DELETE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튜플을 삭제할 때 트리거가 실행된다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UPDATE 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튜플을 수정할 때 트리거가 실행된다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 | OLD 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적용될 테이블의 별칭을 지정한다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NEW 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추가되거나 수정에 참여할 튜플들의 집합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OLD 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수정되거나 삭제 전 대상이 되는 튜플들의 집합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EACH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ROW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튜플마다 트리거를 적용한다는 의미이다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WHEN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조건식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선택적인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(Optional)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예약어이다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적용할 튜플의 조건을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BODY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트리거의 본문 코드를 입력하는 부분이다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BEGIN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시작해서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END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끝나는데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적어도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 이상의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문이 있어야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그렇지 않으면 오류가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145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SQL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-SEC_02(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(Trigger))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(Trigger)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생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 새로운 튜플이 삽입될 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삽입되는 튜플에 학년 정보가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누락됐으면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필드에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"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신입생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치환하는 트리거를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학년정보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_tri'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이름으로 정의하시오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CREATE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TRIGGER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학년정보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_tri BEFORE INSERT ON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REFERENCING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 AS new_lable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 EACH ROW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WHEN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new_lable.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학년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 NULL)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BEGIN	⑤ :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new_lable.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학년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:= ‘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신입생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’;	END;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해설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 튜플을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삽입하기 전에 동작하는 트리거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학년정보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_tri'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생성한다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 추가될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튜플들의 집합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별칭을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&lt;new_lable&gt;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명명한다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③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튜플을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대상으로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new_lable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NULL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튜플에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학년정보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_tri'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적용된다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⑤ &lt;new_lable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속성에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신입생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치환한다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에서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OLD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지정된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이름 앞에는 콜론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(:)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들어간다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:= B : A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치환하라는 의미로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'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아닌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':='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795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SQL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-SEC_02(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(Trigger))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(Trigger)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제거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트리거를 제거하기 위해서는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DROP TRIGGER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명령어를 사용한다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표기 형식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DROP TRIGGER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트리거명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학년정보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_tri'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트리거를 제거하는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작성하시오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DROP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TRIGGER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학년정보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tri;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14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 총 파트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구축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과목은 총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5Part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이루어져 있다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1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논리 데이터베이스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(49.72%)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2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물리 데이터베이스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(22.91%)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(26.26%)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(1.12%)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5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데이터 전환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(0.00%)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2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SEC_02(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(Trigger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(Trigger)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시스템에서 삽입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이벤트가 발생할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때마다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작업이 자동으로 수행되는 절차형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트리거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(Trigger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(Integrity)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잠금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(Lock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		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(Rollback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란 데이터베이스 시스템에서 데이터의 삽입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(Insert),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(Update),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(Delete)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이벤트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(Event)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발생할 때 마다 그와 관련된 작업이 자동으로 수행되는 절차형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트리거는 데이터베이스에 저장되며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변경 및 무결성 유지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 메시지 출력 등을 목적으로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트리거의 구문에는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DCL(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제어어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사용할 수 없으며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DCL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포함되어진 프로시저나 함수를 호출하는 경우에도 오류가 발생한다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트리거에 오류가 있는 경우 트리거가 처리하는 데이터에도 영향을 미치기 때문에 트리거를 생성할 때에는 아주 세심한 주의가 필요하다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트리거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(Trigger)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목적에 해당하지 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무결성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로그 메시지 출력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권한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권한을 변경하려면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GRANT, REVOKE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DCL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트리거는 데이터베이스에 저장되며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변경 및 무결성 유지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 메시지 출력 등을 목적으로 사용된다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204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그림은 트리거의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구성도를 나타내고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 요소에 대한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옳지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DECLARE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트리거의 선언부로 모든 절차형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EVENT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에는 테이블에 변화를 주는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CREATE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ALTER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들어간다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CONTROL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조건문 또는 반복문이 삽입되어 실행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흐름을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EXCEPTION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블록에서 예외가 발생하는 경우 이를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처리하기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방법들을 정의한다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트리거에서 이벤트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(EVENT)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데이터의 삽입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삭제와 같은 데이터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조작 작업의 발생을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 구성도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DECLARE(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트리거의 명칭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 및 상수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타입을 정의하는 선언부이다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EVENT(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트리거가 실행되는 조건을 명시한다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CONTROL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조건문 혹은 반복문이 삽입되어 데이터를 순차적으로 처리한다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SQL : DML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문이 삽입되어 데이터 관리를 위한 조회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작업을 수행한다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Oracle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작성된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문장에 대한 설명으로 잘못된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CREATE TRIGGER NI_Tri BEFORE INSERT ON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MEMBER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REFERENCING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 AS New_MEMBER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FOR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EACH ROW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WHEN(New_MEMBER.GRADE &lt;&gt; 0) 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BEGIN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: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New_MEMBER.NOTE := '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rejoin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END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트리거의 이름은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NI_Tri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&lt;MEMBER&gt;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트리거는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&lt;MEMBER&gt;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튜플이 삽입되기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수행되며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 추가되는 튜플들의 집합은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New_MEMBER&gt;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명명한다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&lt;New_MEMBER&gt;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'GRADE'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속성이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튜플마다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&lt;New_MEMBER&gt;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'NOTE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속성에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"rejoin"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치환한다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연산자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&lt;&gt;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같지 않다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의미이다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1755235"/>
            <a:ext cx="3168352" cy="1524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86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SEC_02(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(Trigger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(Trigger)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(Trigger)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제거하는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DROP TRIGGER [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DELETE TRIGGER [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ALTER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TRIGGER [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REMOVE TRIGGER [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 생성은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CREATE,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DROP, ALTER TRIGGER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명령을 사용하여 기존 트리거의 설정을 변경할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실무사례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사용하기에 가장 적합한 절차형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실무사례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학교에서는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학적을 관리하는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만들어서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관리하고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있지만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많은 사용자들이 데이터베이스를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사용하고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잘못된 수정이 발생하는 경우 책임관계가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명확하지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문제가 발생하였다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해결하기 위해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자료가 변경될 때마다 로그 메시지가 관리자에게 출력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되도록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만들고자 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Procedure		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Trigger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User-defined Function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Message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Event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조작 작업이 발생할 때마다 자동으로 수행되고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 메시지 출력의 목적으로 사용되는 절차형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트리거이다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트리거의 이벤트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(Event)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옳지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트리거에서는 테이블에 데이터의 조작 행위가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발생한 것이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이벤트에 해당한다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트리거를 생성할 때는 동작시기 옵션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동작 옵션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 이벤트를 정의한다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동작 옵션에는 삽입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동작시기 옵션에는 테이블이 변경되기 전에 수행하는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First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나중에 수행하는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Late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동작시기 옵션에는 변경 전에 트리거를 수행하는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BEFORE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변경 후에 트리거를 수행하는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AFTER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프로시저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함수의 각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 요소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중에서 공통적인 요소에 해당하지 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DECLARE 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EVENT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SQL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CONTROL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이벤트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(EVENT)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트리거에만 존재하는 구성 요소로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트리거가 생성된 테이블에 데이터의 삽입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삭제와 같은 데이터 조작 작업이 발생했음을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329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SEC_02(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(Trigger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(Trigger)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&lt;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 데이터가 변경된 후에 수행되는 트리거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'ud_tri'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생성하고자 할 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선언부에 가장 적합한 문장은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CREATE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TRIGGER ud_tri BEFORE INSERT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 &lt;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회원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CREATE TRIGGER ud_tri AFTER INSERT ON &lt;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CREATE TRIGGER ud_tri BEFORE UPDATE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 &lt;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CREATE TRIGGER ud_tri AFTER UPDATE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 &lt;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회원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테이블이 변경된 후에 트리거를 실행시키는 옵션은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AFTER,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 변경이 있을 때 실행시키는 옵션은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UPDATE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869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SQL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-SEC_03(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함수는 프로시저와 유사하게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사용하여 일련의 작업을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연속적으로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처리하며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종료 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결과를 단일값으로 반환하는 절차형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함수는 데이터베이스에 저장되어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INSERT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DELETE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UPDATE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DML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문의 호출에 의해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 함수는 예약어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통해 값을 반환하기 때문에 출력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파라미터가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 함수는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INSERT, DELETE, UPDATE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통한 테이블 조작은 할 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없고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통한 조회만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함수는 프로시저를 호출하여 사용할 수 없다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 함수는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SUM(), AVG()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내장 함수처럼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DML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문에서 반환값을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활용하기 위한 용도로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5877272"/>
            <a:ext cx="87849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내장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DBMS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기본적으로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포함되어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함수들을 의미하며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합계를 구하는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SUM(),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평균을 구하는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AVG()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그룹 함수가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여기에 속한다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839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SQL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-SEC_03(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vs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함수의 구성은 프로시저와 유사하다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프로시저의 구성에서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추가하면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DECLARE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함수의 명칭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타입을 정의하는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선언부이다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: SELECT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문이 삽입되어 데이터 조회 작업을 수행한다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3" y="1869331"/>
            <a:ext cx="4536503" cy="14360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4053616"/>
            <a:ext cx="3024335" cy="16475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26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SQL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-SEC_03(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BEGIN /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END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함수의 시작과 종료를 의미한다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CONTROL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조건문 또는 반복문이 삽입되어 순차적으로 처리된다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EXCEPTION : BEGIN ~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END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안의 구문 실행 시 예외가 발생하면 이를 처리하는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방법을 정의한다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 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프로그램에 반환할 값이나 변수를 정의한다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365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SQL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-SEC_03(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 생성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함수를 생성하기 위해서는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CREATE FUNCTION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명령어를 사용한다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CREATE [OR REPLACE] FUNCTION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파라미터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[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지역변수 선언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BEGIN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 함수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BODY;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RETURN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반환값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END;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OR REPLACE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선택적인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(Optional)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예약어이다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예약어를 사용하면 동일한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 함수의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 존재하는 경우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기존의 사용자 정의 함수를 대체할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파라미터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함수의 파라미터로는 다음과 같은 것들이 올 수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 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 사용자 정의 함수에게 값을 전달할 때 지정한다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매개변수명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 프로그램으로부터 전달받은 값을 저장할 변수의 이름을 지정한다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자료형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변수의 자료형을 지정한다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716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SQL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-SEC_03(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 생성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BODY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함수의 코드를 기록하는 부분이다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BEGIN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시작하여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END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끝나며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BEGIN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END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사이에는 적어도 하나의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문이 있어야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반환값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반환할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값이나 반환할 값이 저장된 변수를 호출 프로그램으로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돌려준다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'i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성별코드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받아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남자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반환하는 사용자 정의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'Get_S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이름으로 정의하시오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CREATE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 Get_S_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(i_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성별코드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INT)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 VARCHAR2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BEGIN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 i_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성별코드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1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THEN RETURN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남자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‘;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⑤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ELSE RETURN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여자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‘;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⑥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END IF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END;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57826" y="3725273"/>
            <a:ext cx="473417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해설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파라미터로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'i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성별코드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전달 받는 사용자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 함수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'Get_S_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성별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생성한다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블록에서 리턴 할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자료형을 정의한다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자료형 의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크기는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입력할 필요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-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RETURN [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자료형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</a:p>
          <a:p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선언을 위해 사용하는 예약어로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변수를 사용하지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않으므로 예약어만 입력한다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'i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성별코드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이면 남자를 반환하고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⑤ 'i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성별코드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아니면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여자를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반환한다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⑥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문의 끝</a:t>
            </a:r>
          </a:p>
        </p:txBody>
      </p:sp>
    </p:spTree>
    <p:extLst>
      <p:ext uri="{BB962C8B-B14F-4D97-AF65-F5344CB8AC3E}">
        <p14:creationId xmlns:p14="http://schemas.microsoft.com/office/powerpoint/2010/main" val="73227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SQL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-SEC_03(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 실행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DML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속성명이나 값이 놓일 자리를 대체하여 사용된다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함수명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INSERT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INTO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VALUES 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함수명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DELETE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테이블명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WHERE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속성명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UPDATE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테이블명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속성명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6465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SQL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-SEC_03(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 실행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테이블을 출력하되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성별코드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앞에서 사용자 정의 함수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'Get_S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값을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전달하여 반환 받은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값으로 대체하여 출력하시오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SELECT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Get_S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성별코드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FROM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사원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해설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속성과 앞에서 정의한 사용자 정의 함수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'Get_S_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성별코드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인수로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전달하고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반환 받은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결과로 출력한다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성별코드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남자가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1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아니면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여자가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704" y="2237232"/>
            <a:ext cx="1495984" cy="14128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705" y="4060889"/>
            <a:ext cx="2072048" cy="13490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25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53556"/>
            <a:ext cx="10713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+mj-ea"/>
              </a:rPr>
              <a:t>SQL </a:t>
            </a:r>
            <a:r>
              <a:rPr lang="ko-KR" altLang="en-US" sz="1600" b="1" dirty="0" smtClean="0">
                <a:latin typeface="+mj-ea"/>
              </a:rPr>
              <a:t>활용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Part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섹션으로 구성되어 있다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001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프로시저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(Procedure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002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(Trigger)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003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004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005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008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ORM(Object-Relational Mapping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007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쿼리 성능 </a:t>
            </a:r>
            <a:r>
              <a:rPr lang="ko-KR" altLang="en-US" sz="16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최적화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ko-KR" altLang="en-US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260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SQL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-SEC_03(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 제거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함수를 제거하기 위해서는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DROP FUNCTION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명령어를 사용한다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DROP FUNCTION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함수명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앞에서 생성된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'Get_S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제거하시오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DROP FUNCTION Get_S_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성별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157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SEC_03(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431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DBMS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사용자 정의 함수에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옳은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시스템에 이벤트가 발생할 때 자동으로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트리거의 개념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내에 다른 사용자 정의 함수나 프로시저를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호출하여 사용 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프로시저의 특징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SELECT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INSERT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DML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포함되어 실행된다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파라미터를 이용하여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이상의 값을 반환할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프로시저의 특징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프로시저와 유사하게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사용하여 일련의 작업을 연속적으로 처리하며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종료 시에 처리 결과를 단일값으로 반환하는 절차형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PL/SQL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한 종류이다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함수는 데이터베이스에 저장되어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SELECT, INSERT,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DELETE, UPDATE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같은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DML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구문의 호출에 의해서 실행이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함수는 예약어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통해 값을 반환하기 때문에 출력 파라미터가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INSERT, DELETE, UPDATE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통한 테이블 조작을 할 수 없고 오로지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통한 조회만 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함수는 프로시저를 호출하여 사용할 수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SUM(), AVG()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내장 함수처럼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DML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 에서 반환값을 활용하기 위한 용도로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프로시저와 사용자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 함수에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옳지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프로시저와 사용자 정의 함수는 파라미터를 통해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전달 받거나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반환할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프로시저와 사용자 정의 함수는 절차형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로서 단일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문장 으로는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처리할 수 없는 연속적인 작업들을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수행하는데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도움을 준다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 내에 테이블을 조작하기 위해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INSERT, DELETE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다양한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DML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있지만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사용할 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별도로 실행하지 않고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DML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포함하여 실행하는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방법을 사용 하는 것은 사용자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 함수이다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프로시저의 파라미터 옵션에는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IN, OUT, INOUT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있지만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함수에는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 존재하고 출력 파라미터가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프로시저와 사용자 정의 함수의 차이점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반환값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없거나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이상 가능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파라미터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가능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가능 명령문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DML, DCL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방법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(EXECUTE, EXEC, CALL)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반환값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RETURN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 이용하여 오로지 단일 값 반환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파라미터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입력만 가능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가능 명령문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SELECT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방법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DML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문에 포함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직위와 연차를 이용하여 연봉을 계산하는 사용자 정의 함수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salary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이용하여 사원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사원번호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테이블에서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사원번호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연봉을 조회하는 명령문으로 옳은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SELECT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사원번호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salary AS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연봉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SELECT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사원번호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salary(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연차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AS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연봉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사원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SELECT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사원번호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연봉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AS salary(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SELECT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사원번호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연봉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AS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salary FROM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사원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속성의 별칭을 지정하는 예약어로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AS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별칭명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함수는 속성명 자리에 사용할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함수명은 통상적으로 속성명으로 사용할 때는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이용하여 가독성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좋게 별칭을 주는 것이 통상적인 관례이다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태어난 해와 올해의 연도를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받아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현재 나이를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반환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생성문이다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빈 칸에 들어갈 단어로 알맞게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짝지어진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CREATE FUNCTION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Get_Age(i_BirthYear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 INT,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i_NowYear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 INT)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RETURN INT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AGE INT;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     )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SET AGE := (i_NowYear – i_BirthYear) + 1;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(    ) AGE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END;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OPEN, EXCEPTION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OPEN, DECLARE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BEGIN,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DECLARE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BEGIN,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함수의 생성문에는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DECLARE, BEGIN, END, RETURN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반드시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들어가야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3519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SEC_03(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946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함수에 대한 설명으로 옳지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프로시저와 동일하게 데이터베이스에 저장되어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RETURN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명령어를 통해 값을 반환하는 것이 특징이다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내장 함수처럼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DML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문에서 반환값을 활용하기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용도로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프로시저를 호출하여 사용할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함수는 다른 사용자 정의 함수는 호출할 수 있지만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프로시저는 호출하지 못한다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함수를 실행하는 방법으로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DML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포함되어 속성명 또는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놓일 자리에 위치하여 실행된다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 함수는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문의 조회할 속성 또는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WHERE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조건문에 위치할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함수는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UPDATE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문의 속성명과 속성이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값의 자리에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위치할 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 함수는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DELETE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WHERE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조건문에만 위치할 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UPDATE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문의 속성이 변경될 값의 자리에는 위치할 수 있지만 속성명 자리에는 위치할 수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DML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속성명이나 값이 놓일 자리를 대체하여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표기 형식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INSERT INTO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VALUES 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DELETE FROM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WHERE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UPDATE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372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SQL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SEC_04(DBMS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 기술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BMS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접속은 사용자가 데이터를 사용하기 위해 응용 시스템을 이용하여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시스템은 사용자로부터 매개 변수를 전달받아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실행하고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로부터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전달받은 결과를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전달하는 매개체 역할을 수행한다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 구동되는 웹 응용 프로그램은 웹 응용 시스템을 통해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시스템은 웹 서버와 웹 애플리케이션 서버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(WAS)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구성되며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규모가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작은 경우 웹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애플리케이션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서버를 통합하여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서버만으로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운용할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3859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SQL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SEC_04(DBMS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 기술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BMS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응용시스템의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서버에 접속하여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주고 받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서버는 많은 수의 서비스 요청을 처리하기 때문에 사용자가 대용량의 데이터를 요청하면 직접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않고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WAS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에게 해당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요청을 전달한다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WAS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수신한 요청을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언어로 변환한 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전달하여 데이터를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받는다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이렇게 받은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데이터는 처음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요청한 웹 서버로 다시 전달되어 사용자에게까지 도달하게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5288721"/>
            <a:ext cx="878497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응용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이메일 사이트와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비교하면 이해가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쉽다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예를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들어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이메일을 확인하기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사이트에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접속한다고 가정할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사이트에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접속하기 위해 사용하는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브라우저는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응용 프로그램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이고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접속한 사이트에서 보여주는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페이지의 내용은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송출되는 것이다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로그인 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이메일을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확인하기 위해 받은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편지함을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클릭하면 웹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서버는 받은 편지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목록에 대한 요청을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'WAS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에게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보내고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'WAS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DBMS'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로부터 </a:t>
            </a:r>
            <a:endParaRPr lang="en-US" altLang="ko-KR" sz="13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가져와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전달함으로써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사용자는 받은 편지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목록을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확인할 수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3" y="1901698"/>
            <a:ext cx="4248472" cy="8610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95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SQL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SEC_04(DBMS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 기술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BMS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서버와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WAS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차이점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서버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(Web Server)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-&gt;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서버란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프로토콜을 기반으로 클라이언트가 웹 브라우저에서 어떠한 요청을 하면 그 요청을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받아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컨텐츠를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제공하는 서버이다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 컨텐츠란 단순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CSS,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등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응답 가능한 컨텐츠이다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서버가 정적 컨텐츠가 아닌 동적 컨텐츠를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요청 받으면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에게 해당 요청을 넘겨주고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WAS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처리한 결과를 클라이언트에게 전달하는 역할도 해준다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이러한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서버에는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Apache,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NginX(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엔지넥스로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발음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WAS(Web Application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Server)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-&gt;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WAS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란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조회 혹은 다양한 로직 처리를 요구하는 동적 컨텐츠를 제공하기 위해 만들어진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Application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HTTP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프로토콜을 기반으로 사용자 컴퓨터나 장치에 애플리케이션을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수행해주는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미들웨어로서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주로 데이터베이스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JSP, Servlet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구동환경을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제공해주기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때문에 서블릿 컨테이너 혹은 웹 컨테이너로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불린다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이러한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웹 서버의 기능들을 구조적으로 분리하여 처리하고자 하는 목적으로 제시되었다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트랜잭션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쓰레드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처리하는 분산 환경에서 사용된다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WAS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프로그램 실행 환경과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DB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 기능을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개의 트랜잭션을 관리 가능하다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또한 비즈니스 로직을 수행할 수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이러한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WAS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Tomcat, JBoss, WebSphere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50960" y="6377858"/>
            <a:ext cx="87849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정리하면 웹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서버는 웹 페이지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저용량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처리를 담당하고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WAS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통신하며 대용량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파일이나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복잡한 로직 등의 처리를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담당한다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911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SQL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SEC_04(DBMS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 기술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BMS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 기술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DBMS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 기술은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접근하기 위해 사용하는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API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사용을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편리하게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도와주는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JDBC(Java DataBase Connectivity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JDBC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언어로 다양한 종류의 데이터베이스에 접속하고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수행할 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API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-&gt; 1997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월 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마이크로 시스템에서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출시했다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-&gt; JDBC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 SE(Standard Edition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포함되어 있으며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JDBC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클래스는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java.sql,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javax.sql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-&gt;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접속하려는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드라이버가 필요하다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3512" y="4941168"/>
            <a:ext cx="9505826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API(Application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Programming Interface) : API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응용 프로그램 개발 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운영체제나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이용할 수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규칙 등에 대해 정의해 놓은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인터페이스를 의미한다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(Framework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프레임워크는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본래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뼈대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골조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의미하는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용어로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소프트웨어에서는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기능을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 하기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클래스나 인터페이스 등을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모아둔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집합체를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가리킨다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 : Java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표준안으로서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문법과 기능들을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정의하는 명세서이다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도구인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JDK(Java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Development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Kit)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포함되어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사용되며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JDBC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기능들을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정의하는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 파일들을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포함하고 있다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드라이버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장치나 시스템을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제어하는데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사용되는 프로그램을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837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SQL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SEC_04(DBMS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 기술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BMS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 기술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ODBC(Open DataBase Connectivity)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ODBC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데이터베이스에 접근하기 위한 표준 개방형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API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개발 언어에 관계없이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-&gt; 1992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월 마이크로소프트에서 출시했다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-&gt;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ODBC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문장을 사용하여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MS-Access,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DBase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DB2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Excel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-&gt;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ODBC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 접속하려는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맞는 드라이버가 필요하지만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접속하려는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인터페이스를 알지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못하더라도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ODBC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문장을 사용하여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작성하면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ODBC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포함된 드라이버 관리자가 해당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맞게 연결해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주므로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종류를 몰라도 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817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SQL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SEC_04(DBMS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 기술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BMS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 기술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MyBatis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MyBatis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JDBC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코드를 단순화하여 사용할 수 있는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Mapping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 오픈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 프레임워크이다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-&gt;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JDBC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데이터베이스에 접속하려면 다양한 메소드를 호출하고 해제해야 하는데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MyBatis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이를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간소화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했고 접속 기능을 더욱 강화하였다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-&gt;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MyBatis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문장을 분리하여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 만들고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Mapping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통해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-&gt; MyBatis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거의 그대로 사용할 수 있어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친화적인 국내 환경에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적합하여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많이 사용된다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3512" y="4941168"/>
            <a:ext cx="95058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Mapping : SQL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호출되는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테이블이나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 데이터를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개발하려는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언어의 객체에 맞도록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변환하여 연결하는 것을 의미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661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SQL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SEC_04(DBMS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 기술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SQL(Dynamic SQL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개발 언어에 삽입되는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코드를 문자열 변수에 넣어 처리하는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구문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동적으로 변경하여 처리할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사용자로부터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문의 일부 또는 전부를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받아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값이 입력되지 않을 경우 사용하는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NVL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함수를 사용할 필요가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응용 프로그램 수행 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변형될 수 있으므로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프리컴파일 할 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구문 분석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권한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할 수 없다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정적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비해 속도가 느리지만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상황에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다양한 조건을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첨가하는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유연한 개발이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4941168"/>
            <a:ext cx="950582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쉽게 말해 사용자가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프로그램을 실행 시킨 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입력란에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직접 입력하여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결과를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확인할 수 있는 </a:t>
            </a:r>
            <a:endParaRPr lang="en-US" altLang="ko-KR" sz="13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말한다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NVL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NVL(A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B)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형태의 함수로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A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NULL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경우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반환하고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아니면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반환한다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에서는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원하는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 에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자유롭게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바꿀 수 있으므로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NVL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없이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구성하는 것이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프리컴파일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(Precompile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프리컴파일은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고급언어를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기계어로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번역하는 컴파일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(Compile)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전에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수행하는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작업으로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라이브러리를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불러오거나 코드에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삽입된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연결하는 직업을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수행하는 것을 의미한다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45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SQL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(Procedure))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장에서 꼭 알아야 할 키워드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Best 10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트리거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웹 응용 시스템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JDBC, ODBC,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ORM,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쿼리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최적화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(Procedure)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프로시저란 절차형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활용하여 특정 기능을 수행하는 일종의 트랜잭션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호출을 통해 실행되어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저장해 놓은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작업을 수행한다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프로시저를 만들어 데이터베이스에 저장하면 여러 프로그램에서 호출하여 사용할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저장되어 수행되기 때문에 스토어드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(Stored)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프로시저라고도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불린다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일일 마감 작업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(Batch)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 등에 주로 사용된다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3512" y="6237312"/>
            <a:ext cx="87849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: C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언어와 같이 연속적인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실행이나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분기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 등의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제어가 가능한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데이터베이스를 조작하고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트랜잭션을 처리하는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언어로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TCL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트랜잭션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 속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750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SQL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SEC_04(DBMS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 기술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SQL(Dynamic SQL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VS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코드를 변수에 담지 않고 코드 사이에 직접 기술한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문으로 동적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과의 차이점은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같다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4941168"/>
            <a:ext cx="950582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커서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(Cursor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SQL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문의 실행 결과로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반환된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복수 개의 튜플들에 접근할 수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해주는 기능을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385" y="2586505"/>
            <a:ext cx="4552688" cy="13882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39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SEC_04(DBMS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 기술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011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 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 기술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접속하는 과정에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옳지 않은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사용자는 응용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시스템을 매개체로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접속한다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스마트 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단말기를 통해 응용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요청하면 응용 시스템은 해당 요청을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정해진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로직에 따라 변환하여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전달한다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웹 소프트웨어를 이용하는 경우 응용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시스템은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Web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Server,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WAS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DBMS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구성된다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응용 시스템의 경우 서비스 또는 시스템의 규모가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작으면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서버와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통합하여 사용할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사용자가 데이터를 사용하기 위해 응용 시스템을 이용하여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접근하는 것을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시스템은 사용자로부터 매개변수를 전달 받아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실행하고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로부터 전달받은 결과를 사용자에게 전달하는 매개체 역할을 수행한다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인터넷을 통해 구동되는 웹 응용 프로그램은 웹 응용 시스템을 통해서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접근한다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응용 시스템은 웹 서버와 웹 애플리케이션 서버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(WAS)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구성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규모가 작은 경우 웹 서버와 웹 애플리케이션 서버를 통합하여 하나의 서버만으로도 운용할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응용 프로그램에서 사용자가 데이터를 요청하고 결과를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받기까지의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순서로 옳은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↔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단말기 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Web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Server 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WAS ↔ DBMS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↔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단말기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↔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WAS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↔ Web Server ↔ DBMS 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↔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단말기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↔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WAS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↔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↔ Web Server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↔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단말기 ↔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↔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WAS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↔ Web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Server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사용자는 단말기를 통해 웹 응용 프로그램을 실행하며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응용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접근하기 위해 웹 서버와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구성되는 웹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시스템을 매개체로 사용한다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JDBC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설명으로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JDBC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언어로 다양한 종류의 데이터베이스에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접속하기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API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마이크로 시스템에서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개발하였으며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표준판에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포함되어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접속하려는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벤더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(Vendor)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맞춰 드라이버를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설치해 줘야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JDBC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java.sql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javax.sql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포함되어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JDBC(Java DataBase Connectivity)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JDBC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언어로 다양한 종류의 데이터베이스에 접속하고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수행할 때 사용되는 표준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API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- 1997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월 썬 마이크로 시스템즈에서 출시했다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하지만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2010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년에 오라클에서 인수 합병함으로써 이제는 라이선스가 오라클에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JDBC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 SE(Standard Edition)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포함되어 있으며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JDBC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java.sql, javax.sql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패키지에 포함되어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접속하려는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드라이버가 필요하다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DBMS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 기술에서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Dynamic 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옳지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String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 변수에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받아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NULL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처리할 때 주로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NVL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함수를 이용한다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입력에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문이 변형될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Static 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비해 유연한 로직의 개발이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가능하지만 실행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속도가 비교적 느리다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개발 언어에 삽입되는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코드를 문자열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(String)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넣어 처리하는 것으로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조건에 따라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구문이 동적으로 변경하여 처리할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사용자로부터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문의 일부 또는 전부를 입력 받아 실행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값이 입력되지 않을 경우 사용하는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NVL()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사용할 필요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응용 프로그램 수행 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변형될 수 있으므로 프리컴파일 할 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구문 분석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권한 확인 등을 할 수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정적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비해 속도가 느리지만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상황에 따라 다양한 조건을 첨가하는 등 유연한 개발이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042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SEC_04(DBMS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 기술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 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 기술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응용 시스템에 대한 설명으로 가장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접근할 수 있도록 매개체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역할을 수행한다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응용 시스템의 경우 웹 서버와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WAS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구분된다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 데이터를 처리하는 웹 서버와 동적 데이터를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처리하는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WAS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반드시 분리하여 운용해야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단말기를 통해 웹 서버에 데이터를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요청하면 웹 서버 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요청을 넘기고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트랜잭션을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생성하여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로부터 데이터를 받아오는 구조이다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응용 시스템은 웹 서버와 웹 애플리케이션 서버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(WAS)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구성되며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규모가 작은 경우 웹 서버와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통합하여 하나의 서버만으로도 운용할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DBMS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접근하기 위해 사용되는 프레임워크인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ODBC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잘못된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개발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 관계없이 사용할 수 있는 표준 개방형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API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SQL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문장을 분리하여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 만들어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 작업을 수행한다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.(MyBatis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기능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마이크로소프트 사에서 개발하였으며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DB2, Access,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DBase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Excel, Text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데이터베이스에 접근이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접속하려는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인터페이스를 알지 못해도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ODBC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문장을 통해 사용이 가능하다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ODBC(Open DataBase Connectivity)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ODBC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데이터베이스에 접근하기 위한 표준 개방형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API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개발 언어에 관계 없이 사용할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- 1992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월에 마이크로소프트사 에서 출시했다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ODBC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문장을 사용하여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MS-Access, DB2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Access, DBase, Excel,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Text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다양한 데이터베이스에 접근할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ODBC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 접속하려는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맞는 드라이버가 필요하지만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접속하려는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인터페이스를 알지 못하더라도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ODBC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문장을 사용하여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작성하면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ODBC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포함된 드라이버 관리자가 해당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인터페이스에 맞게 연결해 주므로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종류를 몰라도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204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MyBatis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특징에 대한 설명으로 가장 옳지 않은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객체지향의 객체와 데이터베이스를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매핑해주는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ORM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JDBC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코드를 단순화하여 사용할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XML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 생성하여 매핑을 통해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수행한다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그대로 사용할 수 있어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친화적인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국내 환경에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적합하다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MyBatis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MyBatis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JDBC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코드를 단순화하여 사용할 수 있는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Mapping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 오픈 소스 접속 프레임워크이다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JDBC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데이터베이스에 접속하려면 다양한 메소드를 호출하고 해제해야 하는데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MyBatis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이를 간소화 했고 접속 기능을 더욱 강화하였다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MyBatis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문장을 분리하여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 만들고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Mapping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통해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실행한다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MyBatis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거의 그대로 사용할 수 있어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친화적인 국내 환경에 적합하여 많이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ORM(Object Relation Mapping)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이란 객체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매핑객체와 관계형 데이터베이스의 데이터를 자동으로 매핑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해주는 것을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 지향 프로그래밍은 클래스를 사용하고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데이터베이스는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테이블을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 모델과 관계형 모델 간에 불일치가 존재한다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ORM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통해 객체 간에 관계를 바탕으로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자동으로 생성하여 불일치를 해결한다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동적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특징에 대한 설명으로 옳지 않은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SQL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 시 커서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(Cursor)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통해 처리하는 것은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변수에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담아 처리한다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동적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비해 느려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 사용되지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코드가 상황에 따라 수시로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변화하므로 프리컴파일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Precompile)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불가능하다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(static)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동적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SQL(dynamic SQL)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유연한 대응은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불가능하지만 처리 속도가 빠른 장점이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(Cursor)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통한 정적 처리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커서의 범위 안에서 반복문을 활용하여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실행속도는 빠름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 검사가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 변수에 담아서 동적 처리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NVL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 없이 로직을 통해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실행속도는 상대적으로 느리며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검사가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불가능하다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981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SEC_04(DBMS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 기술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 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 기술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DBMS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 기술인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ODBC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JDBC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대해 올바르게 설명한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ODBC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JDBC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모두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접속하기 위한 표준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API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언어로 사용이 가능하다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ODBC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JDBC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다르게 접속하려는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맞는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드라이버가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 없다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ODBC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마이크로소프트에서 개발하였으며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.NET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기반으로 작성된다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JDBC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MyBatis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프레임워크를 통해 더 단순화한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효율적인 이용이 가능하다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680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SQL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-SEC_05(SQL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SQL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작성 의도에 맞게 원하는 기능을 수행하는지 검증하는 과정이다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단문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SQL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코드를 직접 실행한 후 결과를 확인하는 것으로 간단히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테스트 전에 생성을 통해 구문 오류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Syntax Error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참조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존재 여부를 확인한다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정상적으로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생성된 절차형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디버깅을 통해 로직을 검증하고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최종적으로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4941168"/>
            <a:ext cx="97930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구문 오류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Syntax Error) 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구문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오류는 잘못된 문법으로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작성된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실행하면 출력되는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오류를 의미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디버깅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(Debugging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디버깅은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오류를 잡기 위해 소스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코드를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줄 한 줄 추적해 가며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값의 변화를 검사하는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작업이다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002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SQL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-SEC_05(SQL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단문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단문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DDL, DML, DCL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포함되어 있는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테스트하는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직접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실행하여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시 오류나 경고가 발생할 경우 메시지를 참조하여 문제를 해결한다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DESCRIBE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명령어를 이용하면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작성된 테이블이나 뷰의 속성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자료형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옵션들을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바로 확인할 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-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DESC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DML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변경한 데이터는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문으로 데이터의 정상적인 변경 여부를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확인할 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DCL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설정된 사용자 권한은 사용자 권한 정보가 저장된 테이블을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조회하거나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SHOW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Oracle : SELECT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FROM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DBA_ROLE_PRIVS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WHERE GRANTEE =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MySQL : SHOW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GRANTS FOR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호스트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5688831"/>
            <a:ext cx="950582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DESCRIBE,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DESC : DESCRIBE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개체의 정보를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확인할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 사용하는 명령어이고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DESC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DESORIBE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약어로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DESC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사용해도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동일한 기능을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수행한다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TCL(Transaction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Control Language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제어하는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COMMIT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ROLLBACK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SAVEPOINT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명령을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가리키는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용어이다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43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SQL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-SEC_05(SQL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81689"/>
            <a:ext cx="1100132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단문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정보를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확인하는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작성하시오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DESC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해설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Field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속성명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Type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자료형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Null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Null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허용 여부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Key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기본키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(Primary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Key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유니크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Unique)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옵션의 여부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Default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기본값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Extra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그 외의 기타 옵션을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Oracle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‘KIM'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시스템 권한을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확인하는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작성하시오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SELECT * FROM DBA_SYS_PRIVS WHERE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GRANTEE =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KIM';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&lt;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해설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'KIM'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테이블과 뷰를 만들 권한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(PRIVILEGE)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갖고 있지만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권한을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유저에게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부여할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권한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(ADMIN_OPTION)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없다는 의미이다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	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2132264"/>
            <a:ext cx="3312368" cy="11059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418072"/>
              </p:ext>
            </p:extLst>
          </p:nvPr>
        </p:nvGraphicFramePr>
        <p:xfrm>
          <a:off x="1991544" y="5196800"/>
          <a:ext cx="4032448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3697"/>
                <a:gridCol w="1478564"/>
                <a:gridCol w="1680187"/>
              </a:tblGrid>
              <a:tr h="178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GRANTEE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PRIVILEGE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ADMIN_OPTION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KIM</a:t>
                      </a:r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CREATE TABLE</a:t>
                      </a:r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NO</a:t>
                      </a:r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KIM</a:t>
                      </a:r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CREATE VIEW</a:t>
                      </a:r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NO</a:t>
                      </a:r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6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SQL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-SEC_05(SQL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단문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localhost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서버의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'KIM'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사용자에 대한 권한을 확인하는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작성하시오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SHOW GRANTS FOR '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KIM'@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'localhost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해설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localhost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서버에서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'KIM'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사용자는 모든 스키마와 테이블에 대해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조회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(SELECT)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권한이 있다는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914336"/>
              </p:ext>
            </p:extLst>
          </p:nvPr>
        </p:nvGraphicFramePr>
        <p:xfrm>
          <a:off x="2063552" y="2636912"/>
          <a:ext cx="4104456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4456"/>
              </a:tblGrid>
              <a:tr h="178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Grants for KIM@localhost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81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GRANT SELECT ON *.* TO 'KIM'@'localhost'</a:t>
                      </a:r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72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SQL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-SEC_05(SQL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08720"/>
            <a:ext cx="11001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절차형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디버깅을 통해 기능의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적합성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여부를 검증하고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 결과를 확인하는 테스트를 수행한다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많은 코드로 구성된 절차형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특성상 오류 및 경고 메시지가 상세히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출력되지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않으므로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SHOW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 오류 내용을 확인하고 문제를 수정한다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SHOW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ERRORS;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변화를 줄 수 있는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문은 주석으로 처리하고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출력문을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화면에 출력하여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- Oracle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형식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DBMS_OUTPUT.ENABLE;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출력하기 위해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DBMS_OUTPUT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불러온다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▶ DBMS_OUTPUT.PUT_LINE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'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넣은 변수나 값을 화면에 출력한다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3512" y="4941168"/>
            <a:ext cx="95058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Oracle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확인 예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오류가 발생한 장소와 오류 코드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표시된다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LINE/COL : 7/1 ERROR :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PLS-00363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'N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식은 피 할당자로 사용될 수 없습니다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PLS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오라클에서 프로시저나 함수를 호출할 때 파라미터에 오류가 있을 때 발생한다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주석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(Comment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입력한 부분을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주석이라고 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주석은 사람만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알아볼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있으며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 되지도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때문에 잠시 사용하지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않을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코드를 주석으로 처리해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지우지 않고도 해당 코드를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무시하고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수행할 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종류에 따라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같이 다른 주석 기호를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•# : MySQL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사용하는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주석기호로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오는 한 줄을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주석으로 처리한다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-- : Oracle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사용하는 주석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기호로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--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다음에 오는 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줄을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주석으로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•/* */ : DBMS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관계없이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/*'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'*/'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사이에 있는 문장을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주석으로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558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SQL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-SEC_05(SQL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08720"/>
            <a:ext cx="110013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MySQL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형식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: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넣은 변수나 값을 화면에 출력한다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디버깅이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완료되면 출력문을 삭제하고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주석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기호를 삭제한 후 절차형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결과를 검토한다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Oracle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변수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RESULT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출력하는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작성하시오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DBMS_OUTPUT.ENABLE;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DBMS_OUTPUT.PUT_LINE(RESULT);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해설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Oracle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화면에 변수나 텍스트 등을 출력하기 위해서는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DBMS_OUTPUT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PUT_LINE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사용해야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첫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번째 행은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DBMS_OUTPUT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사용하겠다는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의미이고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번째 행은 실제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PUT_LINE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함수를 사용한 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실행하면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RESULT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기억된 값이 화면에 표시된다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변수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RESULT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출력하는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작성하시오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RESULT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해설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MySQL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만으로 간편하게 화면에 변수나 텍스트 등을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출력할 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Oracle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명령문을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사용하면 오류가 발생한다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0774" y="6200423"/>
            <a:ext cx="9505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Oracle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DBMS_OUTPUT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화면에 결과를 출력하려면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실행하기 전에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'SET SERVEROUTPUT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ON'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환경변수 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설정해야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488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SQL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(Procedure))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(Procedure)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프로시저의 구성도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DECLARE 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명칭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타입을 정의하는 선언부이다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BEGIN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END 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시작과 종료를 의미한다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CONTROL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조건문 또는 반복문이 삽입되어 순차적으로 처리된다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SQL : DML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DCL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삽입되어 데이터 관리를 위한 조회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EXCEPTION :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BEGIN ~ END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안의 구문 실행 시 예외가 발생하면 이를 처리하는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방법을 정의한다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TRANSACTION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수행된 데이터 작업들을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적용할지 취소할지를 결정하는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처리부이다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3" y="1835912"/>
            <a:ext cx="3489711" cy="18811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91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SQL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-SEC_05(SQL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08720"/>
            <a:ext cx="110013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Oracle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 디버깅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사용자에게 이름을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받아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&lt;student)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테이블에서 같은 이름을 가진 학생의 국어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수학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영어 점수를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합하여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&lt;score&gt;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 삽입하는 프로시저를 디버깅하기 위해 수정한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진하게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강조한 코드와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주석 기호가 디버깅을 위해 추가한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CREATE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 REPLACE PROCEDURE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u_sum_avg(u_name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 CHAR)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IS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①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v_sum INT; 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v_avg INT;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BEGIN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DBMS_OUTPUT.ENABLE;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kor + math + eng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INTO v_sum FROM student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   WHERE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 = u_name; 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⑤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v_avg := v_sum/3;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⑥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DBMS_OUTPUT.PUT_LINE(v_sum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 </a:t>
            </a:r>
          </a:p>
          <a:p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⑦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DBMS_OUTPUT.PUT_LINE(v_avg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⑧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--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INSERT INTO score VALUES(u_name, v_sum, v_avg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END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64152" y="2636912"/>
            <a:ext cx="5112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정수를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저장할 변수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v_sum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정수를 저장할 변수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v_avg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선언한다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결과를 화면에 출력하기 위해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DBMS_OUTPUT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패키지를 사용 가능한 상태로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&lt;student&gt;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속성에서 입력 파라미터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u_name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같은 값을 가진 튜플을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찾아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kor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math, eng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속성의 값을 더해 변수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v_sum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저장한다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⑤ v_sum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나눠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v_avg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⑥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v_sum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값을 화면에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⑦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v_avg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값을 화면에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⑧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u_name, v_sum,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v_avg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값을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&lt;score&gt;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 추가하는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 이지만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주석 처리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(--)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되었으므로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수행되지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않고 종료된다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776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SEC_05(SQL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140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SQL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내용으로 옳지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코드의 기능이 의도대로 수행되는지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과정을 말한다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SQL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코드를 직접 실행하여 에러 메시지를 확인하는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것도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테스트에 속한다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생성 과정에서 구문 오류나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오류 등을 발견할 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디버깅을 위해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코드를 수정할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필요는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작성 의도에 맞게 원하는 기능을 수행하는지 검증하는 과정이다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코드를 직접 실행한 후 결과를 확인하는 것으로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간단히 테스트가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테스트 전에 생성을 통해서 구문 오류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(Syntax Error)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참조 오류의 존재 여부를 확인한다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테스트를 위해서는 주석과 출력문을 삽입해야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정상적으로 생성된 절차형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디버깅을 통해 로직을 검증하고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결과를 통해 최종적으로 확인한다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CREATE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명령어를 통해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생성된 특정 개체의 속성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자료형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확인하기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코드는 무엇인가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SHOW [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SELECT [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DESC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CHECK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개체명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DESCRIBE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명령어를 이용하면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작성된 테이블이나 뷰의 속성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옵션들을 바로 확인할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약어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DESC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사용해도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DML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변경한 데이터는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문으로 데이터의 정상적인 변경 여부를 확인할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DCL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설정된 사용자 권한은 사용자 권한 정보가 저장된 테이블을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조회하거나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SHOW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명령어를 통해서 확인할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CHECK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제약조건은 입력 범위를 직접 지정해 주는 기능이다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범위를 벗어난 값이 삽입되거나 갱신될 때 들어갈 수 없도록 제어하는 기능이다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수행하고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확인하는 방법으로 가장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올바른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ALTER TABLE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사원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입사일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DATE;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DESCRIBE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사원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SHOW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GRANTS FOR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SELECT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입사일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SELECT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FROM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사원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입사일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속성을 추가하는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정보를 확인하는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DESCRIBE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명령어를 이용하면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프로시저를 생성하는 과정에서 발생한 오류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(ERROR)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확인하기 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코드로 가장 올바른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SHOW WARNINGS;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SHOW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ERRORS;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CHECK LOGSOURCE;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CHECK ERRORS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많은 코드로 구성된 절차형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특성상 오류 및 경고 메시지가 상세하게 출력되지 않기 때문에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SHOW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명령어를 통해 오류 내용을 확인하고 오류를 수정한다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SHOW ERRORS;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변화를 줄 수 있는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문은 주석으로 처리하고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이용하여 화면에서 확인한다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396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SEC_05(SQL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528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디버깅에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옳지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정상적으로 생성된 후 블록 내의 로직이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올바르게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수행되고 있는지 확인하기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과정이다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 내에 데이터베이스 개체의 데이터를 변경하는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코드가 있다면 주석 처리하고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 내역은 화면에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출력하여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화면에 출력하기 위해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Oracle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DBMS_OUTPUT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MySQL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에서는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명령어를 활용한다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줄을 한 번에 주석 처리할 수 없으므로 매 행마다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앞에 주석 기호를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행을 주석 처리할 때는 시작하는 부분에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‘/*’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입력하고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끝나는 부분에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‘*/’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추가하면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 등의 절차형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디버깅을 통해 기능의 적합성 여부를 검증하고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실행을 통해 결과를 확인하는 테스트를 수행한다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Oracle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형식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DBMS_OUTPUT.ENABLE;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화면에 출력하기 위해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DBMS_OUTPUT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패키지를 사용하겠다는 의미이다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DBMS_OUTPUT.PUT_LINE(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 : 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넣은 변수나 값을 화면에 출력한다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MySQL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형식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SELECT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: 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넣은 변수나 값을 화면에 출력한다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종류에 따라 다음과 같이 다른 주석 기호를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# : MySQL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사용하는 주석 기호로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다음에 오는 한 줄을 주석으로 처리한다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-- : Oracle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사용하는 주석 기호로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다음에 오는 한 줄을 주석으로 처리한다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/* */ : DBMS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관계없이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‘/*’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‘*/’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사이에 있는 문장을 모두 주석으로 처리한다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SQL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테스트에 대한 설명으로 잘못된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SQL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중 발생하는 구문 오류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Syntax Error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문법이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잘못된 경우 발생한다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오류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(Reference Error)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문이 잘못된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참조할 경우 발생한다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디버깅을 통해 검증하는 작업을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단문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주석을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 결과를 검증한다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단문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DDL, DML, DCL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포함되어 있는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테스트하는 것으로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직접 실행하여 결과물을 확인한다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시 오류나 경고가 발생할 경우 메시지를 참조하여 문제를 해결한다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DML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변경한 데이터는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문으로 데이터의 정상적인 변경 여부를 확인할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DCL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설정된 사용자 권한은 사용자 권한 정보가 저장된 테이블을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조회하거나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SHOW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명령어로 확인할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주석으로 결과를 검증하는 것은 절차형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테스트 과정에 대한 설명으로 옳지 않은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먼저 절차형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생성을 통해 구문 및 참조 오류가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및 경고 메시지의 상세 확인을 위해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DESC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명령어를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변화를 줄 수 있는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주석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출력문 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이용하여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문이 의도에 맞게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수행되는지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DBMS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따라 변수 또는 값의 화면 출력을 위한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다르므로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충분히 숙지한 후 출력문을 이용한다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및 경고 메시지 확인을 위해서 사용하는 명령어는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SHOW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DESC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데이터베이스 개체의 정보를 확인할 때 사용하는 명령어이다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MySQL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호스트 주소가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'www.code.co.kr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'KIM'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사용자의 권한을 확인하는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SHOW GRANTS FOR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'KIM'@'www.code.co.kr‘;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SHOW GRANTS FOR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'www.code.co.kr'@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KIM';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SHOW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AUTHORITY FOR '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KIM'@'www.code.co.kr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';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SHOW AUTHORITY FOR '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www.code.co.kr'@'KIM';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MySQL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사용자의 권한 정보를 확인하는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문의 형식은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SHOW GRANTS FOR ‘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호스트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;’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427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SQL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SEC_06(ORM(Object-Relational Mapping))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ORM(Object-Relational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Mapping)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ORM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객체지향 프로그래밍의 객체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(Object)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관계형 데이터베이스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(Relational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Database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데이터를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(Mapping)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기술을 의미한다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언어에서 클래스와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테이블은 서로가 기존부터 호환가능성을 두고 만들어진 것이 아니기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때문에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불일치가 발생하는데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ORM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통해 객체 간의 관계를 바탕으로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자동으로 생성하여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불일치를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해결한다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따라서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ORM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이용하면 따로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짤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 없이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객체를 통해 간접적으로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조작할 수 있게 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ORM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객체지향 프로그래밍에서 사용할 수 있는 가상의 객체지향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만들어 프로그래밍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연결한다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ORM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생성된 가상의 객체지향 데이터베이스는 프로그래밍 코드 또는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독립적이므로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유지보수가 용이하다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ORM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코드를 직접 입력하지 않고 선언문이나 할당 같은 부수적인 코드가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생략되기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때문에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직관적이고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간단하게 데이터를 조작할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5589240"/>
            <a:ext cx="3744416" cy="119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579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SQL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SEC_06(ORM(Object-Relational Mapping))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ORM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장단점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장점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완벽한 객체지향적인 코드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; ORM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이용하면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문이 아닌 클래스의 메서드를 통해 데이터베이스를 조작할 수 있어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개발자가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모델만 이용해서 프로그래밍을 하는 데 집중할 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있게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SQL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사용하면서 같이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종료 같은 부수적인 코드가 사라지거나 줄어들며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각종 객체에 대한 코드를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별도로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작성하여 코드의 가독성을 높일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객체지향적 접근과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절차적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순차적 접근이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혼재되어있던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 방식과 달리 오직 객체지향적 접근만 고려하면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되기 때문에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생산성이 증가한다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유지보수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리팩토링 용이성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; ORM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기존 객체와 독립적으로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작성되어 있고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객체로 작성되었기 때문에 재활용할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DBMS(DataBase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Management System)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종속성 하락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;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간의 관계를 바탕으로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자동으로 생성하고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객체의 자료형 타입까지 사용할 수 있기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때문에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RDBMS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데이터 구조와 객체지향 모델 사이의 간격을 좁힐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82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SQL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SEC_06(ORM(Object-Relational Mapping))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ORM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장단점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단점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ORM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프레임워크가 자동으로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작성하기 때문에 의도대로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작성되었는지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확인할 필요가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객체지향적인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사용을 고려하고 설계된 데이터베이스가 아닌 경우 프로젝트가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복잡해질수록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ORM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적용하기 어려워진다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기업들은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ORM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고려하지 않은 데이터베이스를 사용하고 있기 때문에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ORM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적합하게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하려면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많은 시간과 노력이 필요하다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672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SQL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SEC_06(ORM(Object-Relational Mapping))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ORM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ORM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ORM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구현하기 위한 구조와 구현을 위해 필요한 여러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기능들을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제공하는 소프트웨어를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ORM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프레임워크의 종류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011009"/>
              </p:ext>
            </p:extLst>
          </p:nvPr>
        </p:nvGraphicFramePr>
        <p:xfrm>
          <a:off x="2087828" y="2636912"/>
          <a:ext cx="6168412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3697"/>
                <a:gridCol w="5294715"/>
              </a:tblGrid>
              <a:tr h="178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JAVA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JPA, Hibernate, EclipseLink, DataNucleus, Ebean </a:t>
                      </a:r>
                      <a:r>
                        <a:rPr lang="ko-KR" altLang="en-US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C++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ODB, QxOrm </a:t>
                      </a:r>
                      <a:r>
                        <a:rPr lang="ko-KR" altLang="en-US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Python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Django, SQLAlchemy, Storm </a:t>
                      </a:r>
                      <a:r>
                        <a:rPr lang="ko-KR" altLang="en-US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iOS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DatabaseObjects, Core Data </a:t>
                      </a:r>
                      <a:r>
                        <a:rPr lang="ko-KR" altLang="en-US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.NET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NHibernate,  DatabaseObjects, Dapper </a:t>
                      </a:r>
                      <a:r>
                        <a:rPr lang="ko-KR" altLang="en-US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PHP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Doctrine, Propel, RedBean </a:t>
                      </a:r>
                      <a:r>
                        <a:rPr lang="ko-KR" altLang="en-US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62782" y="4551511"/>
            <a:ext cx="9505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JPA(Java Persistent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API)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자바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ORM(Object Relational Mapping)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기술에 대한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API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 명세를 뜻한다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Hibernate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JPA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구현한 구현체이다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대중적으로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많이 이용되는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JPA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구현체 중 하나이다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EclipseLink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DataNucleus : JPA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구현체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Ebean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Kotlin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위한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ORM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Django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오픈 소스 웹 프레임워크이자 풀 스택 프레임워크이다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SQLAlchemy : python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가능한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ORM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361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SEC_06(ORM(Object-Relational Mapping))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2372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ORM(Object-Relational Mapping)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기술 중 다음 설명에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해당하는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•OOP(Object-Oriented Programming)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객체와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RDB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(Relational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Database)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연결하는 기술이다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• SQL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코드를 입력하지 않고 프로그래밍 코드와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데이터베이스를 연결하는 것이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코드를 생략할 수 있어 코드를 간결하게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작성할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	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ORM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DBA		④ Object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ORM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객체지향 프로그래밍의 객체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(Object)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관계형 데이터베이스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(Relational Database)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데이터를 연결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(Mapping)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기술을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언어에서 클래스와 테이블은 서로가 기존부터 호환 가능성을 두고 만들어진 것이 아니기 때문에 불일치가 발생하는데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ORM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통해서 객체 간의 관계를 바탕으로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자동으로 생성하여 불일치를 해결한다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ORM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이용하면 따로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작성할 필요 없이 객체를 통해 간접적으로 데이터베이스를 조작을 할 수 있게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ORM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객체지향 프로그램에서 사용할 수 있는 가상의 객체지향 데이터베이스를 만들어 프로그래밍 코드와 데이터를 연결한다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ORM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생성된 가상의 객체지향 데이터베이스는 프로그래밍 코드 또는 데이터베이스와 독립적이므로 재사용 및 유지보수가 용이하다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ORM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코드를 직접 입력하지 않고 선언문이나 할당 같은 부수적인 코드가 생략되기 때문에 직관적이고 간단하게 데이터를 조작할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ORM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기능으로 거리가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SQL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코드를 직접 입력하는 것에 비해 간단하게 객체와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연결할 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ORM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생성된 가상의 객체들은 데이터베이스와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독립적이다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SQL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코드를 입력할 필요가 없어 별도로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학습할 필요가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객체들의 재사용과 유지보수가 용이하다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ORM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자동으로 생성된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코드가 의도대로 만들어졌는지 확인하기 위해서 또는 수정 및 보완을 하기 위해서도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코드를 학습을 반드시 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객체지향의 객체 모델을 데이터베이스와 연결시키기 위해 여러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 기능들을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제공하는 소프트웨어를 무엇이라 하는가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DBMS			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Transaction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ORM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Framework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API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소프트웨어에서는 무언가를 구현하기 위해 필요한 구조 및 기능들을 제공하는 소프트웨어를 프레임워크라고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ORM(Object-Relational Mapping)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구현하기 위한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(Framework)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해당하지 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Eclipse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Hibernate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Django	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ODB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Eclipse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통합 개발 환경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(IDE, Integrated Development Environment)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제공하는 소프트웨어로 플랫폼이다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ORM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EclipseLink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와는 구분해서 기억을 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ORM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프레임워크의 종류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 : JPA, Hibernate, EclipseLink, DataNucleus, Ebean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C++ : ODB, QxOrm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 : Django, SQLAlchemy, Storm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iOS : DatabaseObjects, Core Data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.NET : NHibernate,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DatabaseObjects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Dapper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PHP : Doctrine, Propel, RedBean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518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SEC_06(ORM(Object-Relational Mapping))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946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ORM(Object-Relational Mapping)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ORM(Object-Relational Mapping)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설명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전혀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모르는 상태에서는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ORM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적용하기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어렵다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큰 프로젝트에서는 데이터베이스의 설계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단계부터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ORM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고려 하지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않으면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ORM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적용하기가 어렵다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기존의 기업들은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ORM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고려하지 않고 데이터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관리의 효율만을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고려하여 구축한 데이터베이스를 갖고 있기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때문에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애플리케이션을 개발하는데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ORM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전격적으로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도입하는데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어려움 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ORM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생성된 가상의 데이터베이스는 객체와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의존적이어서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재사용과 유지보수가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어렵다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ORM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단점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ORM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프레임워크가 자동으로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작성하기 때문에 의도대로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작성되었는지 확인할 필요가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객체지향적인 사용을 고려하고 설계된 데이터베이스가 아닌 경우에는 프로젝트가 크고 복잡해질수록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ORM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기술을 적용하기가 매우 어려워진다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기존의 기업들은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ORM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고려하지 않은 데이터베이스를 사용하고 있기 때문에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ORM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적합하게 변환하려면 많은 시간과 노력이 필요하다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ORM(Object-Relational Mapping)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특징으로 옳지 않은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객체와 관계형 데이터베이스를 연결하는 기술을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가상의 객체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데이터베이스를 활용한다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및 데이터베이스와 독립적이므로 재사용 및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유지보수가 용이하다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코드에서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분리하여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저장함으로써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 관리가 수월해진다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④번은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MyBatis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내용이다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개발 환경과 해당 환경이 지원하는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ORM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연결이 잘못된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JAVA - Hibernate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C++ - ODB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③.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NET - Core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Python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Django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Core Data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iOS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ORM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구현하는 프레임워크이다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708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SQL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-SEC_07(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쿼리 성능 최적화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쿼리 성능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최적화의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쿼리 성능 최적화는 데이터 입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애플리케이션의 성능 향상을 위해 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코드를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최적화하는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쿼리 성능을 최적화하기 전에 성능 측정 도구인 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APM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사용하여 최적화 할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쿼리를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선정해야 한다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최적화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쿼리에 대해 옵티마이저가 수립한 실행 계획을 검토하고 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코드와 인덱스를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재구성한다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5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RBO </a:t>
            </a:r>
            <a:r>
              <a:rPr lang="en-US" altLang="ko-KR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VS 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CBO</a:t>
            </a:r>
            <a:endParaRPr lang="en-US" altLang="ko-KR" sz="15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RBO(Rule Based Optimizer)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규칙 기반 옵티마이저이고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CBO(Cost Based Optimizer)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비용 기반 </a:t>
            </a:r>
            <a:endParaRPr lang="en-US" altLang="ko-KR" sz="15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옵티마이저 로서 다음과 같은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차이점이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5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1504" y="4780968"/>
            <a:ext cx="95058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APM(Application Performance Management/Monitoring) : APM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애플리케이션의 성능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접속자 자원 현황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수행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내역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장애 진단 등 다양한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모니터링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제공하는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APM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리소스 방식과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엔드투엔드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(End-Ho-End)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있으며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같다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리소스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Nagios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Zabbix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Cacti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엔드투엔드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VisualVM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제니퍼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스카우터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옵티마이저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(Optimizer)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옵티마이저는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효율적으로 수행되도록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경로를 찾아 주는 모듈로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RBO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CBO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종류가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실무에서는 주로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CBO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•CBO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옵티마이저는 입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속도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사용량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쿼리의 블록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쿼리에 사용되는 개체의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튜플의 개수 등을 종합하여 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마다 고유의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산출되는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계산한다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그러므로 개체나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버전이 변경되어 알고리즘에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변화가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생기면 실행 계획을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확인해야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3573016"/>
            <a:ext cx="4536504" cy="12449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23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SQL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(Procedure))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81689"/>
            <a:ext cx="1100132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(Procedure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프로시저를 생성하기 위해서는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CREATE PROCEDURE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명령어를 사용한다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CREATE [OR REPLACE] PROCEDURE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파라미터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[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지역변수 선언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BEGIN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BODY;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END;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 REPLACE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선택적인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(Optional)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예약어이다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예약어를 사용하면 동일한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이름이 이미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존재하는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기존의 프로시저를 대체할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프로시저명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생성하려는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프로시저의 이름을 지정한다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파라미터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 파라미터로는 다음과 같은 것들이 올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-&gt; IN 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 프로시저에게 값을 전달할 때 지정한다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-&gt; OUT 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 프로그램에게 값을 반환할 때 지정한다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-&gt; INOUT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 프로그램이 프로시저에게 값을 전달하고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후 호출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반환할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 지정한다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423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SQL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-SEC_07(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쿼리 성능 최적화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계획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(Execution Plan)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계획은 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옵티마이저가 수립한 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코드의 실행 절차와 방법을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계획은 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EXPLAIN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명령어를 통해 확인할 수 있으며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그래픽이나 텍스트로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표현된다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계획에는 요구사항들을 처리하기 위한 연산 순서가 적혀있으며</a:t>
            </a:r>
            <a:r>
              <a:rPr lang="en-US" altLang="ko-KR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연산에는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조인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필터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 </a:t>
            </a:r>
            <a:endParaRPr lang="en-US" altLang="ko-KR" sz="15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옵티마이저는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쿼리를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실행하면 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분석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(Parsing)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</a:t>
            </a:r>
            <a:r>
              <a:rPr lang="en-US" altLang="ko-KR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실행 계획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(Execution </a:t>
            </a:r>
            <a:r>
              <a:rPr lang="en-US" altLang="ko-KR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Plan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endParaRPr lang="en-US" altLang="ko-KR" sz="15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작성한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계획에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데이터를 조작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5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250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SQL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-SEC_07(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쿼리 성능 최적화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쿼리 성능 최적화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쿼리 성능 최적화는 실행 계획에 표시된 연산 순서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조인 방식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조회 방법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참고하여 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문이 더 </a:t>
            </a:r>
            <a:endParaRPr lang="en-US" altLang="ko-KR" sz="15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빠르고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효율적으로 작동하도록 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코드와 인덱스를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재구성하는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의미한다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SQL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재구성</a:t>
            </a:r>
            <a:endParaRPr lang="en-US" altLang="ko-KR" sz="15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WHERE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절을 추가하여 일부 레코드만 조회하게 함으로써 조회에 들어가는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비용을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줄인다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en-US" altLang="ko-KR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WHERE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절에 연산자가 포함되면 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INDEX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활용하지 못하므로 가능한 한 연산자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사용을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자제한다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쿼리에 특정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존재하는지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확인할 때는 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보다 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EXISTS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활용한다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옵티마이저의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계획이 잘못되었다고 판단되는 경우 힌트를 활용하여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계획의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액세스 경로 및 조인 </a:t>
            </a:r>
            <a:endParaRPr lang="en-US" altLang="ko-KR" sz="15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순서를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변경한다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5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1504" y="4780968"/>
            <a:ext cx="9505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EXSTS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 쿼리의 모든 데이터를 확인하는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달리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존재 여부가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확인되면 검색이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종료되므로 보다 처리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속도가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빠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르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힌트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문에 추가되어 테이블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순서를 변경하거나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사용을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강제하는 등의 실행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계획에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영향을 줄 수 있는 문장을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84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SQL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-SEC_07(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쿼리 성능 최적화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쿼리 성능 최적화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재구성</a:t>
            </a:r>
            <a:endParaRPr lang="en-US" altLang="ko-KR" sz="15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SQL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코드에서 조회되는 속성과 조건들을 고려하여 인덱스를 구성한다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계획을 참고하여 인덱스를 추가하거나 기존 인덱스의 열 순서를 변경한다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인덱스의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 및 변경은 해당 테이블을 참조하는 다른 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문에도 영향을 줄 수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있으므로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신중히 결정한다</a:t>
            </a:r>
            <a:r>
              <a:rPr lang="en-US" altLang="ko-KR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인덱스로 쓰기나 수정 없이 읽기로만 사용되는 테이블의 경우 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IOT(Index </a:t>
            </a:r>
            <a:r>
              <a:rPr lang="en-US" altLang="ko-KR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Organized 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Table)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구성하는 </a:t>
            </a:r>
            <a:endParaRPr lang="en-US" altLang="ko-KR" sz="15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고려한다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불필요한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인덱스를 제거한다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5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1504" y="4780968"/>
            <a:ext cx="9505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IOT(Index-Organized Table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인덱스가 있는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조회할 때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인덱스를 검색하여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얻으면 주소를 다시 찾아 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과정을 거친다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반면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IOT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안에 테이블 데이터를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직접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삽입하여 저장함으로써 주소를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얻는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과정이 생략되어 더욱 빠른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조회가 가능하다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780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SEC_07(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쿼리 성능 최적화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쿼리 성능 최적화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DBMS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작성한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쿼리를 수행하는데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시간이 너무 오래 걸려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작업을 수행하고자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내용으로 옳지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먼저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APM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도구를 사용하여 어떤 쿼리를 최적화할지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선정된 쿼리에서 옵티마이저가 수립한 실행 계획을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검토한다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DBMS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규칙 기반 옵티마이저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(RBO)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사용한다면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놓은 규칙을 수정하여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계획을 변경한다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 기반 옵티마이저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(CBO)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경우 개발자의 숙련도에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성능이 좌우되므로 쿼리를 충분히 이해하고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최적화 작업을 수행한다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규칙 기반 옵티마이저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(RBO)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비용 기반 옵티마이저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(CBO)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설명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잘못된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규칙 기반 옵티마이저는 개발자가 사전에 정의해 놓은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규칙에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의해 실행 계획이 작성된다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 옵티마이저는 정해진 알고리즘에 따라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비용을 계산 하여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계획을 작성된다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규칙 기반 옵티마이저는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버전이나 테이블이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변경되면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경로 등이 변경될 수 있으므로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변화가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때마다 실행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계획을 재검토해야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실무에서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주로 사용되는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 비용 기반 옵티마이저이다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DBMS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실행 계획에 관한 설명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옳지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DBMS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옵티마이저가 수립한 쿼리의 실행 절차와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계획은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DESCRIBE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명령어를 통해 문서로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작성하고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실행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계획에는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요구하는 사항들을 처리하기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 순서가 적혀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계획에 표시되는 연산에는 조인 기법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액세스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 등이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쿼리 성능을 위한 최적화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방법으로 옳지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실행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계획을 바탕으로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또는 인덱스를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재구성한다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WHERE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절을 활용하여 검색 범위를 좁힌다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인덱스로 조회만 이루어지는 테이블은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IOT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유무 판단을 위해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EXISTS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보다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741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SEC_07(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쿼리 성능 최적화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쿼리 성능 최적화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APM(Application Performance Monitoring)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옳은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애플리케이션의 성능 관리 및 진단을 위해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사용되는 도구이다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데이터베이스에서 작성된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효율적으로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수행되도록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경로를 찾아주는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DBMS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옵티마이저가 수립한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코드의 실행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방법을 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개발자가 정한 규칙에 따라 성능이 좌우된다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쿼리 성능 최적화를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작업으로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잘못된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힌트를 활용하여 쿼리 내부 명령문들의 실행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순서를 변경 해본다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테이블에 가능한 한 다양한 인덱스를 생성하여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효율적으로 검색될 수 있도록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인덱스로 읽기만 하는 경우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IOT(Index-Organized Table)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WHERE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절을 사용하여 조회 범위를 제한한다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300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SQL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(Procedure))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81689"/>
            <a:ext cx="1100132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(Procedure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-&gt;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매개변수명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프로그램으로부터 전달받은 값을 저장할 변수의 이름을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-&gt;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자료형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변수의 자료형을 지정한다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BODY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-&gt;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프로시저의 코드를 기록하는 부분이다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-&gt;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BEGIN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시작하여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END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끝나며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BEGIN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END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사이에는 적어도 하나의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문이 있어야 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사원번호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받아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사원의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지급방식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"S"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변경하는 프로시저를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생성하시오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① CREATE OR REPLACE PROCEDURE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emp_change_s(i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사원번호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BEGIN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UPDATE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급여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지급방식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'S' WHERE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사원번호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i_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사원번호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EXCEPTION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⑥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WHEN PROGRAM ERROR THEN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⑦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ROLLBACK;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⑧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COMMIT;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⑨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END;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91175" y="6354858"/>
            <a:ext cx="87849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왼쪽의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예제는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Oracle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DBMS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마다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 방법이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조금씩 </a:t>
            </a:r>
            <a:endParaRPr lang="en-US" altLang="ko-KR" sz="13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다르지만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요소는 동일하다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913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SQL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(Procedure))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81689"/>
            <a:ext cx="110013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(Procedure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해설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파라미터로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‘i_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시원번호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전달받는 프로시저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'emp_change_s'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생성한다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변수를 선언하는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예약어로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변수를 사용하지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않으므로 예약어만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③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BODY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시작을 알리는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예약어로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④부터 ⑧까지가 하나의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블록이 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급여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사원번호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'i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사원번호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받은 값과 같은 튜플의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지급방식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'S'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⑤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예외처리의 시작을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알리는 예약어이다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⑥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문제로 종료되었을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 다음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문장을 수행한다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⑦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ERROR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발생할 경우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수행되는 문장으로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ROLLBACK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수행한다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⑧ ④에서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변경한 내역을 데이터베이스에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반영하는 트랜잭션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⑨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BODY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종료를 알리는 예약어이다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6129196"/>
            <a:ext cx="878497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예외의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(WHEN~THEN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내부 문제로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종료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PROGRAM_ERROR)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되었을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 뿐만이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아니라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찾지 </a:t>
            </a:r>
            <a:endParaRPr lang="en-US" altLang="ko-KR" sz="13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못했을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UNIQUE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옵션을 갖는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속성에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삽입할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0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나누려 했을 때 등 여러 조건을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 할 수 있다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109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SQL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(Procedure))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81689"/>
            <a:ext cx="110013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(Procedure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프로시저를 실행하기 위해서는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EXECUTE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 또는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CALL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명령어를 사용하며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EXECUTE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명령어를 줄여서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EXEC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사용하기도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EXECUTE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프로시저명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EXEC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프로시저명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CALL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프로시저명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사원번호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32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인수로 하여 위에서 생성된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emp_change_s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실행하시오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EXECUTE emp_change_s(32);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587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58600</TotalTime>
  <Words>6919</Words>
  <Application>Microsoft Office PowerPoint</Application>
  <PresentationFormat>사용자 지정</PresentationFormat>
  <Paragraphs>1190</Paragraphs>
  <Slides>65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66" baseType="lpstr">
      <vt:lpstr>027TGp_edu_biz_gr</vt:lpstr>
      <vt:lpstr>PowerPoint 프레젠테이션</vt:lpstr>
      <vt:lpstr>데이터베이스 구축 총 파트</vt:lpstr>
      <vt:lpstr>SQL 활용</vt:lpstr>
      <vt:lpstr>4. SQL 활용-SEC_01(프로시저(Procedure))</vt:lpstr>
      <vt:lpstr>4. SQL 활용-SEC_01(프로시저(Procedure))</vt:lpstr>
      <vt:lpstr>4. SQL 활용-SEC_01(프로시저(Procedure))</vt:lpstr>
      <vt:lpstr>4. SQL 활용-SEC_01(프로시저(Procedure))</vt:lpstr>
      <vt:lpstr>4. SQL 활용-SEC_01(프로시저(Procedure))</vt:lpstr>
      <vt:lpstr>4. SQL 활용-SEC_01(프로시저(Procedure))</vt:lpstr>
      <vt:lpstr>4. SQL 활용-SEC_01(프로시저(Procedure))</vt:lpstr>
      <vt:lpstr>SQL 활용 - SEC_01(프로시저(Procedure)) 출제 예상 문제</vt:lpstr>
      <vt:lpstr>SQL 활용 - SEC_01(프로시저(Procedure)) 출제 예상 문제</vt:lpstr>
      <vt:lpstr>SQL 활용 - SEC_01(프로시저(Procedure)) 출제 예상 문제</vt:lpstr>
      <vt:lpstr>4. SQL 활용-SEC_02(트리거(Trigger))</vt:lpstr>
      <vt:lpstr>4. SQL 활용-SEC_02(트리거(Trigger))</vt:lpstr>
      <vt:lpstr>4. SQL 활용-SEC_02(트리거(Trigger))</vt:lpstr>
      <vt:lpstr>4. SQL 활용-SEC_02(트리거(Trigger))</vt:lpstr>
      <vt:lpstr>4. SQL 활용-SEC_02(트리거(Trigger))</vt:lpstr>
      <vt:lpstr>4. SQL 활용-SEC_02(트리거(Trigger))</vt:lpstr>
      <vt:lpstr>SQL 활용 - SEC_02(트리거(Trigger)) 기출 및 출제 예상 문제</vt:lpstr>
      <vt:lpstr>SQL 활용 - SEC_02(트리거(Trigger)) 기출 및 출제 예상 문제</vt:lpstr>
      <vt:lpstr>SQL 활용 - SEC_02(트리거(Trigger)) 기출 및 출제 예상 문제</vt:lpstr>
      <vt:lpstr>4. SQL 활용-SEC_03(사용자 정의 함수)</vt:lpstr>
      <vt:lpstr>4. SQL 활용-SEC_03(사용자 정의 함수)</vt:lpstr>
      <vt:lpstr>4. SQL 활용-SEC_03(사용자 정의 함수)</vt:lpstr>
      <vt:lpstr>4. SQL 활용-SEC_03(사용자 정의 함수)</vt:lpstr>
      <vt:lpstr>4. SQL 활용-SEC_03(사용자 정의 함수)</vt:lpstr>
      <vt:lpstr>4. SQL 활용-SEC_03(사용자 정의 함수)</vt:lpstr>
      <vt:lpstr>4. SQL 활용-SEC_03(사용자 정의 함수)</vt:lpstr>
      <vt:lpstr>4. SQL 활용-SEC_03(사용자 정의 함수)</vt:lpstr>
      <vt:lpstr>SQL 활용 - SEC_03(사용자 정의 함수) 출제 예상 문제</vt:lpstr>
      <vt:lpstr>SQL 활용 - SEC_03(사용자 정의 함수) 출제 예상 문제</vt:lpstr>
      <vt:lpstr>4. SQL 활용-SEC_04(DBMS 접속 기술)</vt:lpstr>
      <vt:lpstr>4. SQL 활용-SEC_04(DBMS 접속 기술)</vt:lpstr>
      <vt:lpstr>4. SQL 활용-SEC_04(DBMS 접속 기술)</vt:lpstr>
      <vt:lpstr>4. SQL 활용-SEC_04(DBMS 접속 기술)</vt:lpstr>
      <vt:lpstr>4. SQL 활용-SEC_04(DBMS 접속 기술)</vt:lpstr>
      <vt:lpstr>4. SQL 활용-SEC_04(DBMS 접속 기술)</vt:lpstr>
      <vt:lpstr>4. SQL 활용-SEC_04(DBMS 접속 기술)</vt:lpstr>
      <vt:lpstr>4. SQL 활용-SEC_04(DBMS 접속 기술)</vt:lpstr>
      <vt:lpstr>SQL 활용 - SEC_04(DBMS 접속 기술) 출제 예상 문제</vt:lpstr>
      <vt:lpstr>SQL 활용 - SEC_04(DBMS 접속 기술) 출제 예상 문제</vt:lpstr>
      <vt:lpstr>SQL 활용 - SEC_04(DBMS 접속 기술) 출제 예상 문제</vt:lpstr>
      <vt:lpstr>4. SQL 활용-SEC_05(SQL 테스트)</vt:lpstr>
      <vt:lpstr>4. SQL 활용-SEC_05(SQL 테스트)</vt:lpstr>
      <vt:lpstr>4. SQL 활용-SEC_05(SQL 테스트)</vt:lpstr>
      <vt:lpstr>4. SQL 활용-SEC_05(SQL 테스트)</vt:lpstr>
      <vt:lpstr>4. SQL 활용-SEC_05(SQL 테스트)</vt:lpstr>
      <vt:lpstr>4. SQL 활용-SEC_05(SQL 테스트)</vt:lpstr>
      <vt:lpstr>4. SQL 활용-SEC_05(SQL 테스트)</vt:lpstr>
      <vt:lpstr>SQL 활용 - SEC_05(SQL 테스트) 출제 예상 문제</vt:lpstr>
      <vt:lpstr>SQL 활용 - SEC_05(SQL 테스트) 출제 예상 문제</vt:lpstr>
      <vt:lpstr>4. SQL 활용-SEC_06(ORM(Object-Relational Mapping))</vt:lpstr>
      <vt:lpstr>4. SQL 활용-SEC_06(ORM(Object-Relational Mapping))</vt:lpstr>
      <vt:lpstr>4. SQL 활용-SEC_06(ORM(Object-Relational Mapping))</vt:lpstr>
      <vt:lpstr>4. SQL 활용-SEC_06(ORM(Object-Relational Mapping))</vt:lpstr>
      <vt:lpstr>SQL 활용 - SEC_06(ORM(Object-Relational Mapping)) 출제 예상 문제</vt:lpstr>
      <vt:lpstr>SQL 활용 - SEC_06(ORM(Object-Relational Mapping)) 출제 예상 문제</vt:lpstr>
      <vt:lpstr>4. SQL 활용-SEC_07(쿼리 성능 최적화)</vt:lpstr>
      <vt:lpstr>4. SQL 활용-SEC_07(쿼리 성능 최적화)</vt:lpstr>
      <vt:lpstr>4. SQL 활용-SEC_07(쿼리 성능 최적화)</vt:lpstr>
      <vt:lpstr>4. SQL 활용-SEC_07(쿼리 성능 최적화)</vt:lpstr>
      <vt:lpstr>SQL 활용 - SEC_07(쿼리 성능 최적화) 출제 예상 문제</vt:lpstr>
      <vt:lpstr>SQL 활용 - SEC_07(쿼리 성능 최적화) 출제 예상 문제</vt:lpstr>
      <vt:lpstr>PowerPoint 프레젠테이션</vt:lpstr>
    </vt:vector>
  </TitlesOfParts>
  <Company>길드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821099032723</cp:lastModifiedBy>
  <cp:revision>10256</cp:revision>
  <dcterms:created xsi:type="dcterms:W3CDTF">2019-09-27T03:30:23Z</dcterms:created>
  <dcterms:modified xsi:type="dcterms:W3CDTF">2023-10-04T04:42:22Z</dcterms:modified>
</cp:coreProperties>
</file>