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210" r:id="rId6"/>
    <p:sldId id="2209" r:id="rId7"/>
    <p:sldId id="2211" r:id="rId8"/>
    <p:sldId id="2212" r:id="rId9"/>
    <p:sldId id="2213" r:id="rId10"/>
    <p:sldId id="2007" r:id="rId11"/>
    <p:sldId id="2214" r:id="rId12"/>
    <p:sldId id="2215" r:id="rId13"/>
    <p:sldId id="2216" r:id="rId14"/>
    <p:sldId id="2218" r:id="rId15"/>
    <p:sldId id="2219" r:id="rId16"/>
    <p:sldId id="2220" r:id="rId17"/>
    <p:sldId id="2221" r:id="rId18"/>
    <p:sldId id="2222" r:id="rId19"/>
    <p:sldId id="2223" r:id="rId20"/>
    <p:sldId id="2224" r:id="rId21"/>
    <p:sldId id="2225" r:id="rId22"/>
    <p:sldId id="2226" r:id="rId23"/>
    <p:sldId id="2227" r:id="rId24"/>
    <p:sldId id="2228" r:id="rId25"/>
    <p:sldId id="2229" r:id="rId26"/>
    <p:sldId id="2230" r:id="rId27"/>
    <p:sldId id="2231" r:id="rId28"/>
    <p:sldId id="2232" r:id="rId29"/>
    <p:sldId id="2233" r:id="rId30"/>
    <p:sldId id="2234" r:id="rId31"/>
    <p:sldId id="2235" r:id="rId32"/>
    <p:sldId id="27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80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84"/>
      </p:cViewPr>
      <p:guideLst>
        <p:guide orient="horz" pos="4020"/>
        <p:guide orient="horz" pos="2160"/>
        <p:guide orient="horz" pos="3702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=""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=""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4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 smtClean="0">
                <a:latin typeface="+mj-ea"/>
                <a:ea typeface="+mj-ea"/>
              </a:rPr>
              <a:t>프로그래밍 언어 활용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1. </a:t>
            </a:r>
            <a:r>
              <a:rPr lang="ko-KR" altLang="en-US" sz="3000" dirty="0" smtClean="0">
                <a:latin typeface="+mj-ea"/>
                <a:ea typeface="+mj-ea"/>
              </a:rPr>
              <a:t>서버 프로그램 구현</a:t>
            </a:r>
            <a:r>
              <a:rPr lang="en-US" altLang="ko-KR" sz="3000" dirty="0" smtClean="0">
                <a:latin typeface="+mj-ea"/>
                <a:ea typeface="+mj-ea"/>
              </a:rPr>
              <a:t>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구현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개발환경 구축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개발환경 구축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개발을 위해 개발 환경을 구축하고자 할 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 해야 할 사항이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분석 단계에서 정리된 요구사항들을 고려하여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소프트웨어와 하드웨어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설비를 선정한다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운영될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환경과 유사한 구조로 구축한다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환경은 서버와 네트워크로 구성된다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비즈니스 환경에 적합한 제품들을 선정하여 구축한다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환경은 클라이언트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(Client)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 구축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응용 소프트웨어 개발을 위해 개발 프로젝트를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및 하드웨어 장비를 구축하는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환경은 응용 소프트웨어가 운영될 환경과 유사한 구조로 구축한다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프로젝트의 분석 단계의 산출물을 바탕으로 개발에 필요한 하드웨어와 소프트웨어를 선정한다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하드웨어와 소프트웨어의 성능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편의성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 등의 비즈니스 환경에 적합한 제품들을 최종적으로 결정하여 구축한다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 구축 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갖추어야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으로 잘못된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요구사항의 수집과 분석 및 추적을 위한 관리 도구를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HTML, CSS,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등을 처리할 웹 서버를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개발을 위한 구현 도구를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산출물들을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버전별로 관리할 형상 관리 도구를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환경은 클라이언트와 서버 운영을 위한 시스템 소프트웨어와 개발에 사용되는 개발 소프트웨어로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소프트웨어에는 운영체제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(OS),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 및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운용을 위한 서버 프로그램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DBMS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소프트웨어에는 요구사항 관리 도구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도구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도구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도구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도구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 도구 등이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요구사항 관리 도구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요구사항의 수집과 분석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 등을 편리하게 도와주는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JIRA, IMB DOORS, Reqtify, Trello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설계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도구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UML(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모델링 언어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지원하며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개발의 전 과정에서 설계 및 모델링을 도와주는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DB Designer, PlantUML, ArgoUML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구현 도구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언어를 통해 애플리케이션의 실제 구현을 지원하는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Eclipse, IntelliJ IDEA, Visual Studio, NetBeans, Node.js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빌드 도구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도구를 통해 작성된 소스의 빌드 및 배포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관리를 지원하는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Ant, Gradle, Maven, Jenkins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⑤ 테스트 도구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모듈들이 요구사항에 적합하게 구현되었는지 테스트하는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CppUnit, Junit, HttpUnit, NUnit, Spring Test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⑥ 형상 관리 도구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산출물을 버전별로 관리하여 품질 향상을 지원하는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GIT, CVS, Subversion, Mercurial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응용 소프트웨어 개발과 관련하여 사용자에게 동적 서비스를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서버는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Server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애플리케이션 서버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(WAS)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서버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 Server)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서버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(File Server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사용 목적에 따라 웹 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어플리케이션 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(WAS),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서버 등으로 나뉜다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Server)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클라이언트로부터 직접 요청을 받아 처리하는 서버로 저용량의 정적 파일을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Apache HTTP Server, Microsoft Internet Information Service, Google Web Server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어플리케이션 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(WAS)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동적 서비스를 제공하기 위해 웹 서버로부터 요청을 받아 데이터 가공 작업을 수행하거나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서버와 데이터베이스 서버 또는 웹 서버와 파일 서버 사이에서 인터페이스 역할을 수행하는 서버이다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 Server)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데이터베이스와 이를 관리하는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운영하는 서버이다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MySQL Server, Oracle Server, Microsoft SQL Server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(File Server)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저장하기에는 비효율적이거나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제공을 목적으로 유지하는 파일들을 저장하는 서버이다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 구축 시 고려해야 할 요소들에 대한 설명으로 잘못된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환경은 크게 하드웨어 환경과 소프트웨어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편의성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이해도 등 다양한 요소들을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환경을 구축한다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소프트웨어와 개발 소프트웨어 등은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환경에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하드웨어 환경에는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OS, DBMS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속한다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OS, DBMS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시스템 소프트웨어에 속한다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구현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SEC_01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개발환경 구축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개발환경 구축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개발을 위한 개발 환경 구축에 대한 설명으로 옳지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소프트웨어가 운영될 환경과 동일한 구조로 구축한다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편의성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경제성 등 다양한 비즈니스적 요소를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요구사항을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구체적으로 분석하여 필요한 하드웨어와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환경을 구축한다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환경은 개발 프로그램만을 의미하며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도구부터 테스트 도구까지 다양한 도구로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환경은 시스템 소프트웨어와 개발 소프트웨어로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브라우저로 요청과 응답을 처리하는 프로토콜인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HTTP/HTTPS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HTML, CSS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정적 파일들을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저장하고 관리한다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트래픽의 포화를 방지하는 가상 호스팅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지원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적합한 권한을 갖고 접속하는지 확인하는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기능 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서버의 기능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HTTP/HTTPS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브라우저로부터 요청을 받아 응답할 때 사용되는 프로토콜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규약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기록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(Communication Log)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처리한 요청들을 로그 파일로 기록하는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파일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(Managing Static Files) : HTML, CSS,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등 의 정적 파일들을 저장하고 관리하는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대역폭 제한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(Bandwidth Throttling)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트래픽의 포화를 방지하기 위해 응답 속도를 제한하는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호스팅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Hosting)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서버로 여러 개의 도메인 이름을 연결하는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(Authentication)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합법적인 사용자인지를 확인하는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환경 중 개발 소프트웨어에 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않은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수집과 분석 등을 도와주는 소프트웨어가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도구에는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PlantUML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ArgoUML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도구는 개발 언어를 말하며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언어로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C, Java, Python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산출물들을 버전별로 관리해주는 버전 관리 도구가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포함되어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도구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언어를 통해 애플리케이션의 실제 구현을 지원하는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Eclipse, IntelliJ IDEA, Visual Studio, NetBeans, Node.js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언어 선정 시 고려해야 하는 기준에 속하지 않는 특성은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친밀성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적정성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언어 선정 기준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적정성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개발하려는 소프트웨어의 목적에 적합해야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작성 및 구현이 효율적이어야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이식성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시스템 및 환경에 적용이 가능해야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친밀성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언어에 대한 개발자들의 이해도와 활용도가 높아야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범용성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개발 사례가 존재하고 여러 분야에서 활용되고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8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개발은 웹 애플리케이션의 로직을 구현할 서버 프로그램을 제작하여 웹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(WAS)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탑재하는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애플리케이션 서버에 구현된 서버 프로그램은 웹 서버로부터 받은 요청을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결과를 반환하는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사용되는 프로그래밍 언어에는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PHP, Ruby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언어에는 해당 언어로 서버 프로그램을 개발할 수 있도록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지원하는 프레임워크가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7488" y="5733256"/>
            <a:ext cx="943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루비는 간결함과 생산성을 강조한 동적인 오픈 소스 프로그래밍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루비의 우아한 문법으로 자연스럽게 읽히고 쓰기 편한 프로그램을 만들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(Framework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사전적으로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뼈대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 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골조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의미하는데 소프트웨어에서는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기능을 수행하기 위해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클래스나 인터페이스 등을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모아둔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집합체를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79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프레임워크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 프레임워크는 서버 프로그램 개발 시 다양한 네트워크 설정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 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처리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모델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손쉽게 처리할 수 있도록 클래스나 인터페이스를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 프레임워크에 따라 지원하는 프로그래밍 언어가 제한적이므로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선정할 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프레임워크도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제한적이다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프레임워크의 대부분은 모델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(MVC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패턴을 기반으로 개발되었다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 프레임워크의 종류는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6093296"/>
            <a:ext cx="943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 프레임워크는 웹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프레임워크라고도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불리며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구현을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형태를 지원할 뿐 필수적인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요소는 아니다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하지만 사용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여부에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생산성의 차이가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점을 기억해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(MVC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 부분으로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분리하여 서로 영향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받지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개발할 수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디자인 패턴을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555590"/>
              </p:ext>
            </p:extLst>
          </p:nvPr>
        </p:nvGraphicFramePr>
        <p:xfrm>
          <a:off x="2119376" y="3603744"/>
          <a:ext cx="8585136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344"/>
                <a:gridCol w="7128792"/>
              </a:tblGrid>
              <a:tr h="178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프레임워크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특징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Spring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기반으로 만들어진 프레임워크로 전자정부 표준 프레임워크의 기반 기술로 사용 </a:t>
                      </a:r>
                      <a:endParaRPr lang="en-US" altLang="ko-KR" sz="1300" b="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되고 있다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Node.js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JavaScript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기반으로 만들어진 프레임워크로 비동기 입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 처리와 이벤트 위주의 </a:t>
                      </a:r>
                      <a:endParaRPr lang="en-US" altLang="ko-KR" sz="1300" b="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높은 처리 성능을 갖고 있어 실시간으로 입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출력이 빈번한 애플리케이션에 적합하다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Django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Python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기반으로 만들어진 프레임워크로 컴포넌트의 재사용과 플러그인화를 강조하여 </a:t>
                      </a:r>
                      <a:endParaRPr lang="en-US" altLang="ko-KR" sz="1300" b="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신속한 개발이 가능하도록 지원한다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Codeigniter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PHP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기반으로 만들어진 프레임워크로 인터페이스가 간편하며 서버 지원을 적게 사용한다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Ruby on Rails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Ruby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기반으로 만들어진 프레임워크로 테스트를 위한 웹 서버를 지원하며 데이터베이스 작업을 단순화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자동화시켜 개발 코드의 길이가 짧아 신속한 개발이 가능하다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4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-SEC_02(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1689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구현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프로그램은 응용 소프트웨어와 동일하게 모듈 및 공통 모듈을 개발한 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모듈화를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분리된 시스템의 각 기능들로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루틴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서브시스템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단위 등과 같은 의미로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시 기능적 독립성을 고려하여 다른 모듈과의 과도한 상호작용을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배제함으로써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모듈의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모듈들에게 영향을 미치지 않아야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독립성은 결합도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응집도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측정되며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높이려면 모듈의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약하게 하고 응집도를 강하게 하며 모듈의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작게 만들어야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모듈은 여러 프로그램에서 재사용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(Reuse)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있는 모듈을 의미하며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계산식이나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사용자 인증 같은 기능들이 공통 모듈로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5301208"/>
            <a:ext cx="943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(Routine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가진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모임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(Main Routine)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실행의 큰 줄기가 되는 것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서브루틴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(Subroutine)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메인 루틴에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의해 필요할 때마다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루틴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(Coupling)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간에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의존하는 정도 또는 두 모듈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연관 관계를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응집도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(Cohesion)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은닉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확장한 것으로 명령어나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호출문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모듈의 내부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요소들의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관련되어 있는 정도 즉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모듈이 독립적인 기능으로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정의되어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정도를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3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구현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SEC_02(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03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프레임워크에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개발 시 사용할 수 있는 다양한 클래스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인터페이스의 집합체를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프레임워크가 없어도 생산성에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영향은 없다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설정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 및 응답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아키텍처 모델 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모듈을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모델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(MVC)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패턴을 기반으로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개발되었다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 프레임워크는 서버 개발을 도와주는 소프트웨어인데 당연히 생산성에 영향을 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 프레임워크는 서버 프로그램 개발 시 다양한 네트워크 설정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요청 및 응답 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아키텍쳐 모델 구현 등을 손쉽게 처리할 수 있도록 클래스나 인터페이스를 제공하는 소프트웨어를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 프레임워크에 따라 지원하는 프로그래밍 언어가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제한적이므로 선정할 수 있는 프레임워크도 제한적이다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 프레임워크의 대부분은 모델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컨트롤러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(MVC)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패턴을 기반으로 개발되었다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서버 개발 프레임워크의 종류는 다음과 같다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Spring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자바를 기반으로 만들어진 프레임워크로 전자 정부 프레임워크의 기반 기술로 사용되고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Node.js : JavaScript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만들어진 프레임워크로 비동기 입출력 처리와 이벤트 위주의 높은 처리 성능을 갖고 있어 실시간으로 입출력이 빈번한 애플리케이션에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Django : Python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기반으로 만들어진 프레임워크로 컴포넌트의 재사용과 플러그인화를 강조하여 신속한 개발이 가능하도록 지원한다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Codeigniter : PHP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만들어진 프레임워크로 인터페이스가 간편하며 서버 지원을 적게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Ruby On Rails : Ruby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기반으로 만들어진 프레임워크로 테스트를 위한 웹 서버를 지원하며 데이터베이스 작업을 단순화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자동화시켜 개발 코드의 길이가 짧아 신속한 개발이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사용되는 언어와 프레임워크의 연결이 잘못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짝지어진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JavaScript – Spring  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Python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Django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PHP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–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Codeigniter		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Ruby –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Rails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(Spring)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프레임워크라고 하면 자바라는 것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브라우저로 요청과 응답을 처리하는 프로토콜인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HTTP/HTTPS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지원한다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HTML, CSS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정적 파일들을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저장하고 관리한다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트래픽의 포화를 방지하는 가상 호스팅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적합한 권한을 갖고 접속하는지 확인하는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지원한다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호스팅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Hosting)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하나의 서버로 여러 개의 도메인 이름을 연결하는 기능이다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트래픽의 포화를 방지하기 위해 응답 속도를 제한하는 기능은 대역폭 제한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(Bandwidth Throttling)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개발에 대한 설명 중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개발은 서버 프로그램을 제작하여 서버를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개발로 구축되는 서버는 웹 서버이다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JavaScript, PHP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언어가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개발을 위해 다양한 프레임워크들이 존재하며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프레임워크들은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언어에 종속적이다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개발로 구축되는 서버는 웹 어플리케이션 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4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구현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SEC_02(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19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구현 방법에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소프트웨어와 동일한 방식으로 구현된다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모듈들은 독립성을 보장할 수 있도록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구현되어야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결합도와 응집도를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강하게 하여 과도한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상호작용을 배제해야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재사용이 가능한 공통 모듈을 구분하는 것이 생산성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도움이 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프로그램은 응용 소프트웨어와 동일하게 모듈 및 공통 모듈 을 개발한 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모듈들을 통합하는 방식으로 구현된다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모듈은 모듈화를 통해 분리된 시스템의 각 기능들로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루틴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서브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내의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단위 등과 같은 의미로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 개발 시 기능적 독립성을 고려하여 다른 모듈과의 과도한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상호작용을 배제함으로써 특정 모듈의 수정이 다른 모듈들에게 영향을 미치지 않아야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모듈의 독립성은 결합도와 응집도에 의해서 측정되며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독립성을 높이려면 모듈의 결합도는 약하게 하고 응집도는 강하게 하며 모듈의 크기를 최대한 작게 만들어야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공통 모듈은 여러 프로그램에서 재사용할 수 있는 모듈을 의미하며 자주 사용되는 계산식이나 매번 필요한 사용자 인증 같은 기능들이 공통 모듈로 구성될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0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및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보안은 소프트웨어 개발 과정에서 발생할 수 있는 보안 취약점을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위협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으로부터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안전한 소프트웨어를 개발하기 위한 일련의 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활동을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보안은 데이터의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Confidentiality),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Integrity),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Availability)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유지하는 것을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목표로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정부에서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소프트웨어 개발 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가이드를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참고하여 소프트웨어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과정에서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점검해야 할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항목들을 점검한다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7488" y="5733256"/>
            <a:ext cx="9433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정보의 비밀을 유지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비인가된 변경으로부터 정보를 보호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필요할 때 언제든지 사용할 수 있도록 함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보안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가이드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개발을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정부에서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제작하여 배포하고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지침으로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한국인터넷진흥원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(kisa.or.kr)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다운받을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9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및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점검 항목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 점검 항목은 소프트웨어 개발의 각 단계에서 점검되어야 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항목들을 말한다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6167045"/>
            <a:ext cx="94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 사이트 스크립팅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(Cross Site Scripting, XSS)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공격자가 상대방의 브라우저에 스크립트가 실행되도록 해 사용자의 세션을 가로채거나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웹사이트를 변조하거나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악의적 콘텐츠를 삽입하거나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피싱 공격을 진행하는 것을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DNS Lookup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리눅스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맥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 등에서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nslookup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명령어로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DNS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레코드를 조회할 때 사용하는 것이라고 생각하면 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86689"/>
              </p:ext>
            </p:extLst>
          </p:nvPr>
        </p:nvGraphicFramePr>
        <p:xfrm>
          <a:off x="1759336" y="1884464"/>
          <a:ext cx="9665256" cy="4259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344"/>
                <a:gridCol w="8208912"/>
              </a:tblGrid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세션 통제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세션은 서버와 클라이언트의 연결을 말하며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세션 통제는 세션의 연결과 연결로 인해 발생하는 정보를 관리</a:t>
                      </a:r>
                      <a:endParaRPr lang="en-US" altLang="ko-KR" sz="1200" b="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것을 의미한다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약점에는 불충분한 세션 관리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잘못된 세션에 의한 정보 노출 등이 있다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데이터 </a:t>
                      </a:r>
                    </a:p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검증 및 표현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입력 데이터에 대한 유효성 검증 체계를 갖추고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검증 실패 시 이를 처리할 수 있도록 코딩하는 것을 의미한다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약점에는 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SQL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삽입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경로 조작 및 자원 삽입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크로스 사이트 스크립팅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(XSS)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등이 있다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기능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인증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접근제어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기밀성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암호화 등의 기능을 의미한다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약점에는 적절한 인증 없는 중요기능 허용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부적절한 인가 등이 있다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시간 및 상태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동시 수행을 지원하는 병렬 처리 시스템이나 다수의 프로세스가 동작하는 환경에서 시간과 실행 상태를 관리</a:t>
                      </a:r>
                      <a:endParaRPr lang="en-US" altLang="ko-KR" sz="1200" b="0" dirty="0" smtClean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하여 시스템이 원활히 동작되도록 코딩하는 것을 의미한다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약점에는 검사 시점과 사용 시점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(TOCTOU)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경쟁 조건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종료되지 않는 반복문 또는 재귀함수 등이 있다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에러 처리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실행 중 발생할 수 있는 오류들을 사전에 정의하여 에러로 인해 발생할 수 있는 문제들을 예방하는 것을 의미한다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약점에는 오류 메시지를 통한 정보 노출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 상황 대응 부재 등이 있다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 오류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개발자들이 코딩 중 실수하기 쉬운 형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(Type)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변환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자원의 반환 등을 고려하며 코딩하는 것을 의미한다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약점에는 널 포인터 역참조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부적절한 자원 해제 등이 있다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캡슐화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데이터를 처리하는 함수를 하나의 객체로 묶어 코딩하는 것을 의미한다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약점에는 잘못된 세션에 의한 데이터 정보 노출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제거되지 않고 남은 디버그 코드 등이 있다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API 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오용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•API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잘못 사용하거나 보안에 취약한 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API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사용하지 않도록 고려하여 코딩하는 것을 의미한다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보안 약점에는 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DNS lookup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의존한 보안결정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취약한 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API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사용이 있다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5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-SEC_03(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및 </a:t>
            </a:r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API(Application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Programming Interface)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응용 프로그램 개발 시 운영체제나 프로그래밍 언어 등에 있는 라이브러리를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있도록 규칙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정의해 놓은 인터페이스를 의미한다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API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프로그래밍 언어에서 특정한 작업을 수행하기 위해 사용되거나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제어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화상처리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등의 기능을 활용하기 위해 사용된다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개발에 필요한 여러 도구를 제공하기 때문에 이를 이용하면 원하는 기능을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API,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유닉스 규격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(SUS),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무료로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있게 공개된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 Open API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7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활용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언어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활용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서버 프로그램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(0.69%)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2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프로그래밍언어활용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(44.83%)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응용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기초 기술 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(54.48%)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구현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및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60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및 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개발보안 점검 항목에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통제는 세션의 연결과 연결로 인해 발생하는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관리 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기능은 입력 데이터에 대한 유효성 검증체계를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갖추고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실패 시 이를 처리할 수 있도록 코딩하는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에러처리는 소프트웨어 실행 중 발생할 수 있는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오류들을 사전 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정의하여 예방하는 것을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캡슐화는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함수를 하나의 객체로 묶어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코딩하는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세션은 서버와 클라이언트의 연결을 말하며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통제는 세션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연결과 연결로 인해 발생하는 정보를 관리하는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약점에는 불충분한 세션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세션에 의한 정보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노출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 검증 및 표현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데이터에 대한 유효성 검증 체계를 갖추고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 실패 시 이를 처리할 수 있도록 코딩하는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약점에는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조작 및 자원 삽입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크로스 사이트 스크립팅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(XSS)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 처리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실행 중 발생할 수 있는 오류들을 사전에 정의하여 에러로 인해 발생할 수 있는 문제들을 예방하는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약점에는 오류 메시지를 통한 정보 노출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상황 대응 부재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멤버변수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데이터를 처리하는 함수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메서드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하나의 객체로 묶어서 코딩하는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약점에는 잘못된 세션에 의한 데이터 정보 노출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제거되지 않고 남은 디버그 코드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응용프로그램 개발 시 운영체제나 프로그래밍 언어 등에 있는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이용할 수 있도록 함으로써 효율적인 소프트웨어 구현을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도와주는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IDE(Integrated Development Environment)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프로토콜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(Communication Protocol)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API(Application Programming Interface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USB(Universal Serial Bus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응용 프로그램 개발 시 운영체제나 프로그래밍 언어 등에 있는 라이브러리를 이용할 수 있도록 규칙 등을 정의해 놓은 인터페이스를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API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프로그래밍 언어에서 특정한 작업을 수행하기 위해서 사용되거나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운영체제의 파일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화상처리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 제어 등의 기능을 활용하기 위해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API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개발에 필요한 여러 도구를 제공하기 때문에 이를 이용하면 원하는 기능을 쉽고 효율적으로 구현할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API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API,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단일 유닉스 규칙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(SUS), Java API,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등과 같이 수많이 존재하며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누구나 무료로 사용할 수 있게 공개된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 Open API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지문의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들어갈 용어로 알맞은 것은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과정에서 발생할 수 있는 보안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취약점을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위협으로부터 안전한 소프트웨어를 개발하기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일련의 보안 활동은 데이터의 기밀성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유지하는 것을 목표로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위해 정부에서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(   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참고하여 보안 항목들을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점검하여야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소프트웨어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보안가이드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CERT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안내서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보안인증제도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안내서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암호기술 구현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안내서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보안은 소프트웨어 개발 과정에서 발생할 수 있는 보안 취약점을 최소화하여 보안 위협으로부터 안전한 소프트웨어를 개발하기 위한 일련의 보안 활동을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보안은 데이터의 기밀성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(Confidentiality),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(Integrity),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가용성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(Availability)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유지하는 것을 목표로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정부에서 제공하는 소프트웨어 개발 보안 가이드를 참고하여 소프트웨어 개발 과정에서 점검해야 할 보안 항목들을 점검한다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보안 점검 항목에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암호화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코드 오류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암호는 개발 보안 점검 항목에 해당하지 아니한다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오류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개발자들이 코딩 중 실수하기 쉬운 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(Type)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자원의 반환 등을 고려하여 코딩하는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약점에는 널 포인터 역참조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부적절한 자원 해제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등의 기능을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약점에는 적절한 인증 없는 중요 기능 허용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부적절한 인가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구현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SEC_03(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및 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및 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수행이나 다수의 프로세스가 동작하는 환경에서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원활히 동작되는지 확인하는 소프트웨어 개발 보안 점검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항목은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및 상태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입력 데이터 검증 및 표현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에러처리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캡슐화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및 상태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 수행을 지원하는 병렬 처리 시스템이나 다수의 프로세스가 동작하는 환경에서 시간과 실행 상태를 관리하여 시스템이 원활히 동작되도록 코딩하는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약점에는 검사 시점과 사용 시점 경쟁 조건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종료되지 않는 반복문 또는 재귀함수 등이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API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라이브러리를 이용할 수 있도록 규칙 등을 정의해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놓은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필요한 여러 기능들을 활용할 수 있도록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 개발의 생산성은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향상시켜 주지만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난이도 는 증가한다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Windows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창이나 파일에 접근하기 위해서는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Windows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 라이브러리 등에 있는 기능을 사용할 수 있게 해주는 기능으로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기능을 구현하는 것에 비해 생산성 향상은 물론 개발 난이도도 하락한다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9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(Batch Program)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프로그램은 사용자와의 상호 작용 없이 여러 작업들을 미리 정해진 일련의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일괄적으로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프로그램이 자동으로 수행되는 주기에 따라 정기 배치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On-Demand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프로그램이 갖추어야 하는 필수 요소는 다음과 같다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7503"/>
              </p:ext>
            </p:extLst>
          </p:nvPr>
        </p:nvGraphicFramePr>
        <p:xfrm>
          <a:off x="2087008" y="2966080"/>
          <a:ext cx="7037490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6380"/>
                <a:gridCol w="5521110"/>
              </a:tblGrid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정기 배치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월과 같이 정해진 기간에 정기적으로 수행된다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이벤트성 배치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특정 조건을 설정해두고 조건이 충족될 때만 수행된다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On-Demand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배치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요청 시 수행된다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44330"/>
              </p:ext>
            </p:extLst>
          </p:nvPr>
        </p:nvGraphicFramePr>
        <p:xfrm>
          <a:off x="2103192" y="4437112"/>
          <a:ext cx="7737224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6380"/>
                <a:gridCol w="6220844"/>
              </a:tblGrid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대용량 데이터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대량의 데이터를 가져오거나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전달하거나 계산하는 등의 처리가 가능해야 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자동화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심각한 오류가 발생하는 상황을 제외하고는 사용자의 개입 없이 수행되어야 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견고성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잘못된 데이터나 데이터 중복 등의 상황으로 중단되는 일 없이 수행되어야 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안정성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신뢰성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오류가 발생하면 오류의 발생 위치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시간 등을 추적할 수 있어야 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성능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다른 응용 프로그램의 수행을 방해하지 않아야 하고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지정된 시간 내에 처리가 완료 되어야 한다</a:t>
                      </a:r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5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스케줄러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(Batch Scheduler)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스케줄러는 일괄 처리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(Batch Processing)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 설정된 주기에 맞춰 자동으로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수행되도록 지원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해주는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스케줄러는 특정 업무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(Job)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원하는 시간에 처리할 수 있도록 지원한다는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잡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(Job Scheduler)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불린다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배치 스케줄러에는 스프링 배치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Quartz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배치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(Spring Batch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 Source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Accenture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사가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2007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공동 개발한 오픈 소스 프레임워크이다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-&gt;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프레임워크의 특성을 그대로 가져와 스프링이 가지고 있는 다양한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기능들을 모두 사용할 수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데이터베이스나 파일의 데이터를 교환하는데 필요한 컴포넌트들을 제공한다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통계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재시작 등의 다양한 기능을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21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-SEC_04(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스케줄러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(Batch Scheduler)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배치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(Spring Batch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배치의 주요 구성 요소와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Quartz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프레임워크로 개발되는 응용 프로그램들의 일괄 처리를 위한 다양한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오픈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-&gt;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작업과 수행 시간을 관리하는 요소들을 분리하여 일괄 처리 작업에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유연성을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-&gt;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Quartz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주요구성 요소와 역할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18687"/>
              </p:ext>
            </p:extLst>
          </p:nvPr>
        </p:nvGraphicFramePr>
        <p:xfrm>
          <a:off x="2442886" y="2236412"/>
          <a:ext cx="703749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6380"/>
                <a:gridCol w="5521110"/>
              </a:tblGrid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Job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수행할 작업 정의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Job Launcher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실행을 위한 인터페이스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Step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Job 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처리를 위한 제어 정보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Job Repository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Step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제어 정보를 포함하여 작업 실행을 위한 모든 정보 저장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62304"/>
              </p:ext>
            </p:extLst>
          </p:nvPr>
        </p:nvGraphicFramePr>
        <p:xfrm>
          <a:off x="2442886" y="5179672"/>
          <a:ext cx="703749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6380"/>
                <a:gridCol w="5521110"/>
              </a:tblGrid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Scheduler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실행 환경 관리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Job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수행할 작업 정의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JobDetail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Job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상세 정보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Trigger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Job</a:t>
                      </a:r>
                      <a:r>
                        <a:rPr lang="ko-KR" altLang="en-US" sz="12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실행 스케줄 정의</a:t>
                      </a:r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4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구현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SEC_04(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452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프로그램의 필수 요소에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자동화는 심각한 오류 상황 외에는 사용자의 개입 없이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동작 해야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안정성은 어떤 문제가 생겼는지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발생했는지 등을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 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대용량 데이터는 대용량의 데이터를 처리할 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무결성은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시간 내에 처리를 완료할 수 있어야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동작하고 있는 다른 애플리케이션을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방해하지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말아야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프로그램의 필수 요소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대용량 데이터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대량의 데이터를 가져오거나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전달하거나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계산하는 등의 처리가 가능해야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심각한 오류가 발생하는 상황을 제외하고는 사용자의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개입 없이 수행되어야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견고성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잘못된 데이터나 데이터 중복 등의 상황으로 중단되는 일 없이 수행되어야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오류가 발생하면 오류의 발생 위치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등을 추적할 수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응용 프로그램의 수행을 방해하지 않아야 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지정된 시간 내에 처리가 완료되어야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프로그램의 수행 주기에 속하지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 fontAlgn="t" latinLnBrk="1"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정기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상시 배치</a:t>
            </a:r>
          </a:p>
          <a:p>
            <a:pPr fontAlgn="t" latinLnBrk="1"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On-Demand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이벤트성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프로그램의 수행 주기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정기 배치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월과 같이 정해진 기간에 정기적으로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이벤트성 배치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조건을 설정해두고 조건이 충족될 때만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On-Demand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요청 시 수행된다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495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사용자와 상호 작용 없이 여러 작업들이 미리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정해진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일련의 순서에 따라 일괄적으로 처리되는 것을 의미하는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Batch Program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Application Program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ORM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문제의 내용은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Batch Program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내용이다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API(Application Programming Interface)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 개발 시 운영체제나 프로그래밍 언어 등에 있는 라이브러리를 이용할 수 있도록 규칙 등을 정의해 놓은 인터페이스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(Application Program)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업무를 처리하기 위해 만들어진 일종의 프로그램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ORM(Object-Relation Mapping)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프로그래밍의 객체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관계형 데이터베이스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(Relational Database)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속성과 연결하는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스케줄러에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일괄 처리 작업을 지원하는 프레임워크 또는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의미한다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업무를 특정 시간에 배치 및 처리하기 때문에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스케줄러 라고도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불린다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배치 스케줄러에는 스프링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 Batch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쿼츠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Quartz)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배치는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Scheduler,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Trigger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구성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배치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(Spring Batch)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Spring Source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Accenture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2007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공동 개발한 오픈 소스 프레임워크이다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프레임워크의 특성을 그대로 가져와 스프링이 가지고 있는 다양한 기능들을 모두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데이터베이스나 파일의 데이터를 교환하는데 필요한 컴포넌트들을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 관리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처리 통계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 재시작 등의 다양한 기능을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배치의 주요 구성 요소와 역할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작업 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Launcher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실행을 위한 인터페이스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 : Job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처리를 위한 제어 정보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Repository : Step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제어 정보를 포함하여 작업 실행을 위한 모든 정보를 저장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Quartz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프레임워크로 개발되는 응용 프로그램들의 일괄 처리를 위한 다양한 기능을 제공하는 오픈 소스 라이브러리이다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작업과 수행 시간을 관리하는 요소들을 분리하여 일괄 처리 작업에 유연성을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Quartz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구성 요소와 역할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Scheduler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환경 관리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수행할 작업 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JobDetail : Job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상세 정보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Trigger : Job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실행 스케쥴 정의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0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구현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SEC_04(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기출 및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331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스케줄러의 하나인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Quartz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작업 조건으로 배치 작업 수행이 가능하나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오류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추적이 어렵다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프레임워크로 개발되는 응용 프로그램을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무료로 다양한 기능을 제공하는 오픈 소스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Scheduler, Job, JobDetail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요소로 구성되어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Quartz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오류가 발생하면 오류의 발생 위치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등을 추적할 수 있는 안정성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신뢰성을 필수적으로 갖추고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3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(Package Software)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소프트웨어는 기업에서 일반적으로 사용하는 여러 기능들을 통합하여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소프트웨어를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기업에서는 패키지 소프트웨어를 구입하여 기업 환경에 적합하게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커스터마이징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Customizing)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이용하여 시스템을 구축하는 방식을 패키지 개발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방식이라고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70%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충족시키는 패키지 소프트웨어가 있을 때만 사용하는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8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소프트웨어의 특징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소프트웨어는 요구사항을 분석하여 업무 특성에 맞게 전용으로 개발되는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소프트웨어와 비교하여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/>
            </a:r>
            <a:b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 등에서 차이가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소프트웨어는 전문 업체에 의해 품질이 검증되었고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산업계 표준을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준수하고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이용이 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라이선스가 판매자에게 있기 때문에 시스템 구축 후 기능 추가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재사용 등에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조직을 갖추어야할 필요성이 없어 비용을 절감할 수 있고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기간이 단축된다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보유하고 있던 시스템과의 상호 연동 및 연계가 어려울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발생한 경우 판매처의 프로세스에 따라 보완되므로 이용자의 사정에 따라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능동적인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대처를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기대하기는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어렵다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0" y="6021288"/>
            <a:ext cx="94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전용 개발 소프트웨어는 패키지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용어로 사업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 맞춰 직접 개발한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7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-SEC_05(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소프트웨어와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전용 개발 소프트웨어의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155224"/>
              </p:ext>
            </p:extLst>
          </p:nvPr>
        </p:nvGraphicFramePr>
        <p:xfrm>
          <a:off x="1422752" y="1556792"/>
          <a:ext cx="784160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6380"/>
                <a:gridCol w="3372892"/>
                <a:gridCol w="2952328"/>
              </a:tblGrid>
              <a:tr h="178819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패키지 소프트웨어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전용 개발 소프트웨어</a:t>
                      </a:r>
                      <a:endParaRPr lang="ko-KR" altLang="en-US" sz="12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 요구사항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70% 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이상 충족시키는 패키지 소프트웨어 가 있는 경우 이용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모든 기능 요구사항 반영 가능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안정성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품질이 검증되었고</a:t>
                      </a:r>
                      <a:r>
                        <a:rPr lang="en-US" altLang="ko-KR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업계 표준 준용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개발자의 역량에 따라 달라짐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라이선스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판매자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회사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생산성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개발을 위한 인력과 시간이 절약됨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개발을 위한 인력과시간이 필요함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호환성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보장이 안 됨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설계 단계부터 고려하여 개발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유지보수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 발생 시 즉시 대응이 어려움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결함 발생 시 즉시 대응이 가능</a:t>
                      </a:r>
                      <a:endParaRPr lang="ko-KR" altLang="en-US" sz="13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2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구현 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</a:rPr>
              <a:t>서버 프로그램 구현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개발환경 구축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002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개발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API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004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005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 </a:t>
            </a:r>
            <a:endParaRPr lang="ko-KR" altLang="en-US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구현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366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기업에서 일반적으로 사용하는 기능들을 통합하여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70%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충족시켰을 때 사용하는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 환경에 적합하게 커스터마이징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(Customizing)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사용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개발 방식은 개발 인력을 갖춰 직접 개발하는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개발 방식은 실제로 개발하는 것이 아니라 외부의 상용 소프트웨어 패키지를 구매하여 사용하는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소프트웨어는 기업에서 일반적으로 사용하는 여러 기능들을 통합하여 제공하는 소프트웨어를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기업에서는 패키지 소프트웨어를 구입하여 기업 환경에 적합하게 커스터마이징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(Customizing)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소프트웨어를 이용하여 시스템을 구축하는 방식을 패키지 개발 방식이라고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요구사항을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70%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충족시키는 패키지 소프트웨어가 있을 때만 사용하는 것이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패키지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방식에 대한 설명으로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소프트웨어를 이용하여 시스템을 구축하는 개발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전용 개발 방식과 대응된다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직접 개발하는 전용 개발 방식에 비해 안정성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뛰어나다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라이선스에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권리가 판매자에게 있기 때문에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프로그램을 분해하거나 모듈을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재사용하는데 제한이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개발된 소프트웨어를 이용하기 때문에 프로젝트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기간이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단축된다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호환성이 뛰어나다는 말은 기존의 시스템과 연동에 문제가 없다는 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외부에서 제작된 패키지 소프트웨어가 애초부터 연동을 고려하여 제작된 전용 개발 소프트웨어에 비해 호환성이 뛰어날 수가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소프트웨어는 전문 업체에 의해 품질이 검증되었고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산업계 표준을 준수하고 있어 안정적으로 이용이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 대한 라이선스가 판매자에게 있기 때문에 시스템 구축 후 기능 추가 및 코드 재사용 등에 제약이 발생한다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조직을 갖추어야할 필요성이 없어 비용을 절감할 수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 개발된 소프트웨어를 사용하기 때문에 프로젝트 기간이 단축된다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기존에 보유하고 있던 시스템과의 상호 연동 및 연계가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결함이 발생한 경우 판매처의 프로세스에 따라 보완되므로 이용자의 사정에 따라 능동적인 대처를 기대하기가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237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소프트웨어와 전용 개발 소프트웨어의 특성에 대한 설명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잘못된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소프트웨어를 사용하는 개발 방식은 기능 요구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사항을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70%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충족한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사용하는 것이 좋다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소프트웨어는 전문적인 개발사에 의해 안정성이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보장되지만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전용 개발 소프트웨어는 개발자의 역량이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부족한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안정성이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 되지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소프트웨어는 전용 개발 소프트웨어와 달리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관리를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어떠한 인력도 필요로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사업 환경에서는 기존의 시스템과 요구사항들을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고려하여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맞춤 제작되는 전용 개발 소프트웨어가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소프트웨어는 직접 개발하지는 않지만 소프트웨어를 사용하는 입장에서도 유지보수를 포함한 여러 관리 작업이 필요하기 때문에 관리 인력은 있어야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패키지 소프트웨어와 전용 개발소프트웨어에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설명 으로 가장 옳지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소프트웨어는 전문 업체에 의해 품질이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검증되어 있다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라이선스를 누가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갖고 있는지에 따라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구분할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전용 개발 소프트웨어는 설계 단계부터 고려되어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소프트웨어는 결함 발생 시 제공사의 즉각적인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대응으로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빠른 대처가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소프트웨어는 결함이 발생했을 때 판매처의 프로세스에 따라 보완되므로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이용자의 사정에 따라 즉각적이고 능동적인 대처가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요구 사항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70%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충족시키는 패키지 소프트웨어가 있는 경우에 이용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품질이 검증되었고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업계 표준 준용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개발을 위한 인력과 시간이 절약됨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보장이 안됨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발생 시 즉시 대응이 어려움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전용 개발 소프트웨어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요구 사항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기능 요구사항 반영 가능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안정성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개발자의 역량에 따라 달라짐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개발을 위한 인력과 시간이 필요함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호환성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단계부터 고려하여 개발하므로 호환성이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유지보수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발생 시 즉시 대응이 가능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2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구현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SEC_05(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9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출제 예상 문제</a:t>
            </a:r>
            <a:endParaRPr lang="en-US" altLang="ko-KR" sz="19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설명하는 용어는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환경에 </a:t>
            </a:r>
            <a:r>
              <a:rPr lang="ko-KR" altLang="en-US" sz="1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적합하도록 </a:t>
            </a:r>
            <a:r>
              <a:rPr lang="ko-KR" altLang="en-US" sz="14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커스터마이징 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외부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상용 소프트웨어이다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여러 기능들을 통합하여 제공한다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기능요구사항을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70%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이상 만족시키는 경우에 사용하는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전용 개발 소프트웨어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패키지 소프트웨어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라이브러리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통합 개발 환경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전용 개발 소프트웨어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사업 환경에 맞추어 직접 개발한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시 편의를 위해 자주 사용되는 코드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자료형 등의 다양한 자원들을 모아 놓은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개발 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개발에 필요한 편집기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디버거 등의 다양한 툴을 하나의 인터페이스로 제공하는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4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개발환경 구축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장에서 꼭 알아야 할 키워드</a:t>
            </a:r>
            <a:endParaRPr lang="en-US" altLang="ko-KR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애플리케이션 서버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언어 선정 기준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보안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API,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 프로그램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배치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Quartz,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소프트웨어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 구축의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 구축은 응용 소프트웨어 개발을 위해 개발 프로젝트를 이해하고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하드웨어 장비를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환경은 응용 소프트웨어가 운영될 환경과 유사한 구조로 구축한다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프로젝트의 분석 단계의 산출물을 바탕으로 개발에 필요한 하드웨어와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소프트웨어의 성능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편의성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라이선스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비즈니스 환경에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적합한 제품들을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최종적으로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개발환경 구축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환경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환경은 사용자와의 인터페이스 역할을 하는 클라이언트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(Client)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통신하여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제공하는 서버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(Server)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클라이언트에는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스마트폰 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목적에 따라 웹 서버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애플리케이션 서버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서버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등으로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Server)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클라이언트로부터 직접 요청을 받아 처리하는 서버로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저용량의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파일들을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제공한다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Apache HTTP Server,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Microsoft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Internet Information Service,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Google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Server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애플리케이션 서버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Application Server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동적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제공하기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서버로부터 요청을 받아 데이터 가공 작업을 수행하거나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서버 또는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서버와 파일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사이에서 인터페이스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역할을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수행하는 서버이다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5517232"/>
            <a:ext cx="94330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파일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(Static File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파일은 인터넷 브라우저와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클라이언트에서 별도의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과정 없이 다운로드 하여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보여주는 파일로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HTML, CSS,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파일 등이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 서비스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(Dynamic Service)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사용자의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입력에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결과를 보여주는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의미한다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쇼핑몰을 예로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들면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상품들을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인기 순으로 정렬하기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클릭을 했을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나오는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미리 만들어져 있는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페이지가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아닌 클릭한 순간 상품들을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정렬하여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페이지를 구성한 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표시하는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동적인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화면이다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개발환경 구축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 환경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서버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Server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관리하는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운영하는 서버이다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MySQL Server, Oracle Server,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Microsoft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Server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서버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 Server)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데이터베이스에 저장하기에는 비효율적이거나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목적으로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파일들을 저장하는 서버이다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Web Sever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기능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5733256"/>
            <a:ext cx="94330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HTTP/HTTPS (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Hyper Text Transfer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Protocol [Secure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]) : HTTP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하이퍼텍스트 문서를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전송하기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사용하는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프로토콜이고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HTTPS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보안 모듈을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결합시킨 프로토콜이다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대역폭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(Bandwidth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대역폭은 네트워크가 단위 시간 내 전달할 수 있는 최대 크기의 전달 용량을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대역폭이 높을수록 많은 데이터가 네트워크에 실려서 전달하고 전달받을 수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3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3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인터넷상에서 송수신 되는 모든 통신의 양을 의미한다</a:t>
            </a:r>
            <a:r>
              <a:rPr lang="en-US" altLang="ko-KR" sz="13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3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05218"/>
              </p:ext>
            </p:extLst>
          </p:nvPr>
        </p:nvGraphicFramePr>
        <p:xfrm>
          <a:off x="2231844" y="3356992"/>
          <a:ext cx="8977494" cy="225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2028"/>
                <a:gridCol w="6265466"/>
              </a:tblGrid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HTTP/HTTPS 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지원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브라우저로부터 요청을 받아 응답할 때 사용되는 프로토콜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 기록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(Communication Log)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처리한 요청들을 로그 파일로 기록하는 기능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정적 파일 관리</a:t>
                      </a:r>
                    </a:p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(Managing Static Files)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HTML, CSS, </a:t>
                      </a:r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이미지 등의 정적 파일들을 저장하고 관리하는 기능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대역폭 제한</a:t>
                      </a:r>
                    </a:p>
                    <a:p>
                      <a:pPr algn="l" latinLnBrk="1"/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(Bandwidth Throttling)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 트래픽의 포화를 방지하기 위해 응답 속도를 제한하는 기능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가상 호스팅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(Virtual Hosting)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하나의 서버로 여러 개의 도메인 이름을 연결하는 기능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인증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(Authentication)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사용자가 합법적인 사용자인지를 확인하는 기능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3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개발환경 구축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환경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환경은 클라이언트와 서버 운영을 위한 시스템 소프트웨어와 개발에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시스템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소프트웨어에는 운영체제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(OS),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및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운용을 위한 서버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DBMS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소프트웨어에는 요구사항 관리 도구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도구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도구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도구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도구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도구 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 관리 도구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수집과 분석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편리하게 도와주는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JIRA,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DOORS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Reqtify, Trello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UML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모델링 언어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지원하며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개발의 전 과정에서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모델링을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도와주는 소프트웨어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 Designer,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PlantUML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ArgoUML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5157192"/>
            <a:ext cx="9433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JIRA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주기의 개발단위를 반복하여 프로젝트를 완성시켜나가는 에자일 방식의 프로젝트 관리 협업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IBM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DOORS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업계에서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가장 널리 사용되는 요구사항 관리 도구 중 하나로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팀이 전체 개발 라이프사이클에서 요구사항을 캡처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 및 분석할 수 있도록 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Reqtify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포괄적인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추적 기능을 구현할 수 있는 개방적이고 유연하며 사용하기 쉬운 추적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솔루션이다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100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이상의 커넥터를 통해 추적 가능한 정보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요구사항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결과물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결함 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쉽게 해주는 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트렐로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Trello)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프로젝트를 관리하는 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Boards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마치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포스트잇을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붙여놓은 것처럼 일정 및 프로젝트 관리를 해주는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UML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분석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과정에서 시스템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 또는 개발자 상호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의사소통이 원활하게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이루어지도록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표준화한 대표적인 객체지향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모델링 언어이다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2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개발환경 구축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환경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언어를 통해 애플리케이션의 실제 구현을 지원하는 소프트웨어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Eclipse,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IntelliJ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IDEA, Visual Studio,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Netbeans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Node.js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도구를 통해 작성된 소스의 빌드 및 배포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라이브러리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지원하는 소프트웨어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Ant,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Gradle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Maven, Jenkins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모듈들이 요구사항에 적합하게 구현되었는지 테스트하는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CppUnit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JUnit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HttpUnit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NUnit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 Test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형상 관리 도구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산출물들을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버전별로 관리하여 품질 향상을 지원하는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GIT,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CVS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Subversion,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Mercurial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4653136"/>
            <a:ext cx="94330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IntelliJ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IDEA : JetBrains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개발한 자바를 포함한 다양한 프로그래밍 언어를 위한 통합 개발 환경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(IDE)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프로그래머의 생산성을 향상시키기 위해 설계되었으며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작성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리팩토링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버전 관리 등의 개발 작업에 필요한 다양한 기능을 제공한다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Eclipse / Netbeans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등과 다르게 사용자 편의성에 집중하고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NetBeans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 인기 소프트웨어 개발 플랫폼으로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개발자가 응용 프로그램을 빠르고 쉽게 작성할 수 있도록 마법사와 템플릿을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광범위한 도구 전반에 걸쳐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모듈식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 요소가 포함되어 있으며 개발자가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GUI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사용하여 응용 프로그램을 만들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개발 환경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NetBeans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주로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개발자를 위한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도구이지만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PHP, C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HTML5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Node.js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Chrome V8 JavaScript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엔진으로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빌드된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런타임이다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노드를 통해 다양한 자바스크립트 애플리케이션을 실행할 수 있으며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서버를 실행하는 데 제일 많이 사용된다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Spring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스프링 프레임워크에서 제공하는 통합 테스트 및 스프링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MVC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테스트를 지원하다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Java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코드에 대해서 스프링 컨테이너 생성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연동 관리를 지원하며 웹 관련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객체를 지원한다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Mercurial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개발을 위한 크로스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플랫폼 분산 버전 관리 도구이다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3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프로그램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-SEC_01(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개발환경 구축</a:t>
            </a:r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환경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언어의 선정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;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언어를 선정할 때는 다음과 같은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특성이 고려되어야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43707"/>
              </p:ext>
            </p:extLst>
          </p:nvPr>
        </p:nvGraphicFramePr>
        <p:xfrm>
          <a:off x="2519106" y="2276872"/>
          <a:ext cx="6889262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622"/>
                <a:gridCol w="5760640"/>
              </a:tblGrid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적정성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개발하려는 소프트웨어의 목적에 적합해야 한다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효율성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코드의 작성 및 구현이 효율적이어야 한다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이식성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시스템 및 환경에 적용이 가능해야 한다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친밀성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개발 언어에 대한 개발자들의 이해도와 활용도가 높아야 한다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범용성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다른 개발 사례가 존재하고 여러 분야에서 활용되고 있어야 한다</a:t>
                      </a:r>
                      <a:r>
                        <a:rPr lang="en-US" altLang="ko-KR" sz="1400" b="0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400" b="0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9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59882</TotalTime>
  <Words>5048</Words>
  <Application>Microsoft Office PowerPoint</Application>
  <PresentationFormat>사용자 지정</PresentationFormat>
  <Paragraphs>671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027TGp_edu_biz_gr</vt:lpstr>
      <vt:lpstr>PowerPoint 프레젠테이션</vt:lpstr>
      <vt:lpstr>프로그래밍 언어 활용 총 파트</vt:lpstr>
      <vt:lpstr>서버 프로그램 구현 </vt:lpstr>
      <vt:lpstr>4. 서버 프로그램 구현-SEC_01(개발환경 구축)</vt:lpstr>
      <vt:lpstr>4. 서버 프로그램 구현-SEC_01(개발환경 구축)</vt:lpstr>
      <vt:lpstr>4. 서버 프로그램 구현-SEC_01(개발환경 구축)</vt:lpstr>
      <vt:lpstr>4. 서버 프로그램 구현-SEC_01(개발환경 구축)</vt:lpstr>
      <vt:lpstr>4. 서버 프로그램 구현-SEC_01(개발환경 구축)</vt:lpstr>
      <vt:lpstr>4. 서버 프로그램 구현-SEC_01(개발환경 구축)</vt:lpstr>
      <vt:lpstr>서버 프로그램 구현 - SEC_01(개발환경 구축) 출제 예상 문제</vt:lpstr>
      <vt:lpstr>서버 프로그램 구현 - SEC_01(개발환경 구축) 출제 예상 문제</vt:lpstr>
      <vt:lpstr>4. 서버 프로그램 구현-SEC_02(서버 개발)</vt:lpstr>
      <vt:lpstr>4. 서버 프로그램 구현-SEC_02(서버 개발)</vt:lpstr>
      <vt:lpstr>4. 서버 프로그램 구현-SEC_02(서버 개발)</vt:lpstr>
      <vt:lpstr>서버 프로그램 구현 - SEC_02(서버 개발) 출제 예상 문제</vt:lpstr>
      <vt:lpstr>서버 프로그램 구현 - SEC_02(서버 개발) 출제 예상 문제</vt:lpstr>
      <vt:lpstr>4. 서버 프로그램 구현-SEC_03(보안 및 API)</vt:lpstr>
      <vt:lpstr>4. 서버 프로그램 구현-SEC_03(보안 및 API)</vt:lpstr>
      <vt:lpstr>4. 서버 프로그램 구현-SEC_03(보안 및 API)</vt:lpstr>
      <vt:lpstr>서버 프로그램 구현 - SEC_03(보안 및 API) 출제 예상 문제</vt:lpstr>
      <vt:lpstr>서버 프로그램 구현 - SEC_03(보안 및 API) 출제 예상 문제</vt:lpstr>
      <vt:lpstr>4. 서버 프로그램 구현-SEC_04(배치 프로그램)</vt:lpstr>
      <vt:lpstr>4. 서버 프로그램 구현-SEC_04(배치 프로그램)</vt:lpstr>
      <vt:lpstr>4. 서버 프로그램 구현-SEC_04(배치 프로그램)</vt:lpstr>
      <vt:lpstr>서버 프로그램 구현 - SEC_04(배치 프로그램) 기출 및 출제 예상 문제</vt:lpstr>
      <vt:lpstr>서버 프로그램 구현 - SEC_04(배치 프로그램) 기출 및 출제 예상 문제</vt:lpstr>
      <vt:lpstr>4. 서버 프로그램 구현-SEC_05(패키지 소프트웨어)</vt:lpstr>
      <vt:lpstr>4. 서버 프로그램 구현-SEC_05(패키지 소프트웨어)</vt:lpstr>
      <vt:lpstr>4. 서버 프로그램 구현-SEC_05(패키지 소프트웨어)</vt:lpstr>
      <vt:lpstr>서버 프로그램 구현 - SEC_05(패키지 소프트웨어) 출제 예상 문제</vt:lpstr>
      <vt:lpstr>서버 프로그램 구현 - SEC_05(패키지 소프트웨어)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10410</cp:revision>
  <dcterms:created xsi:type="dcterms:W3CDTF">2019-09-27T03:30:23Z</dcterms:created>
  <dcterms:modified xsi:type="dcterms:W3CDTF">2023-10-25T02:51:09Z</dcterms:modified>
</cp:coreProperties>
</file>