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363" r:id="rId6"/>
    <p:sldId id="2364" r:id="rId7"/>
    <p:sldId id="2309" r:id="rId8"/>
    <p:sldId id="2365" r:id="rId9"/>
    <p:sldId id="2366" r:id="rId10"/>
    <p:sldId id="2367" r:id="rId11"/>
    <p:sldId id="2368" r:id="rId12"/>
    <p:sldId id="2369" r:id="rId13"/>
    <p:sldId id="2370" r:id="rId14"/>
    <p:sldId id="2371" r:id="rId15"/>
    <p:sldId id="2372" r:id="rId16"/>
    <p:sldId id="2373" r:id="rId17"/>
    <p:sldId id="2374" r:id="rId18"/>
    <p:sldId id="2375" r:id="rId19"/>
    <p:sldId id="2378" r:id="rId20"/>
    <p:sldId id="2376" r:id="rId21"/>
    <p:sldId id="2377" r:id="rId22"/>
    <p:sldId id="2379" r:id="rId23"/>
    <p:sldId id="2380" r:id="rId24"/>
    <p:sldId id="2381" r:id="rId25"/>
    <p:sldId id="2382" r:id="rId26"/>
    <p:sldId id="2383" r:id="rId27"/>
    <p:sldId id="2384" r:id="rId28"/>
    <p:sldId id="2385" r:id="rId29"/>
    <p:sldId id="2386" r:id="rId30"/>
    <p:sldId id="2387" r:id="rId31"/>
    <p:sldId id="2388" r:id="rId32"/>
    <p:sldId id="2389" r:id="rId33"/>
    <p:sldId id="2393" r:id="rId34"/>
    <p:sldId id="2390" r:id="rId35"/>
    <p:sldId id="2394" r:id="rId36"/>
    <p:sldId id="2391" r:id="rId37"/>
    <p:sldId id="2392" r:id="rId38"/>
    <p:sldId id="2395" r:id="rId39"/>
    <p:sldId id="2396" r:id="rId40"/>
    <p:sldId id="2397" r:id="rId41"/>
    <p:sldId id="2398" r:id="rId42"/>
    <p:sldId id="2399" r:id="rId43"/>
    <p:sldId id="27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92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642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프로그래밍 언어 활용</a:t>
            </a:r>
            <a:r>
              <a:rPr lang="en-US" altLang="ko-KR" sz="3000" dirty="0" smtClean="0">
                <a:latin typeface="+mj-ea"/>
                <a:ea typeface="+mj-ea"/>
              </a:rPr>
              <a:t>-4)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상속을 통한 재사용과 시스템의 확장이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재활용성이 높다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모델링에 의해 분석과 설계를 쉽고 효율적으로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사이의 이해를 쉽게 해준다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작성이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유지보수가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구현을 지원해 주는 정형화된 분석 및 설계 방법이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처리 시간이 지연된다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7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1" y="1556792"/>
            <a:ext cx="5904656" cy="2169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0535" y="4653136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나열한 언어 말고도 시뮬라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#, Python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(Javascript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객체지향으로 작성 가능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존재한다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GUI(Graphical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GUI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아이콘이나 메뉴를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작업을 수행하는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6300" y="3501008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구성 요소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구성 요소에는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39975"/>
              </p:ext>
            </p:extLst>
          </p:nvPr>
        </p:nvGraphicFramePr>
        <p:xfrm>
          <a:off x="1775520" y="1912248"/>
          <a:ext cx="943304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784887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(Object)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이를 처리하기 위한 연산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결합시킨 실체이다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구조와 그 위에서 수행되는 연산들을 가지고 있는 소프트웨어 모듈이다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(Attribute) 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클래스 내에 속한 객체들이 가지고 있는 데이터 값들을 단위별로 정의하는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것으로서 성질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수량 또는 현재 상태 등을 표현한다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(Method) 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객체가 메시지를 받아 실행해야 할 때 구체적인 연산을 정의하는 것으로 객체의 상태를 참조하거나 변경하는 수단이 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</a:t>
                      </a:r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(Class)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개 이상의 유사한 객체들을 묶어서 하나의 공통된 특성을 표현하는 요소이다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공통된 특성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행위를 갖는 객체의 집합이라고 할 수 있다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유형 또는 타입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(Object Type)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의미한다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</a:t>
                      </a:r>
                      <a:r>
                        <a:rPr lang="en-US" altLang="ko-KR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(Message)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객체들 간에 상호작용을 하는데 사용되는 수단으로 객체의 메소드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일으키는 외부의 요구 사항이다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메시지를 받은 객체는 대응하는 연산을 수행하여 예상된 결과를 반환하게 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특징에는 캡슐화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 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99" y="1855333"/>
            <a:ext cx="5901877" cy="4254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71664" y="299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5800" y="3714370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87448" y="1861008"/>
            <a:ext cx="4385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정보 은닉의 장점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데이터와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하나의 단위로 묶는 것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구현은 숨기고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동작은 노출시킴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느슨한 결합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(Loose Coupling)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감기약을 예로 들면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감기약 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재료가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몰라도 감기가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걸렸을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먹는 약이라는 것만 알고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복용 하는 것과 같은 의미이다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공통의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속성이나 기능을 묶어 이름을 붙이는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공통적인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부분만 파악해서 추출하고 필요하지 않는 것은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정의 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메소드와 속성만 정의한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추상화의 본질이라고 할 수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자세한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정의하지 않고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수 있게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설계하는 방법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속성이나 용도를 정의하지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구조를 대표할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표현으로 대체하는 방법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발생의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절차나 방법을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정의하지 않고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대표할 수 있는 표현으로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대체하는 방법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상위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상속받는 것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상위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상속받는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3272" y="2320426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기본 개념 중 객체가 메시지를 받아 실행해야 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연산을 정의한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이를 처리하기 위한 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결합시킨 실체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메모리상에 올라가는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구조와 그 위에서 수행되는 연산들을 가지고 있는 소프트웨어 모듈이다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클래스 내에 속한 객체들이 가지고 있는 데이터 값들을 단위별로 정의하는 것으로서 성질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 또는 객체의 현재 상태 등을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서로 상호작용하는 메시지를 받아서 실행해야 할 때 구체적인 연산을 정의하는 것으로 객체의 상태를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참조하거나 변경하는 수단이 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유사한 객체들을 묶어서 하나의 공통된 특성을  표현하는 요소이다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공통된 특성과 행위를 갖는 객체의 집합이라고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클래스의 개념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유형 또는 데이터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간에 상호작용을 하는데 사용되는 수단으로 객체의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일으키는 외부의 요구 사항이다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받은 객체는 그에 대응하는 연산을 수행하여 예상된 결과를 반환하거나 반환하지 않을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유사한 객체들을 묶어서 하나의 공통된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표현한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데이터 추상화의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 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실체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메시지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이미 정의되어 있는 상위 클래스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클래스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부모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메소드를 비롯한 모든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하위 클래스가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 것을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Abstraction(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Inheritance(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상호작용 수단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개념의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처리하는 함수를 하나로 묶는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객체의 세부 내용이 외부에 은폐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변경이 발생할 때 오류의 파급 효과가 적다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객체들은 얼마든지 재사용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캡슐화에서 가장 중요한 개념으로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객체에게 자신의 정보를 숨기고 자신의 연산만을 통하여 접근을 허용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(getter())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부분을 생략하고 객체의 속성 중에서 가장 중요한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에만 중점을 두어 개략화하는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모델화하는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공통된 성질을 추출하여 슈퍼 클래스를 선정하는 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정의되어 있는 상위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모든 속성과 연산을 하위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클래스가 물려받는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상속되지 않는 것은 상위 클래스의 생성자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블록이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상속성을 이용하면 하위 클래스는 상위 클래스의 모든 속성과 연산을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클래스 내에서 다시 정의하지 않고서도 즉시 자신의 속성으로 사용할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이유는 하위 클래스의 인스턴스를 생성하면 먼저 상위 클래스의 인스턴스가 먼저 만들어지고 그 다음 하위 클래스의 추가된 부분들이 인스턴스로 만들어지기 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없는 자식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개념의 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메시지에 의해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연산을 수행하게 될 때 하나의 메시지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각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가지고 있는 고유한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응답할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능력을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프로시저에 근간을 두고 프로그래밍을 구현하는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세계를 모형화하여 사용자와 개발자가 쉽게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재사용율이 높아진다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유지보수성이 향상된다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프로시저에 근간을 두고 프로그래밍을 구현하는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절차적 프로그래밍 기법의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기법은 객체를 만들어 객체를 근간으로 프로그램을 구현하는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언어는 현실 세계의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기계의 부품처럼 하나의 객체로 만들어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기계적인 부품들을 조립하여 제품을 만들 듯이 소프트웨어를 개발할 때도 객체들을 조립해서 프로그램을 작성할 수 있도록 한 프로그래밍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프로시저보다는 명령과 데이터로 구성된 객체를 중심으로 하는 프로그래밍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프로그램을 다른 프로그램에서도 이용할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분석에서 불필요한 부분을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생략하고 객체의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중요한 것에만 중점을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개략화시킨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공통의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묶어서 이름을 붙이는 것을 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공통적인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부분만 파악해서 추출하고 필요하지 않는 것의 과감히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정의 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메소드와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정의한 것은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추상화다라고 하면 추상 클래스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떠올리면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추상화의 실질적인 본질은 추상 메서드이다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메서드가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개라도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예약어가 붙어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 인스턴스를 생성하지 못한다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클래스는 상속을 통해서 하위 클래스에서 추상 메서드를 재정의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구현부가 있어야 비로소 인스턴스를 생성할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역시 어떠한 클래스가 구현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(implements)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비로소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구현한 클래스는 인스턴스를 생성할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추상화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자세한 수행 과정을 정의하지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흐름만 파악할 수 있게 설계하는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추상화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세부적인 속성이나 용도를 정의하지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구조를 대표할 수 있는 표현으로 대체하는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추상화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발생의 정확한 절차나 방법을 정의하지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대표할 수 있는 표현으로 대체하는 방법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(Object-Oriented)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설명 중 가장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필드와 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연산하는 메소드로 정의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객체들이 갖고 있는 데이터의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처리에서 객체는 레코드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필드와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구조와 이 구조 하에서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연산 들이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모여서 하나의 독립된 기능을 수행하는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정보를 교환하기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수단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메소드는 객체의 상태를 참조하거나 변경하기 위한 수단이다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객체들 사이에서 정보를 교환하기 위한 수단은 메시지이다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시스템에서는 객체가 시스템을 구성하는 기본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단위인데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객체 중에는 같은 특성을 갖는 객체들이 많다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특성을 갖는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표현한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가지고 있는 정보이며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등을 나타내는 클래스의 멤버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간에 상호작용을 하는데 사용되는 수단으로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행위를 하도록 지시하는 명령 또는 요구사항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생성자를 호출하여 클래스의 정의된 멤버들을 사용자 메모리 영역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공간에 할당되어진 실체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Smalltalk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ALGOL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(ALGOL, Algorithmic Language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준말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미국에서 만들어진 포트란에 대항하여 유럽의 학자들을 중심으로 개발된 절차적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프로그램 언어의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네트워크 환경에 적용이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멀티스레드 기능을 제공하므로 여러 작업을 동시성과 병렬성을 통하여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하드웨어에 독립적이며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강하다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캡슐화가 가능하고 재사용성이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상속만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상속의 대체 방법은 포함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언어에다가 객체지향 개념을 적용한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문제를 객체로 모델링 하여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상속이 가능한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문제점은 다중 상속을 하니 멤버들의 충돌을 배제할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Smalltalk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세대 객체지향 프로그래밍 언어 중 하나로 순수한 객체지향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 User Interface)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- 1960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년대에 출시되었기에 당시에는 하드웨어가 상당히 수준이 떨어져 있는 상태라 사용성이 높지 않아서 자연스레 사장되었다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이후에 나오는 객체지향 언어의 모태가 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위의 나열한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언어 말고도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시뮬라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67, C#, Python, JavaScript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지금까지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객체지향 언어가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2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통한 재사용과 시스템의 확장이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재활용성이 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프로그램의 작성이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시 처리 시간이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통한 재사용과 시스템의 확장이 용이하다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재활용성이 높다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작성이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자연적인 모델링에 의해 분석과 설계를 쉽고 효율적으로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개발자 사이의 이해를 쉽게 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및 유지보수가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구현을 지원해 주는 정형화된 분석 및 설계 방법은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시 처리 시간이 지연된다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(Script Language)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안에 직접 프로그래밍 언어를 삽입하여 사용하는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기계어로 컴파일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별도의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소스를 분석하여 동작하게 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게시판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가입 등과 같은 데이터베이스 처리 작업을 수행하기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클라이언트의 웹 브라우저에서 해석되어 실행되는 클라이언트용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해석되어 실행된 후 결과만 클라이언트로 보내는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언어가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서버용 스크립트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ASP(Active Server Page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JSP(Java Server Page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PHP(Professional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Hypertext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Preprocessor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Python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클라이언트용 스크립트 언어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 Script), VB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Basic Script)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1204" y="5445224"/>
            <a:ext cx="1046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사이드 스크립트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해서 서버에서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스크립트를 구분하는 구분자는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스크립트릿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 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스크립트는 서버에서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그렇기 때문에 브라우저에서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보기를 해도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내용은 보이지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실행되고 그 결과만을 가져다 보여주기 때문에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소스에는 그 결과값만 보이게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스크립트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웹 페이지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접속하면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주소에 해당하는 정보를 요청하면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VB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해석하지 않고 클라이언트의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 기능을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정보에 응답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2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언어는 컴파일 언어에 비해 단순하고 쉬운 문법 구조를 갖고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컴파일 없이 바로 실행하므로 결과를 바로 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배우고 프로그래밍 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짧다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쉽고 빠르게 수정할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없이 명령어를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읽으면서 실행하므로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 속도는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빠르지만 프로그램 실행 시 매번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번역해야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속도는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언어에 비해 느리다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사용시간의 낭비가 크므로 복잡한 산술연산 혹은 복잡한 구조의 프로그램에서는 효율적이지 않을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 없기 때문에 프로그램을 실행시켜야 오류를 알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 없기 때문에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코드가 그대로 실행파일이 되어 메모리에 적재된다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이후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런타임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메모리가 명령어를 실행하기 위해 내부적으로 기계어로 변환하는 과정을 거친다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부분에서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런타임 오류가 많이 발생한다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2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 방식의 스크립트 언어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(Script Language) vs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언어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(Compile Language)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50823"/>
              </p:ext>
            </p:extLst>
          </p:nvPr>
        </p:nvGraphicFramePr>
        <p:xfrm>
          <a:off x="1455940" y="1628800"/>
          <a:ext cx="8816524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3415924"/>
                <a:gridCol w="36724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인터프리터 방식의 스크립트 언어</a:t>
                      </a:r>
                      <a:endParaRPr lang="en-US" altLang="ko-KR" sz="1400" b="1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(Script Language)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컴파일 언어 </a:t>
                      </a:r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(Compile Language)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번역 단위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행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한 문장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번역 속도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빠름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느림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속도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느림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빠름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기계어 번역 시기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적재 이후 내부적으로 번역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적재 이전 컴파일 과정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OS</a:t>
                      </a:r>
                      <a:r>
                        <a:rPr lang="en-US" altLang="ko-KR" sz="1400" b="1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고려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24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언어 예시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JavaScript, Python, JSP, jQuery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C, C++, Java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7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892536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스크립트언어의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1012"/>
              </p:ext>
            </p:extLst>
          </p:nvPr>
        </p:nvGraphicFramePr>
        <p:xfrm>
          <a:off x="1415480" y="1340768"/>
          <a:ext cx="1044116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7992888"/>
              </a:tblGrid>
              <a:tr h="28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자바스크립트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(JAVA Script)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페이지의 동작을 제어하는데 사용되는 클라이언트 스크립트 언어이다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 기반의 객체 상속을 지원하여 객체지향 프로그래밍 언어의 성격도 갖고 있다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•Prototype Link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Prototype Object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통해 프로토타입 개념을 활용할 수 있다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VB</a:t>
                      </a:r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</a:t>
                      </a:r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(Visual Basic Script)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마이크로소프트 사에서 자바 스크립트에 대응하기 위해 제작한 언어로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Active X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사용하여 마이크로소프트 사의 애플리케이션들을 컨트롤할 수 있다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ASP(Active Server Page)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 측에서 동적으로 수행되는 페이지를 만들기 위한 언어로 마이크로소프트 사에서 제작하였다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•Windows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계열에서만 수행 가능한 프로그래밍 언어이다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5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JSP(Java Server Page)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만들어진 서버용 스크립트로 다양한 운영체제에서 사용이 가능하다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PHP(Professional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Hypertext Preprocessor)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서버용 스크립트 언어로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Linux, Unix, Windows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운영체제에서 사용 가능하다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•C, Java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등과 문법이 유사하므로 배우기 쉬워 웹 페이지 제작에 많이 사용된다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파이썬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(Python)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귀도 반 로섬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(Guido van Rossum)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발표한 대화형 인터프리터 언어이다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객체지향 기능을 지원하고 플랫폼에 독립적이며 문법이 간단하여 배우기 쉽다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쉘 스크립트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유닉스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리눅스 계열의 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(Shell)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사용되는 명령어들의 조합으로 구성된 스크립트 언어이다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컴파일 단계가 없어 실행 속도가 빠르다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 시 확장자로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'.</a:t>
                      </a:r>
                      <a:r>
                        <a:rPr lang="en-US" altLang="ko-KR" sz="12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붙는다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쉘의 종류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Bash Shell, Bourne Shell, C Shell, Korn Shell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쉘 스크립트에서 사용되는 제어문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선택형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if, case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반복형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for, while, until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Basic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절차지향 기능을 지원하는 대화형 인터프리터 언어로 초보자도 쉽게 사용할 수 있는 문법 구조를 갖는다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1204" y="5677432"/>
            <a:ext cx="1046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Prototype Object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자바스크립트에서 프로토타입을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생성될 때 생성된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원형 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객체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객체와 원형을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링크를 프로토타입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프로그램을 웹과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개발한 프로그램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Active X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이용하면 동적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콘텐츠와 응용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 단위로 번역하여 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언어로 목적 프로그램을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즉시 실행 결과를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인식하여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호출하고 명령을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해석기이다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08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PHP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Cobol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Basic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Python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COBOL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그레이스 호퍼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(Grace Hopper)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역사에서 두 번째 유명한 여성 프로그래머로부터 처음으로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여러 번 규격이 개정되어 현재는 객체 지향도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개념이 상당이 오래 되었지만 처음부터 일반인도 쓸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만들었기에 배우기 어렵지 않은 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COBOL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절차적 프로그래밍 언어이며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용도는 사무 처리용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(JavaScript)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스크립트 언어의 하나이며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 동작을 제어하는데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기반의 객체 상속을 지원하여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성격도 갖추고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Prototype Link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 Object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프로토타입 개념을 활용할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Basic Script)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소프트 사에서 자바스크립트에 대응하기 위해서 제작한 언어로써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Active 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마이크로 소프트 사의 애플리케이션들을 컨트롤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ASP(Active Server Page)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 한 종류이며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측에서 동적으로 수행되는 페이지를 만들기 위한 언어로 마이크로 소프트 사에서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계열에서만 수행 가능한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JSP(Java Server Page)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만들어진 서버용 스크립트 언어로써 다양한 운영체제 사용이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PHP(Professional Hypertext Preprocessor)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 한 종류이며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Linux, Unix, Windows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C, 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문법이 유사하므로 배우기 쉬워 웹 페이지 제작에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많이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Conversion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되어서 예전에 비해서는 사용 빈도가 많이 낮아졌지만 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소형 웹 프로그램에서는 아직도 사용하고 있는 추세이다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 하나로써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귀도 반 로섬이 발표한 대화형 인터프리터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기능을 지원하고 플랫폼에 독립적이며 문법이 문법이 간단하여 배우기 쉽다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현재는 빅데이터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쪽에서 많이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스크립트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언어인데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Unix/Linux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계열의 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명령어들의 조합으로 구성된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단계가 없어 실행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시 확장자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‘.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붙는다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Bash Shell, Bourne Shell, C Shell, Korn Shell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스크립트에서 사용되는 제어문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if, case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for, while, until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절차지향 기능을 지원하는 대화형 인터프리터 언어로 초보자도 쉽게 사용할 수 있는 문법 구조를 갖는다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귀도 반 로섬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(Guido van Rossum)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발표한 언어로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방식이자 객체지향적이며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배우기 쉽고 이식성이 좋은 것이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인 스크립트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C#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언어에다가 객체지향 개념을 적용한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문제를 객체로 모델링 하여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상속이 가능한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문제점은 다중 상속을 하니 상속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받은 여러 클래스에서 멤버들의 충돌은 배제할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썬 마이크로 시스템즈에서 개발되어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오라클에 합병되었다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네트워크 환경에 적용이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멀티 스레드 기능을 제공하므로 여러 작업을 동시성과 병렬성을 통하여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하드웨어에 독립적이며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강하다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캡슐화가 가능하고 재사용성이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상속만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상속의 대체 방법은 포함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소프트 사가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강점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Visual Basic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편의성을 결합하여 만든 객체지향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C#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그 당시 시장에서 가장 주목을 받고 있던 언어인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염두에 두고 만들어졌기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장점까지 두루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C#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워크를 기반으로 하여 견고하고 보안성이 높은 프로그램을 제작할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윈도우용 프로그램은 물론이고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기반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사물인터넷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(IoT)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이르기까지 다양한 종류의 어플리케이션을 만드는 데 사용할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C#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지원하고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간단하고 쉬운 문법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가독성이 좋고 새로운 개발자가 쉽게 배우고 코드를 작성할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관리가 자동화된다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처리를 통해 런타임 오류를 방지를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플랫폼에서 실행을 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 더 발전된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.NET Core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리눅스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운영체제에서도 실행할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프로그램 개발에 매우 적합한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Visual Studio IDE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함께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작성부터 디버깅까지 상당히 편리하여 개발할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참고로 이식성이 좋다는 말은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플랫폼에 매우 독립적이다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표현할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스크립트에서 사용할 수 있는 제어문이 아닌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repeat_do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스크립트에서 사용하는 제어문은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제어문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다르지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명령어 중에서는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repeat_do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명령어는 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Bash Shell, Bourne Shell, C Shell, Korn Shell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스크립트에서 사용되는 제어문의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if, case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for, while, until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(JavaScript)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개념이 존재한다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기반으로 객체 상속을 지원하지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Prototype Link Prototype Object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 상속은 물론 클래스 기반으로 작성하는 것도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Prototype Link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 Object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자바스크립트에서 프로토타입을 구현하기 위해 사용되는 개념으로 객체가 생성될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객체의 원형 자체를 프로토타입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원형을 연결하는 링크를 프로토타입 링크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스크립트 언어이면서 이와 동시에 많은 발전으로 인하여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언어로도 분류가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자바스크립트 만으로도 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개발할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5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게시판 입력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 검색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가입 등과 같은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베이스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작업을 수행하기 위해 사용하며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서버에서 작동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스크립트 언어들로만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 놓은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		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Applet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Java Script,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 Script	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ASP, JSP, PHP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서버용 스크립트 언어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ASP, JSP, PHP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스크립트 언어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eXtensible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Markup Language) : W3C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특수한 목적을 갖는 마크업 언어를 만드는데 사용하도록 권장하는 다목적 마크업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XML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단순화된 부분집합으로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많은 종류의 데이터를 기술하는데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SGML(Standard Generalized Markup Language)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문서용 마크업 언어를 정의하기 위한 메타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년대에 개발한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GML(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Generalized Markup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후속이며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ISO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언어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언어학 및 논리학에서 대상 언어의 기술 내용을 범주화 하거나 규칙화 하는데 사용되는 기술적인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Applet : 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작성한 프로그램을 미리 업로드하고 브라우저 상에서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태그로 불러온다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브라우저에서 애플릿 태그가 실행되면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(JDK)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다운로드한 다음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Adobe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Flash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Silverlight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특징은 운영체제 상에서 직접 실행되는 것이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답게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Virtual Machine(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가상 머신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실행된다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애플릿을 실행하려면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Virtual Machine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컴퓨터에 미리 설치해두어야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언어는 컴파일 언어에 비해 단순하고 쉬운 문법 구조를 갖고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컴파일 없이 바로 실행하므로 결과를 바로 확인할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배우고 프로그래밍 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산술연산 혹은 복잡한 구조의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효율적이다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언어의 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언어는 컴파일 언어에 비해서 단순하고 쉬운 문법 구조를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없이 바로 실행하므로 결과를 바로 확인할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배우고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하기 쉽다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시간이 짧다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쉽고 빠르게 수정할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없이 명령어를 한 줄씩 읽으면서 실행하므로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 속도는 빠르지만 프로그램 실행 시 매번 같은 코드를 번역해야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프로그램의 실행 속도적인 측면에서는 컴파일 언어에 비해서 느리다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사용시간의 낭비가 크므로 복잡한 산술연산 혹은 복잡한 구조의 프로그램에서는 효율적이지 않을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과정이 없기 때문에 프로그램을 실행시켜야 비로소 오류를 알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과정이 없기 때문에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코드가 그대로 실행파일이 되어서 메모리에 적재된다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이후 런타임 시 메모리가 명령어를 실행하기 위해서 내부적으로 기계어로 변환하는 과정을 거친다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부분에서 런타임 오류가 많이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836712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언어는 명령형 언어와 반대되는 개념의 언어로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언어가 문제를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방법을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언어는 프로그램이 수행해야 하는 문제를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선언형 언어는 목표를 명시하고 알고리즘은 명시하지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함수형 언어와 논리형 언어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1204" y="4749420"/>
            <a:ext cx="1046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목표를 명시하고 알고리즘은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명시하지 않는다라는 것은 대표적인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HTML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페이지를 구성할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제목 글꼴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 등 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표시할 것들을 묘사하지만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방법으로 표시할지는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묘사하지 않는 것을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논리형 언어는 선언형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함수형 언어나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외에 다른 언어들도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HTML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지만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 언어에 포함되지는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LISP : LISP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자료형을 선언하거나 변수를 선언할 필요가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리습은 프로그래밍 언어의 계열로서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역사 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독특하게 괄호를 사용하는 문법으로 유명하다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1958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초안이 작성된 이 언어는 현재 널리 사용되는 포트란에 이어 두 번째로 오래된 고급 프로그래밍 언어이다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프롤로그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(Prolog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1973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프랑스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마르세유 대학교의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알랭 콜메르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(Alan Colmerauer)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개발한 언어로서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논리식을 토대로 하여 오브젝트와 오브젝트 간의 관계에 관한 문제를 해결하기 위해 사용한다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프롤로그는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술어 논리식을 프로그램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증명하는 것을 계산한다는 것으로 간주하는 관점에서 새로운 계산의 기술 형태를 취하고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자체는 논리식의 모양으로 만들어지고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프로그램을 실행하는 처리계가 그 증명기로 되어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언어학 분야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특히 프롤로그가 만들어진 목적이었던 자연언어 처리 분야에서 많이 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708921"/>
            <a:ext cx="4560370" cy="2040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언어는 순차적인 명령 수행을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기본으로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처리하기 위한 방법에 초점을 두고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작성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폰노이만 구조에 개념적인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기초를 두고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명시하고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목표는 명시하지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구문의 연산을 이용하여 상태를 변경시키고 프로그램을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동작과 상태를 중요시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절차적 언어와 객체지향 언어가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FORTRAN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COBOL, C, JAVA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1204" y="4749420"/>
            <a:ext cx="1046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 폰 노이만이 제시한 컴퓨터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내장 방식이라고도 불리며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이론상 튜링 머신과 같은 일을 할 수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구조가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이전의 컴퓨터들은 스위치를 설치하고 전선을 연결하여 데이터를 전송하고 신호를 처리하는 식으로 프로그래밍을 하였다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폰 노이만 구조는 중앙처리장치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이 세 가지 구성요소로 이루어져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디지털 컴퓨터에서는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프로그램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"(stored-program)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개념이 도입되었다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프로그램을 구성하는 명령어들을 임의 접근이 가능한 메모리상에 순차로 배열하고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조건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무제한으로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허용한다는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구조에서는 같은 메모리 속에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코드와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따로 구분되지 않고 함께 섞여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다른 작업을 시키려고 할 때 굳이 하드웨어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재배치할 필요 없이 소프트웨어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교체하면 되기 때문에 범용성이 크게 향상된다는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전선을 일일이 교체하면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인원도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필요하고 시간도 많이 잡아먹는 등 여러모로 불편함이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구조를 도입하면 프로그램을 교체하는 것으로 모든 일이 끝난다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수학자 앨런 튜링이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1936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제시한 개념으로 계산하는 기계의 일반적인 개념을 설명하기 위한 가상의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가독성이나 재사용성이 좋다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구체적으로 작성하지 않기 때문에 오류가 적다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동작을 변경하지 않고도 관련 값을 대체할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프로그래밍 언어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3516" y="463695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9845"/>
              </p:ext>
            </p:extLst>
          </p:nvPr>
        </p:nvGraphicFramePr>
        <p:xfrm>
          <a:off x="1455940" y="2986616"/>
          <a:ext cx="975262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80244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인터넷의 표준 문서인 하이퍼텍스트 문서를 만들기 위해 사용하는 언어로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특별한 데이터 타입 이 없는 단순한 텍스트이므로 호환성이 좋고 사용이 편리하다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LISP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인공지능 분야에 사용되는 언어이다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자료 구조가 연결 리스트 구조이며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재귀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(Recursion)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호출을 많이 사용한다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PROLOG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논리학을 기초로 한 고급 언어로 인공 지능 분야에서의 논리적인 추론이나 리스트 처리 등에 주로 사용된다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단점을 보완하여 웹에서 구조화된 폭넓고 다양한 문서들을 상호 교환할 수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있도록 설계된 언어이다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•HTML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사용자가 새로운 태그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(Tag)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정의할 수 있으며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내용과 이를 표현하는 방식 이 독립적이다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Haskell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함수형 프로그래밍 언어로 부작용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(Side Effect)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없다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코드가 간결하고 에러 발생 가능성이 낮다</a:t>
                      </a:r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17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언어의 분류에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객체들이 모여서 하나의 프로그램이 되는 것은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개념적 기초를 둔 언어는 명령형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명령문을 순서대로 나열한 것은 선언형 언어이다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조합하여 문제를 해결하는 언어는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언어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언어는 순차적인 명령 수행을 기본으로 하는 언어로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처리하기 위한 방법에 초점을 맞추어 코드를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 노이만 구조에 개념적인 기초를 두고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언어는 알고리즘을 명시하고 목표는 명시하지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구문의 연산을 이용하여 상태를 변경시키고 프로그램을 동작시킨다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동작과 상태를 중요시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언어에는 절차적 언어와 객체지향 언어가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FORTRAN, COBOL, C, 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언어는 명령형 언어와 반대되는 개념의 언어로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언어가 문제를 해결하기 위한 방법을 기술하는 언어라면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언어는 프로그램이 수행해야 하는 문제를 기술하는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언어는 목표를 명시하고 알고리즘은 명시하지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언어에는 함수형 언어와 논리형 언어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언어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함수를 조합하여 문제를 해결하는 언어로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함수에 적용하는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적용형 언어라고도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(recursive call)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자수 이용된다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처리에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LISP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 언어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 논리학에 기반을 둔 언어로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문장을 이용하여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표현하고 계산을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선언적 언어라고도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반복문이나 선택문을 사용하지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비절차적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PROLOG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해당 언어에 해당하는 프로그램의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명령형 언어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HTML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LISP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PROLOG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JAVA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프로그래밍 언어의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페이지를 구성할 때 제목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 등 웹 페이지에 표시할 것들을 묘사하지만 화면에 어떤 방법으로 표시할지는 묘사하지 않는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HTML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경우는 완전한 선언형 언어지만 함수형 언어나 논리형 언어에 포함되지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인터넷의 표준 문서인 하이퍼텍스트 문서를 만들기 위해 사용하는 언어로써 특별한 데이터 타입이 없는 단순한 텍스트이기 때문에 호환성이 좋고 사용이 편리하다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태그로 구성이 되고 배우기가 쉽다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LISP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분야에 사용되는 함수형 언어의 한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자료 구조가 연결 리스트 구조이며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호출을 많이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PROLOG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논리학에 기초로 한 고급 언어로 논리형 언어의 한 종류이며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 지능 분야에서의 논리적인 추론이나 리스트 처리 등에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단점을 보완하여 웹에서 구조화된 폭넓고 다양한 문서들을 상호 교환할 수 있도록 설계된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HTML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새로운 태그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내용과 이를 표현하는 방식이 독립적이다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Haskell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프로그래밍 언어로 부작용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(side effect)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간결하고 에러 발생 가능성이 낮다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언어의 전형에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함수형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명령형 언어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추상형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추상형 언어는 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객체지향 개념에서 추상화란 개념이 존재할 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언어의 분류에 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 언어는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 논리학을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두고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적용형 언어라고도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 언어는 선언형 언어에 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폰노이만 구조에 개념적 기초를 두고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폰노이만 구조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개념적 기초를 두고 있는 것은 명령형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 노이만 구조는 존 폰 노이만이 제시한 컴퓨터 구조이며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내장 방식이라고도 불리며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이론상 튜링 머신과 같은 일을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 노이만 구조가 등장하기 이전의 컴퓨터들은 스위치를 설치하고 전선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연결하여 데이터를 전송하고 신호를 처리하는 식으로 프로그래밍을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폰 노이만 구조는 중앙처리장치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이 세 가지 구성요소로 이루어져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 노이만 구조의 디지털 컴퓨터에서는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program’)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개념이 도입되었다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프로그램을 구성하는 명령어들을 임의 접근이 가능한 메모리 상에 순차로 배열하고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분기를 무제한으로 허용한다는 것을 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 노이만 구조에서는 같은 메모리 속에 실행 코드와 데이터가 따로 구분되지 않고 함께 섞여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다른 작업을 시키려고 할 때 굳이 하드웨어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재배치할 필요가 없어서 소프트웨어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교체하면 되기 때문에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범용성이 크게 향상되었다는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1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라이브러리는 프로그램을 효율적으로 개발할 수 있도록 자주 사용하는 함수나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만들어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집합체이다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사용하는 함수들의 반복적인 코드 작성을 피하기 위해 미리 만들어 놓은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언제든지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호출하여 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따라 일반적으로 도움말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파일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코드 등을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모듈과 패키지 모두를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기능이 한 개의 파일로 구현된 형태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패키지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여러 개의 모듈을 모아 놓은 형태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라이브러리와 외부 라이브러리가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기본적으로 포함되어 있는 라이브러리로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모듈이나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기능들을 만들어 인터넷 등에 공유해 놓은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다운받아 설치한 후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0268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C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표준 라이브러리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헤더 파일로 제공하는데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파일에는 응용 프로그램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함수들이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파일을 사용하려면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'#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&lt;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stdio.h&gt;'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7881"/>
              </p:ext>
            </p:extLst>
          </p:nvPr>
        </p:nvGraphicFramePr>
        <p:xfrm>
          <a:off x="1815980" y="2806054"/>
          <a:ext cx="802443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62962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 파일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stdio.h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입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출력에 사용되는 기능들을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함수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printf, scanf, fprintf, fscanf, fclose, fopen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math.h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수학 함수들을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함수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sqrt, pow, abs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string.h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 처리에 사용되는 기능들을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함수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strlen, strcpy, strcmp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stdlib.h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자료형 변환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난수 발생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할당에 사용되는 기능들을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함수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atoi, atof, srand, rand, malloc, free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time.h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 처리에 사용되는 기능들을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함수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time, clock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27788" y="5331936"/>
            <a:ext cx="1046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fprintf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유사하지만 앞에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글자가 붙어 있는데 이는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스트림에 서식화된 문자열을 출력하는 함수다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fscanf() : 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표준 함수로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동일하지만 표준 입력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(stdin)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받아서 저장한다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fopen()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경로를 통해 파일을 여는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fclose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열린 파일을 닫는 함수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sqrt()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pow()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 값 계산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abs()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값 구하는 함수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strlen()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길이 구하는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strcpy()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복사 함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strcmp()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비교 함수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atoi()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정수 값으로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atof()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소수점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srand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: 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뜻으로 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 따라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바뀌게 하는 함수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rand()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난수를 생성 함수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날짜와 시간을 얻기 위한 함수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clock()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측정 함수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0268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표준 라이브러리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라이브러리를 패키지에 포함하여 제공하는데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필요한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정리되어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패키지를 사용하려면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'import java.util.*'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사용해야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선언된 패키지 안에 있는 클래스의 메소드를 사용할 때는 클래스와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마침표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Math.abs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3371"/>
              </p:ext>
            </p:extLst>
          </p:nvPr>
        </p:nvGraphicFramePr>
        <p:xfrm>
          <a:off x="2104012" y="3573016"/>
          <a:ext cx="946459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77364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패키지명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java.lang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자바에 기본적으로 필요한 인터페이스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자료형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처리 등에 관련된 기능을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•import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 없이도 사용할 수 있다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클래스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String, System, Process, Runtime, Math, Error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java.util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 처리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난수 발생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문자열 처리 등에 관련된 기능을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주요클래스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Date, Calender, Random, StringTokenizer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java.io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입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출력과 관련된 기능 및 프로토콜을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클래스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InputStream, OutputStream, Reader, Writer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java.net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네트워크와 관련된 기능을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클래스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Socket, URL, InetAddress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java.awt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인터페이스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(UI)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관련된 기능을 제공한다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클래스 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Frame, Panel, Dialog, Button, Checkbox 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프로그래밍 언어 </a:t>
            </a:r>
            <a:r>
              <a:rPr lang="ko-KR" altLang="en-US" sz="1600" b="1" dirty="0" smtClean="0">
                <a:latin typeface="+mj-ea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010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객체지향프로그래밍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86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라이브러리의 개념과 구성에 대한 설명 중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라이브러리란 필요할 때 찾아서 쓸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 되어 제공되는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 따라 일반적으로 도움말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등을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라이브러리는 프로그래밍 언어가 기본적으로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라이브러리를 의미하며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라이브러리는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설치를 필요로 하는 라이브러리를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라이브러리는 모듈과 패키지를 총칭하며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개별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이라면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패키지는 파일들을 모아 놓은 폴더라고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프로그램을 효율적으로 개발할 수 있도록 자주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함수나 데이터들을 미리 만들어 모아 놓은 집합체이다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사용하는 함수들의 반복적인 코드 작성을 피하기 위해 미리 만들어 놓은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때는 언제든지 호출하여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 따라 일반적으로 도움말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코드 등을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라이브러리는 모듈과 패키지 모두를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기능이 한 개의 파일로 구현된 형태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패키지 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안에 여러 개의 모듈을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 놓은 형태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라이브러리에는 표준 라이브러리와 외부 라이브러리가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라이브러리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 기본적으로 포함되어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라이브러리로써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종류의 모듈이나 패키지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라이브러리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개발자들이 필요한 기능들을 만들어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등에 공유해 놓은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라이브러리를 다운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받아서 설치한 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라이브러리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stdlib.h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 데이터로 바꾸는 문자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함수와 수치를 문자열로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바꿔주는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함수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함수로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strlen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입출력 라이브러리이다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삼각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 등 수학적인 함수를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내장하고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변환은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stdlib.h,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관련 처리는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string.h,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입출력은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stdio.h,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 함수는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math.h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파일을 사용한다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stdio.h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사용되는 기능들을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printf(), scanf(), fprintf(), fscanf(), fopen(),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fclose()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 함수들을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sqrt(), pow(), abs()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string.h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처리에 사용되는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strlen(), strcpy(), strcmp()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stdlib.h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 발생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메모리 할당에 사용되는 기능들을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atoi(), atof(), srand(), rand(), malloc(), free()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time.h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처리에 사용되는 기능들을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time(), clock()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정수형으로 변환하는 라이브러리 함수는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atoi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atof()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itoa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		④ ceil()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atoi()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정수 값으로 변환하는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atof()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소수점 값으로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itoa()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정수를 문자열로 변환하는데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itoa()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경우 비 표준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C99/C11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규격에서 정의되지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컴파일러에서만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가능한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Linux/mac 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비 마이크로 소프 운영 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stdlib.h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헤더파일을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한다고 해도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itoa()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사용할 수가 없다는 제약이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ceil()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무조건 소수점을 올림 하는 함수이고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값을 반환하지만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형으로 반환된다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floor()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무조건 소수점을 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함수이고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값을 반환하지만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형으로 반환된다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시점에 원하는 만큼 메모리를 동적으로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메모리를 할당한다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free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할당된 메모리를 해제한다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할당이 불가능할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프로그램이 실행 중일 때 사용자가 직접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메모리를 할당할 수 있게 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원형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&lt;stdlib.h&gt;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*malloc(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size_t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size);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인수로 할당 받고자 하는 메모리의 크기를 바이트 단위 로 전달받는다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원형에서 볼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size_t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타입은 부호 없는 정수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이해하면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함수는 전달받은 메모리 크기에 맞고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아직 할당되지 않은 적당한 블록을 찾는다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찾은 블록의 첫 번째 바이트를 가리키는 주소값을 반환한다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heap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할당할 수 있는 적당한 블록이 없다면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리턴한다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주소값을 반환하기에 할당된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영역에 접근하기 위해서는 포인터를 사용해야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표준 라이브러리에 대한 설명이 잘못된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패키지를 사용하려면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'import java.util'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이용해 선언한 후 사용해야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import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선언된 패키지 안에 있는 클래스의 메소드를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클래스와 메소드를 콜론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Math:abs()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패키지에는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java․util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java.io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java.net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java.lang'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 기본적으로 필요한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등에 관련된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클래스의 메서드를 호출할 때는 클래스와 정적 메서드를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마침표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연산자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Math.abs()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주요 패키지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필요한 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등에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import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없이도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클래스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String, System, Process, Runtime, Error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java.util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 발생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문자열 처리 등에 관련된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클래스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Date, Calendar, Random, StringTokenizer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java.io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출력과 관련된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클래스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InputStream, OutputStream, Reader, Writer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java.net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네트워크와 관련된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클래스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Socket, URL, InetAddress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문자열 처리 함수의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서식과 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연결로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strlen(s) - 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길이를 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strcpy(s1,  s2) -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복사한다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strcmp(s1, s2) - s1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strrev(s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거꾸로 변환한다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strlen()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문자열의 길이를 구하는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strcpy()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복사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strcmp()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비교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strrev()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뒤집는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1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의도치 않게 프로그램이 종료되는 것을 에러라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하드웨어의 잘못된 동작 또는 고장으로 인한 오류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배드섹터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에러가 발생하면 프로그램이 비정상 종료가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 실행 상태로 돌아갈 수가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잘못된 조작 또는 개발자의 잘못된 프로그래밍으로 인한 오류를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예외가 발생하면 프로그램이 종료된다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처리를 추가하면 정상 실행 상태로 되돌릴 수가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처리의 목적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정상 실행 상태로 돌리는 것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!!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정상적인 실행을 방해하는 조건이나 상태를 예외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예외가 발생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했을 때 프로그래머가 해당 문제에 대비해 작성해 놓은 처리 루틴을 수행하도록 하는 것을 예외 처리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(Exception Handling)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예외가 발생했을 때 일반적인 처리 루틴은 프로그램을 종료시키거나 로그를 남기도록 하는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C++, Ada, JAVA,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자바스크립트와 같은 언어에는 예외 처리 기능이 내장되어 있으며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외의 언어에서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필요한 경우 조건문을 이용해 예외 처리 루틴을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원인에는 컴퓨터 하드웨어 문제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설정 실수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손상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받아들일 수 없는 연산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할당하지 못하는 기억장치 접근 등 다양하다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788" y="5157192"/>
            <a:ext cx="1046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구조화되고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 형태를 가지고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명령적이며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컴퓨터 프로그래밍 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1977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년까지 수백 개의 프로그래밍 언어를 대신할 목적으로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고안된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에이다는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몇 가지 작업이 같지만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강력한 유형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프로그래밍을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발명하는데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공헌한 에이다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러브레이스의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딴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9448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종류와 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예외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checked exception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코드가 없다면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발생함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(try ~ catch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이용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(Runtime-Exception, unchecked exception)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코드를 생략하더라도 컴파일이 되는 예외를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ex. NullPointerException, ArrayIndextOutofBoundsException, NumberFormatException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프로그래머의 경험 혹은 노하우에 따라 예외 처리 코드 작성이 필요하다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잘못된 동작이나 결과에 영향을 줄 수 있는 예외를 객체로 취급하며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클래스를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java.lang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패키지에서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~ catch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이용해 예외를 처리한다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코드를 수행하다 예외가 발생하면 예외를 처리하는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수행하므로 예외가 발생한 이후의 코드는 실행되지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블록에서 선언한 변수는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블록에서만 유효하다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~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 또 다른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~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포함할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~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안에서는 실행 코드가 한 줄이라도 중괄호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({})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생략할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9448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종류와 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발생 시 예외 처리 코드를 작성하면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종료를 막고 정상적으로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유지할 수 있도록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예외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작성해야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조차 시켜주지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컴파일러가 체크를 해주지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경험으로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878440"/>
            <a:ext cx="24288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095638" y="3295814"/>
            <a:ext cx="2220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예외 발생하는 예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형식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처리의 기본 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89" y="1828640"/>
            <a:ext cx="6904676" cy="3861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9496" y="5725705"/>
            <a:ext cx="1046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코드에서는 만약 예외가 발생하면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중 하나만 실행하고 예외처리 블록을 빠져 나온다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catch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 오로지 하나만 실행하고 빠져 나오는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기억하자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최상위 클래스이다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예외는 무조건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받으므로 하위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구문은 절대 실행이 안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말해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작성은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맨 아래에 작성을 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2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예외 객체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90883"/>
              </p:ext>
            </p:extLst>
          </p:nvPr>
        </p:nvGraphicFramePr>
        <p:xfrm>
          <a:off x="1415480" y="1572976"/>
          <a:ext cx="946459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68003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객체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원인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ClassNotFoundException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클래스를 찾지 못한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NoSuchMethodException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메소드를 찾지 못한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FileNotFoundException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파일을 찾지 못한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ArithmeticException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나누는 등의 산술 연산에 대한 예외가 발생한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IllegalArgumentException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잘못된 인자를 전달한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NumberFormatException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 형식으로 변환할 수 없는 문자열을 숫자 형식으로 변환한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ArrayIndexOutOfBoundsException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배열의 범위를 벗어난 접근을 시도한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NegativeArraySizeException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보다 작은 값으로 배열의 크기를 지정한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NullPointerException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존재하지 않는 객체를 참조한 경우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SEC_16(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오류로 인해 발생한 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오동작이나 결과에 악영향을 미칠 수 있는 실행 시간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동안에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오류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배열의 인덱스가 그 범위를 넘어서는 경우 발생하는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존재하지 않는 파일을 읽으려고 하는 경우에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오류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오류로 인해 발생한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Syntax Error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 예외에 속하지 아니한다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 Handling)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정상적인 실행을 방해하는 조건이나 상태를 예외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예외가 발생했을 때 프로그래머가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문제에 대비해 작성해 놓은 처리 루틴을 수행하도록 하는 것을 예외 처리라고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예외가 발생했을 때 일반적인 처리 루틴은 프로그램을 종료 시키거나 로그를 남기도록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C++, Ada, JAVA,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자바스크립트와 같은 언어에는 예외 처리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내장되어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외의 언어에서는 필요한 경우 조건문을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예외 처리 루틴을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원인에는 컴퓨터 하드웨어 문제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설정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손상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입력 실수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프로그래머의 잘못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받아들일 수 없는 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할당하지 못하는 기억장치 접근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예외 처리에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정상적인 실행을 방해하는 조건이나 상태를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예외가 발생했을 때 프로그래머가 해당 문제에 대비해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처리 루틴을 수행하도록 하는 것을 예외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 Handling)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예외가 발생했을 때 일반적인 처리 루틴은 프로그램을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시키거나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로그를 남기도록 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기능은 프로그래밍 언어 자체에서는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않으므로 프로그래머가 조건문을 이용해 예외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C++, Ada, JAVA,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자바스크립트와 같은 언어에는 예외 처리 기능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내장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있으며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외의 언어에서는 필요한 경우 조건문을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예외 처리 루틴을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주요 예외 처리 객체에 대한 원인을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원인이 잘못 설명된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ClassNotFoundException: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찾지 못한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FileNotFoundException: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찾지 못한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형식으로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문자열을 숫자 형식으로 변환하는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ArrayIndexOutOfBoundsException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범위를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시도하는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객체의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ClassNotFoundException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찾지 못하는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NoSuchMethodException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찾지 못하는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FileNotFoundException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찾지 못한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 : 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나누는 등의 산술 연산에 대한 예외가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IllegalArgumentException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인자가 전달된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ArrayIndexOutOfBoundsException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범위를 벗어난 접근을 시도한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NegativeArraySizeException : 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작은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배열의 크기를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NullPointer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존재하지 않는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JAVA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종류 중 실행 예외가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InterruptedException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FileNotFoundException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ArrayIndexOutOfBoundsException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InterruptedException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일반 예외에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예외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예외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checked exception)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코드가 없다면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예외가 발생함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(try ~ catch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블록을 사용하거나 호출하는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 메소드의 선언부 중 매개변수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throws Exception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붙여줘야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예외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(Run-time Exception, unchecked exception)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생략하더라도 컴파일이 되는 예외를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예외는 예외가 발생할 부분을 프로그래머의 경험 또는 노하우에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예외 처리 코드를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8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언어에서 프로토타입이란 함수 원형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Prototype)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컴파일러에게 사용될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정보를 미리 알리는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함수가 호출되기 전에 함수가 미리 정의되는 경우에는 프로토타입을 정의하지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본문이 없다는 점을 제외하고 함수 정의와 형태가 동일하다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반환 형식은 함수 정의에 지정된 반환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형식과 반드시 일치해야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일련의 처리 절차를 정해진 문법에 따라 순서대로 기술해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나가는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프로그램이 실행되는 절차를 중요시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언어는 데이터를 중심으로 프로시저를 구현하며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전체가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유기적으로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언어는 자연어에 가까운 단어와 문장으로 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언어는 과학 계산이나 하드웨어 제어에 주로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1" y="5152857"/>
            <a:ext cx="89289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작성할 때 프로그램을 기능에 따라 여러 개의 단위로 분해하여 작성하면 쉽게 작성할 수 있고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수정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 쉬워지고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프로그램에서 재사용이 가능해진다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같이 프로그램을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분해한 것을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선언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프로토타입은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바깥쪽에 선언해야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기본 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int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반환될 값의 자료형을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반환될 값이 없으면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func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함수의 이름이다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지정하면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 i,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매개변수다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곳에서 보내준 값의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순서와 자료형이 일치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203212"/>
            <a:ext cx="306705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시작되기 전에 함수를 정의한 경우에는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선언하지 않아도 되지만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시작된 후에 함수를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전에 사용될 함수에 대한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					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36" y="2924944"/>
            <a:ext cx="5001939" cy="3081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915761"/>
            <a:ext cx="4248471" cy="254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59496" y="5982379"/>
            <a:ext cx="104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앞에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선언하는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시작되기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이런 함수를 사용할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컴파일러가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발전하여 사용할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뒤에 배치한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선언 없이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미리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선언하는 것이 원칙이라는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기억하자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SEC_17(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프로토타입에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언어에서 프로토타입이란 함수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의미이다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컴파일러에게 사용될 함수에 대한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알리는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호출되기 전에 함수가 미리 정의되는 경우에는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선언하지 않아도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정의된 반환 형식은 함수 정의에 지정된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형식과 반드시 일치할 필요는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정의된 반환 형식은 함수 정의에 지정된 반환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언어에서 프로토타입이란 함수의 원형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Prototype)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의미로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컴파일러에게 사용될 함수에 대한 정보를 미리 알려주는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호출되기 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 함수가 미리 정의된 경우에는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프로토타입을 정의하지 않아도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본문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없다는 점을 제외하고 함수 정의와 형태가 동일하며 프로토타입은 선언부만 적는 것이기에 반드시 세미콜론을 붙여야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정의된 반환 형식 및 매개변수는 지정된 반환 형식과 매개변수의 개수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반드시 일치해야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타입형 언어의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구성 요소가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다른 말로 얘기하자면 함수의 선언부라고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선언부를 구성하는 것은 반환값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구현부는 함수의 기능을 구현한 것으로 프로토타입에는 속하지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프로토타입에서 반환값이 없을 때 사용하는 예약어는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*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없을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공허한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~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구현부에서는 반환값이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생략하거나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코드에서 함수의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int*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타입일 때 인자 값으로 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func(int* x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10, b = 20, result = 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arr[] = { 1,2,3,4,5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func( ? );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&amp;result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&amp;a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&amp;b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배열명이기에 배열명은 주소이다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주소 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붙이지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호출해야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&amp;arr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경우는 배열 포인터나 더블 포인터 형식의 매개변수가 왔을 </a:t>
            </a:r>
            <a:r>
              <a:rPr lang="ko-KR" altLang="en-US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인자 값으로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처리 구조와 유사하여 실행 속도가 빠르다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복사하지 않고 다른 위치에서 호출하여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 용이하며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프로그래밍이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작업 처리 방식과 유사하기 때문에 객체지향 언어를 사용하는 것에 비해 더 빨리 처리되어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분석하기 어렵다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보수나 코드의 수정이 어렵다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코드가 매우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유기적으로 연결되어 있어 새로운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고장 시 전체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고장으로 확대 되어진다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실행순서가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정해져 있으므로 코드의 순서가 바뀌면 동일한 결과를 보장하기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81" y="4437112"/>
            <a:ext cx="1908830" cy="2364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0535" y="4797152"/>
            <a:ext cx="94338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저급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고급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저급 언어와 고급 언어의 구분은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언어가 저급이나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고급이냐를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아니라 기계 친화적이냐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친화적이나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기계가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쉬우면 저급 언어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인간이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쉬우면 고급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(ALGOL, Algorithmic Language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준말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미국에서 만들어진 포트란에 대항하여 유럽의 학자들을 중심으로 개발된 프로그래밍 언어이다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COBOL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1959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그레이스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(Grace Hopper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즉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역사에서 두 번째로 유명한 여성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프로그래머로부터 처음으로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나왔다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여러 번 규격이 개정되어 현재는 객체 지향도 지원한다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개념이 상당히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 묵기는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했지만 처음부터 일반인도 쓸 수 있도록 만들었기에 배우기 어렵지 않은 편이다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포트란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말에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존 배커스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(John Backus)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전문가가 완성한 최초의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중 하나이다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49" y="1510476"/>
            <a:ext cx="5440239" cy="32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14951" y="4001528"/>
            <a:ext cx="33575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구성하는 골격</a:t>
            </a:r>
          </a:p>
        </p:txBody>
      </p:sp>
    </p:spTree>
    <p:extLst>
      <p:ext uri="{BB962C8B-B14F-4D97-AF65-F5344CB8AC3E}">
        <p14:creationId xmlns:p14="http://schemas.microsoft.com/office/powerpoint/2010/main" val="26261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않은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연산자를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언어이다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프로그래밍이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기계어가 아니고 기계어로 번역해야 실행할 수 있는 컴파일러 방식의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(Machine Language)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 표현된 언어를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미국 벨 연구소의 데니스 리치에 의해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소프트웨어를 개발하기 편리하여 시스템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임베디드 프로그래밍 언어로 지금까지도 범용적으로 널리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메모리 주소를 직접 조작할 수 있는 포인터를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프로그래밍 언어이면서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저급 프로그래밍 언어의 특징을 모두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일부가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구현되어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방식의 언어이며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타입형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좋아서 컴퓨터 기종에 관계없이 프로그램을 작성을 얼마든지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프로그래밍에 가장 적합한 언어는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COBOL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Fortran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Pascal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프로그래밍에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라고 하면 무조건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기억하도록 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Pascal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프로그래밍 언어의 한 종류로서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규모가 크고 다양해서 복잡한 프로그램 처리에는 용이하지만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배우기가 어렵고 구조가 복잡했던 알골이라는 언어와는 다르게 쉽고 효율적으로 프로그램을 작성할 수 있도록 간결성과 신뢰성을 중점을 두어 개발된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풍부한 데이터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 프로그래밍에 적합한 제어구조를 가졌으며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과학계산용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중소형 컴퓨터에서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형식에는 스칼라 데이터 형식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데이터 형식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데이터 형식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Pascal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점이 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간결하게 하고 버그를 더 쉽게 잡아내기 위한 목적으로 몇 가지 기능을 제한함으로써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언어보다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활용도가 떨어지는 언어가 되므로 현재는 사용이 거의 안되고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절차적 프로그래밍 언어에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컴퓨터의 처리 구조와 유사하여 실행 속도가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절차를 중시한다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중심으로 프로시저를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통한 재사용성이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통한 재사용성이 높은 것은 객체 지향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프로그래밍 언어는 다음 섹션에서 자세히 공부한다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일련의 처리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정해진 문법에 따라 순서대로 기술해 나가는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프로그램이 실행되는 절차를 중요시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데이터를 중심으로 프로시저를 구현하며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전체가 유기적으로 연결되어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자연어에 가까운 단어와 문장으로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언어는 과학 계산이나 하드웨어 제어에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뛰어나 컴퓨터 기종에 관계없이 프로그램을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융통성을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중요시하는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Interpreter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범주이다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구성하는 시스템 프로그램이다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포인터에 의한 번지 연산 등 다양한 연산 기능을 가진다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컴파일 과정을 거쳐야 실행할 수 있는 컴파일러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언어의 장점이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처리 구조와 유사하여 실행 속도가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코드를 복사하지 않고 다른 위치에서 호출하여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구성이 용이하며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구조적인 프로그래밍이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순서가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정해져 있으므로 코드의 순서가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바뀌어도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결과를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순서가 정해져 있으므로 코드의 순서가 바뀌면 동일한 결과를 보장하기가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언어의 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구조와 유사하여 실행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복사하지 않고 다른 위치에서 호출하여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 용이하며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구조적인 프로그래밍이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작업 처리 방식과 유사하기 때문에 객체 지향 언어를 사용하는 것에 비해 더 빨리 처리되어 시간적으로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분석하기가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보수나 코드의 수정이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코드가 매우 유기적으로 연결되어 있어서 새로운 데이터나 기능을 추가하기 어려우며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부분적으로 고장이 나더라도 전체 고장으로 확대 되어진다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 언어는 현실 세계의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기계의 부품처럼 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부품들을 조립하여 제품을 만들 듯이 소프트웨어를 개발할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객체들을 조립해서 프로그램을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한 프로그래밍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프로시저보다는 명령과 데이터로 구성된 객체를 중심으로 하는 프로그래밍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프로그램에서 이용할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65379</TotalTime>
  <Words>5392</Words>
  <Application>Microsoft Office PowerPoint</Application>
  <PresentationFormat>사용자 지정</PresentationFormat>
  <Paragraphs>970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027TGp_edu_biz_gr</vt:lpstr>
      <vt:lpstr>PowerPoint 프레젠테이션</vt:lpstr>
      <vt:lpstr>프로그래밍 언어 활용 총 파트</vt:lpstr>
      <vt:lpstr>프로그래밍 언어 활용</vt:lpstr>
      <vt:lpstr>4. 프로그래밍 언어 활용-SEC_11(절차적 프로그래밍 언어)</vt:lpstr>
      <vt:lpstr>4. 프로그래밍 언어 활용-SEC_11(절차적 프로그래밍 언어)</vt:lpstr>
      <vt:lpstr>4. 프로그래밍 언어 활용-SEC_11(절차적 프로그래밍 언어)</vt:lpstr>
      <vt:lpstr>프로그래밍 언어 활용-SEC_11(절차적 프로그래밍 언어) 기출 및 출제 예상 문제</vt:lpstr>
      <vt:lpstr>프로그래밍 언어 활용-SEC_11(절차적 프로그래밍 언어) 기출 및 출제 예상 문제</vt:lpstr>
      <vt:lpstr>4. 프로그래밍 언어 활용-SEC_12(객체지향 프로그래밍 언어)</vt:lpstr>
      <vt:lpstr>4. 프로그래밍 언어 활용-SEC_12(객체지향 프로그래밍 언어)</vt:lpstr>
      <vt:lpstr>4. 프로그래밍 언어 활용-SEC_12(객체지향 프로그래밍 언어)</vt:lpstr>
      <vt:lpstr>4. 프로그래밍 언어 활용-SEC_12(객체지향 프로그래밍 언어)</vt:lpstr>
      <vt:lpstr>4. 프로그래밍 언어 활용-SEC_12(객체지향 프로그래밍 언어)</vt:lpstr>
      <vt:lpstr>프로그래밍 언어 활용-SEC_12(객체지향 프로그래밍 언어) 기출 및 출제 예상 문제</vt:lpstr>
      <vt:lpstr>프로그래밍 언어 활용-SEC_12(객체지향 프로그래밍 언어) 기출 및 출제 예상 문제</vt:lpstr>
      <vt:lpstr>프로그래밍 언어 활용-SEC_12(객체지향 프로그래밍 언어) 기출 및 출제 예상 문제</vt:lpstr>
      <vt:lpstr>4. 프로그래밍 언어 활용-SEC_13(스크립트 언어)</vt:lpstr>
      <vt:lpstr>4. 프로그래밍 언어 활용-SEC_13(스크립트 언어)</vt:lpstr>
      <vt:lpstr>4. 프로그래밍 언어 활용-SEC_13(스크립트 언어)</vt:lpstr>
      <vt:lpstr>4. 프로그래밍 언어 활용-SEC_13(스크립트 언어)</vt:lpstr>
      <vt:lpstr>프로그래밍 언어 활용-SEC_13(스크립트 언어) 기출 및 출제 예상 문제</vt:lpstr>
      <vt:lpstr>프로그래밍 언어 활용-SEC_13(스크립트 언어) 기출 및 출제 예상 문제</vt:lpstr>
      <vt:lpstr>4. 프로그래밍 언어 활용-SEC_14(선언형 언어)</vt:lpstr>
      <vt:lpstr>4. 프로그래밍 언어 활용-SEC_14(선언형 언어)</vt:lpstr>
      <vt:lpstr>4. 프로그래밍 언어 활용-SEC_14(선언형 언어)</vt:lpstr>
      <vt:lpstr>프로그래밍 언어 활용-SEC_14(선언형 언어) 출제 예상 문제</vt:lpstr>
      <vt:lpstr>4. 프로그래밍 언어 활용-SEC_15(라이브러리)</vt:lpstr>
      <vt:lpstr>4. 프로그래밍 언어 활용-SEC_15(라이브러리)</vt:lpstr>
      <vt:lpstr>4. 프로그래밍 언어 활용-SEC_15(라이브러리)</vt:lpstr>
      <vt:lpstr>프로그래밍 언어 활용-SEC_15(라이브러리) 기출 및 출제 예상 문제</vt:lpstr>
      <vt:lpstr>프로그래밍 언어 활용-SEC_15(라이브러리) 기출 및 출제 예상 문제</vt:lpstr>
      <vt:lpstr>4. 프로그래밍 언어 활용-SEC_16(예외 처리)</vt:lpstr>
      <vt:lpstr>4. 프로그래밍 언어 활용-SEC_16(예외 처리)</vt:lpstr>
      <vt:lpstr>4. 프로그래밍 언어 활용-SEC_16(예외 처리)</vt:lpstr>
      <vt:lpstr>4. 프로그래밍 언어 활용-SEC_16(예외 처리)</vt:lpstr>
      <vt:lpstr>4. 프로그래밍 언어 활용-SEC_16(예외 처리)</vt:lpstr>
      <vt:lpstr>4. 프로그래밍 언어 활용-SEC_16(예외 처리)</vt:lpstr>
      <vt:lpstr>프로그래밍 언어 활용-SEC_16(예외 처리) 기출 및 출제 예상 문제</vt:lpstr>
      <vt:lpstr>4. 프로그래밍 언어 활용-SEC_17(프로토타입)</vt:lpstr>
      <vt:lpstr>4. 프로그래밍 언어 활용-SEC_17(프로토타입)</vt:lpstr>
      <vt:lpstr>4. 프로그래밍 언어 활용-SEC_17(프로토타입)</vt:lpstr>
      <vt:lpstr>프로그래밍 언어 활용-SEC_17(프로토타입)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11208</cp:revision>
  <dcterms:created xsi:type="dcterms:W3CDTF">2019-09-27T03:30:23Z</dcterms:created>
  <dcterms:modified xsi:type="dcterms:W3CDTF">2023-12-05T01:35:43Z</dcterms:modified>
</cp:coreProperties>
</file>