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400" r:id="rId6"/>
    <p:sldId id="2401" r:id="rId7"/>
    <p:sldId id="2402" r:id="rId8"/>
    <p:sldId id="2309" r:id="rId9"/>
    <p:sldId id="2403" r:id="rId10"/>
    <p:sldId id="2404" r:id="rId11"/>
    <p:sldId id="2405" r:id="rId12"/>
    <p:sldId id="2407" r:id="rId13"/>
    <p:sldId id="2408" r:id="rId14"/>
    <p:sldId id="2409" r:id="rId15"/>
    <p:sldId id="2410" r:id="rId16"/>
    <p:sldId id="2411" r:id="rId17"/>
    <p:sldId id="2406" r:id="rId18"/>
    <p:sldId id="2412" r:id="rId19"/>
    <p:sldId id="2413" r:id="rId20"/>
    <p:sldId id="2414" r:id="rId21"/>
    <p:sldId id="2415" r:id="rId22"/>
    <p:sldId id="2416" r:id="rId23"/>
    <p:sldId id="2417" r:id="rId24"/>
    <p:sldId id="2418" r:id="rId25"/>
    <p:sldId id="2419" r:id="rId26"/>
    <p:sldId id="2420" r:id="rId27"/>
    <p:sldId id="2421" r:id="rId28"/>
    <p:sldId id="2422" r:id="rId29"/>
    <p:sldId id="2430" r:id="rId30"/>
    <p:sldId id="2431" r:id="rId31"/>
    <p:sldId id="2432" r:id="rId32"/>
    <p:sldId id="2433" r:id="rId33"/>
    <p:sldId id="2435" r:id="rId34"/>
    <p:sldId id="2434" r:id="rId35"/>
    <p:sldId id="2423" r:id="rId36"/>
    <p:sldId id="2424" r:id="rId37"/>
    <p:sldId id="2425" r:id="rId38"/>
    <p:sldId id="2426" r:id="rId39"/>
    <p:sldId id="2427" r:id="rId40"/>
    <p:sldId id="2428" r:id="rId41"/>
    <p:sldId id="2429" r:id="rId42"/>
    <p:sldId id="2436" r:id="rId43"/>
    <p:sldId id="2438" r:id="rId44"/>
    <p:sldId id="2437" r:id="rId45"/>
    <p:sldId id="2439" r:id="rId46"/>
    <p:sldId id="2440" r:id="rId47"/>
    <p:sldId id="2441" r:id="rId48"/>
    <p:sldId id="2442" r:id="rId49"/>
    <p:sldId id="2443" r:id="rId50"/>
    <p:sldId id="2444" r:id="rId51"/>
    <p:sldId id="2445" r:id="rId52"/>
    <p:sldId id="27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17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7122"/>
      </p:cViewPr>
      <p:guideLst>
        <p:guide orient="horz" pos="4020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프로그래밍 언어 활용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3. </a:t>
            </a:r>
            <a:r>
              <a:rPr lang="ko-KR" altLang="en-US" sz="3000" dirty="0">
                <a:latin typeface="+mj-ea"/>
                <a:ea typeface="+mj-ea"/>
              </a:rPr>
              <a:t>응용 </a:t>
            </a:r>
            <a:r>
              <a:rPr lang="en-US" altLang="ko-KR" sz="3000" dirty="0">
                <a:latin typeface="+mj-ea"/>
                <a:ea typeface="+mj-ea"/>
              </a:rPr>
              <a:t>SW </a:t>
            </a:r>
            <a:r>
              <a:rPr lang="ko-KR" altLang="en-US" sz="3000" dirty="0">
                <a:latin typeface="+mj-ea"/>
                <a:ea typeface="+mj-ea"/>
              </a:rPr>
              <a:t>기초 기술 </a:t>
            </a:r>
            <a:r>
              <a:rPr lang="ko-KR" altLang="en-US" sz="3000" dirty="0" smtClean="0">
                <a:latin typeface="+mj-ea"/>
                <a:ea typeface="+mj-ea"/>
              </a:rPr>
              <a:t>활용</a:t>
            </a:r>
            <a:r>
              <a:rPr lang="en-US" altLang="ko-KR" sz="3000" dirty="0" smtClean="0">
                <a:latin typeface="+mj-ea"/>
                <a:ea typeface="+mj-ea"/>
              </a:rPr>
              <a:t>-1)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개념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개념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구조로 나눌 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들어갈 내용이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차례로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(CPU)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(RAM)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(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- (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(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[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㉯ 파일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㉰ 주변장치 관리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㉮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㉰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㉮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㉰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㉮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㉯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계층에는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계층이 존재한다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(CPU)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프로세스의 동기화와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스케쥴링을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여기서는 스케쥴링은 처리해야 할 일들의 순서를 정하는 일 또는 중앙처리장치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(CPU)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사용할 수 있는 순서를 정하는 일을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(RAM)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할당과 회수하는 역할을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프로세스를 생성하거나 제거하는 역할을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주변장치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주변 기기에 해당하는 키보드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마우스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프린터 등 중 주변 장치와의 입출력 장치의 스케쥴링을 관리하는 역할을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생성하거나 삭제하거나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 파일을 열거나 닫거나 파일을 복사하고 파일 붙여 넣기와 파일과 관련된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관리를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8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SEC_02(Windows)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Windows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마이크로소프트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(Microsoft)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개발한 운영체제이다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버전에는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95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98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me, XP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Vista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10, 11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특징에는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선점형 멀티 태스킹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OLE,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PnP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504" y="2780928"/>
            <a:ext cx="100091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역사</a:t>
            </a:r>
            <a:endParaRPr lang="en-US" altLang="ko-KR" sz="13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업무를 수행할 때 타자기를 사용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문서를 복사하려면 등사판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틀에 잉크 등을 발라서 찍어내는 형식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프린터기의 조상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이용함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불편한 업무 방식에 빌게이츠와 폴엘런은 그때 당시 있던 마이크로 컴퓨터가 미래를 위한 열쇠로 보고 마이크로소프트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(Microsoft)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설립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개발을 시작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목표는 모든 가정에서 컴퓨터를 사용하게 하는 것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1974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개발된 인텔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8080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운영체제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프레임 말고 마이크로 컴퓨터의 최초의 운영체제이며 당시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컴퓨터 시장을 완전히 점령한 운영체제이다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후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컴퓨터 시장에서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특히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 PC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 기종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MS-DOS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패배한 비운의 운영체제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1980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MS-DOS(Microsoft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운영체제 데뷔작이자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 PC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들어간 운영체제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(OS)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1981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 출시된 마이크로 컴퓨터이자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 첫 개인용 컴퓨터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 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최초의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PC. 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역사적인 컴퓨터 모델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당시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컴퓨터를 살 때 선택하는 것으로 옵션임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IBM PC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나올 때 그 당시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컴퓨터의 표준이었던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CP/M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협상했으나 결렬된 후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마이크로소프트의 눈치 작전에 발 빠른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MS-DOS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 PC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함께하게 되며 대성공을 이뤄냄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이유로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CP/M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사장됨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 이후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~ 2020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 이전 개인용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 매킨토시를 제외하고 모두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 PC 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호환기종이라고 봐도 무방함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 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통일된 이후 운영체제 빼고 컴퓨터  내부 구조와 구성품들이 거의 통일됨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 IBM PC 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아키텍쳐가 표준화 됨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선점형 멀티태스킹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(Preemptive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Multi-Tasking)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제어권을 응용 프로그램에게 부여하는 것으로 응용 프로그램이 제어권을 독점하는 것을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 하여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안정적인 작업 환경을 지원하는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체제를 의미하는 용어이다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OLE(Object Linking and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Embedding)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여러 응용 프로그램에서 작성된 문자나 그림 등의 개체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현재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중인 문서에 자유롭게 연결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(Linking)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하거나 삽입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(Embedding)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편집할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PnP(Plug and Play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감지 기능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시스템에 프린터나 사운드 카드 등의 하드웨어를 설치했을 때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데 필요한 시스템 환경을 운영체제가 자동으로 구성해 주는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6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SEC_02(Windows)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Windows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Window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1.0(1985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운영체제라기 보다는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MS-DOS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응용프로그램으로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Apple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OS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계약문제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휴지통 기능과 창을 겹치는게 안되서 타일처럼 배치한게 특징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Window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2.0(1987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창 겹치기가 가능해진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2.0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최초로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Microsoft Word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Microsoft Excel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사용이 가능해졌다는 것에 의의가 있음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3.1(1992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그래픽의 시대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본격적인 가상메모리의 사용으로 멀티태스킹 능력 강화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카드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향상으로 화려한 화면을 제공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쓰기 편하고 쉬운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자체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윈도우 전용 프로그램을 제작할 수도 있었음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업무용으로 제격임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3.1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등장 이후 윈도우 탑재 컴퓨터가 됐고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 IBM PC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 기종은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점유율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90%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대를 찍게 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Windows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95(1995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본격적인 디지털 시대의 시작을 알린 운영체제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전까지는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MS-DOS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그래픽 </a:t>
            </a:r>
            <a:r>
              <a:rPr lang="ko-KR" altLang="en-US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셸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이었지만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95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부터는 운영체제가 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오늘날도 통용되는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정립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시작메뉴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최대화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작업표시줄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바탕화면 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운영체제를 기점으로 일반 사용자도 컴퓨터라는 물건이 보편화되기 시작함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 운영 체제 시대의 서막이며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Internet Explorer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 탑재함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4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SEC_02(Windows)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Windows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Windows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98(1998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소비자용으로 설계된 윈도우의 첫 번째 버전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당시 직장과 가정에 보편적으로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보급되어 업무와 여가 모두 적합할 수 있는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개발됨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인터넷을 통해 업그레이드를 배포한 첫 버전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MS-DOS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버전이며 플로피 디스크로 발매한 마지막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내문서 아이콘이 처음으로 바탕화면에 제공됨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XP(2001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 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초원이 배경화면인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년도 개발된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칙칙한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고전 테마에서 벗어난 컬러풀한 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호환성이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가장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막강한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Vista(2006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개월 후에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 나오는 바람에 거의 등한시되게 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애들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Vista, Me,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8, 8.1)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 그나마 나았다는 평가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Windows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7(2009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실패한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Vista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제작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데스크톱보다 노트북 판매량이 늘어난 시대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공공 핫스팟과 개인 네트워크 접속이 일반화 되기 시작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SSD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터치스크린을 지원하기 시작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Windows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8(2013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네모네모한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바뀌고 시작버튼이 없어짐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돌아왔다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최초의 태블릿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정식 지원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Windows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10(2015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업그레이드를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고객에게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무료로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제품군이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통합된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스토어를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해서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 사용하던 앱을 핸드폰이나 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대화면에서도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사용이 가능해짐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0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SEC_02(Windows)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사용자 인터페이스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 :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 User Interface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사용자 인터페이스는 키보드로 명령어를 직접 입력하지 않고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마우스로 아이콘이나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메뉴를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작업을 수행하는 방식을 말한다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초보자도 쉽게 사용할 수 있는 그래픽 사용자 인터페이스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(GUI)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채용하였다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선점형 멀티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태스킹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(Preemptive Multi-Tasking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선점형 멀티태스킹은 동시에 여러 개의 프로그램을 실행하는 멀티태스킹을 하면서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작업의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CPU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시간을 제어하여 응용 프로그램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중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프로그램을 강제 종료시키고 모든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반환하는 방식을 말한다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하나의 응용 프로그램이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독점하는 것을 방지할 수 있어 시스템 다운 현상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더욱 안정적인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1504" y="5949280"/>
            <a:ext cx="10009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멀티태스킹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(Multi-Tasking,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작업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멀티태스킹은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동시에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열어 두고 다양한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진행하는 것을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들면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MP3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음악을 들으면서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워드 프로세서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하다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인터넷에서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다운로드 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SEC_02(Windows)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PnP(Plug and Play,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감지 기능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컴퓨터 시스템에 프린터나 사운드 카드 등의 하드웨어를 설치했을 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환경을 운영체제가 자동으로 구성해 주는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운영체제가 하드웨어의 규격을 자동으로 인식하여 동작하게 해주므로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주변장치를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연결할 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환경을 설정하지 않아도 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PnP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활용하기 위해서는 하드웨어와 소프트웨어 모두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PnP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지원하여야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OLE(Object Linking and Embedding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OLE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다른 여러 응용 프로그램에서 작성된 문자나 그림 등의 개체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현재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중인 문서에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자유롭게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(Linking)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하거나 삽입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(Embedding)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편집할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기능이다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OLE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연결된 이미지를 원본 프로그램에서 수정하거나 편집하면 그 내용이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문서에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1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SEC_02(Windows)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자의 긴 파일명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파일 이름을 지정할 때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VFAT(Virtual File Allocation Table)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자까지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파일 이름으로는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₩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: * ? “&lt; &gt; |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제외한 모든 문자 및 공백을 사용할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127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자까지 지정할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Single-User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한 대를 한 사람만이 독점해서 사용한다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464" y="5733256"/>
            <a:ext cx="10009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VFAT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Windows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95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함께 등장했다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MS-DOS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파일 이름은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이하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확장자가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 이하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AUTOEXEC.BAT)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길이가 제한되어 있었는데 최대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자까지 지원하도록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FAT(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할당 테이블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Single-User 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Multi-User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Windows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같은 개인용은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한 사람이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Single-User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UNIX, LINUX,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NT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같은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서버용은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컴퓨터를 동시에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사람이 사용하는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Multi-user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3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SEC_02(Windows)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사용하기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하드웨어를 시스템에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부착하면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자동으로 인식하여 동작하게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해주는 기능은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Folding	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Plug and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Play</a:t>
            </a:r>
            <a:endParaRPr lang="ko-KR" altLang="en-US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Coalescing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Naming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PnP(Plug and Play,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 감지 기능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컴퓨터 시스템에 프린터나 사운드 카드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하드웨어를 설치했을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하드웨어를 사용하는데 필요한 시스템 환경을 운영체제가 자동으로 구성해 주는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하드웨어의 규격을 자동으로 인식하여 동작하게 해주므로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주변장치를 연결할 때 사용자가 직접 환경을 설정하지 않아도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PnP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활용하기 위해서는 하드웨어와 소프트웨어 모두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지원하여야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Folding(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특정 코드 영역을 숨기는 기능을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(Coalescing)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기억공간 내에 인접한 둘 이상의 공백을 그들 사이의 경계를 없애고 하나의 공백으로 합치는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Naming(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네이밍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명명 규칙을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OLE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기능은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디스크의 효율적 관리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모니터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화질의 개선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효율적인 메모리 관리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응용프로그램 간의 자료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OLE(Object Linking and Embedding)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다른 여러 응용 프로그램에서 작성된 문자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동영상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오디오 등의 개체를 현재 작성 중인 문서에 자유롭게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(Linking)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하거나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(Embedding)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편집할 수 있게 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OLE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연결된 이미지를 원본 프로그램에서 수정을 하거나 편집을 하면 그 내용이 그대로 해당 문서에 반영이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OLE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응용프로그램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자료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공유를 가능하게 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Windows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옳지 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PnP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지원한다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멀티태스킹을 지원한다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기능이 강화되었다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 유저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Single-User / Multi-User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Windows 10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같은 개인용은 하나의 컴퓨터를 한 사람이 사용하는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Single-User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UNIX, LINUX, WINDOW 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계열과 같은 서버용은 하나의 컴퓨터를 동시에 여러 사람들이 사용하는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Multi-User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멀티태스킹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(Multi-Tasking,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작업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멀티태스킹은 여러 개의 프로그램을 동시에 실행하고 다양한 작업을 동시에 진행하는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컴퓨터의 윈도우 창에 여러 윈도우를 열어 놓고 작업하는 것을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처리 방법으로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무엇이라 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프로그램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싱글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멀티 프로그래밍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리얼 타임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여러 개의 프로그램을 실행하는 것을 멀티태스킹 또는 멀티 프로그래밍이라고도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4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SEC_02(Windows)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28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Windows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파일 이름을 지정할 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자까지 지정할 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있게 할려면 무슨 기능을 이용하는가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FAT12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FAT16</a:t>
            </a:r>
            <a:endParaRPr lang="ko-KR" altLang="en-US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VFAT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NTFS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자의 긴 파일명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에서는 파일 이름을 지정할 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VFAT(Virtual File Allocation Table)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이용하여 최대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 까지 지정할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이름으로는 ₩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: * ? “ &lt; &gt; |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제외한 모든 문자 및 공백을 사용할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한글의 경우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자까지 지정할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FAT12 : 1980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MS-DOS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전신인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86-DOS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사용하기 위해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CP/M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비트로 확장하고 여러 가지 정보를 추가하여 만들어진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FAT16 : 1984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 PC AT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20MB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 디스크 드라이브를 지원하기 위해서 마이크로소프트사가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MS-DOS 3.0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함께 등장했다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클러스터를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NTFS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마이크로소프트사의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파일 시스템으로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MS-DOS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사용되어진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대체하기 위해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NT 3.1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함께 등장했다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비해 여러 가지가 개선되었다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메타데이터를 지원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고급 데이터 구조의 사용으로 인해 성능 개선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확장 기능을 더한 디스크 공간 활용을 극대화 시킨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소비자용으로 설계된 윈도우의 첫 번째 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1.0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3.1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95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98(1998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소비자용으로 설계된 윈도우의 첫 번째 버전이다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당시에 직장과 가정에 보편적으로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보급되어서 업무와 여가 모두 적합할 수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개발되었다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인터넷을 통해서 업그레이드를 배포한 첫 버전이다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MS-DOS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버전이며 플로피 디스크로 발매한 마지막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내문서 아이콘이 처음으로 바탕화면에 제공되었다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1.0(1985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운영체제라기 보다는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MS-DOS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하나의 응용 프로그램으로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Apple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와의 계약문제 때문에 휴지통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창을 겹치는게 안되서 타일처럼 배치한게 특징인 버전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3.1(1992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시대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본격적인 가상메모리의 사용으로 멀티태스킹 능력 강화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그래픽 카드 성능 향상으로 화려한 화면을 제공하였다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쓰기 편하고 쉬운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자체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통해서 윈도우 전용 프로그램을 제작할 수도 있었다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업무용으로 적합하였다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.Window 3.1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등장 이후 윈도우 탑재 컴퓨터가 되었고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 PC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 기능이 점유율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90%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대를 찍게 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95(1995sus)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본격적인 디지털 시대의 시작을 알린 운영체제가 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전까지는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MS-DOS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그래픽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셸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프로그램이었다면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95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부터는 운영체제가 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오늘날도 통용되는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정립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시작메뉴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표시줄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바탕화면 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운영체제를 기점으로 일반 사용자도 컴퓨터라는 물건이 보편화되기 시작하였다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비트 운영체제의 시대의 서막이며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익스플로어가 탑재되었다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4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SEC_03(UNIX / LINUX / MacOS)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 및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AT&amp;T,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(Bell)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General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Electric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공동 개발한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 Sharing System)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위해 설계된 대화식 운영체제로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공개된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 System)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작성되어 있어 이식성이 높으며 장치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간의 호환성이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작고 이해하기가 쉽다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(Multi-User),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(Multi-Tasking)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지원한다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네트워킹 기능을 제공하므로 통신망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(Network)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관리용 운영체제로 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구조의 파일 시스템을 갖는다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개발에 용이하다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유틸리티 프로그램들이 존재한다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1464" y="5540688"/>
            <a:ext cx="100091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시스템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(time-sharing)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대화식으로 사용하려는 시도에서 탄생하였다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운영 체제는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스케줄링과 다중 프로그래밍을 이용해서 각 사용자들에게 컴퓨터 자원을 시간적으로 분할하여 사용할 수 있게 해 준다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(Multi-User)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여러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동시에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사용하는 것이고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작업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(Multi-Tasking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작업이나 프로그램을 동시에 수행하는 것을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작업을 백그라운드에서 수행하므로 여러 작업을 동시에 처리할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작업이 동시에 실행될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전면에서 실행되는 우선순위가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</a:t>
            </a:r>
            <a:r>
              <a:rPr lang="ko-KR" altLang="en-US" sz="13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포그라운드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작업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상황에서 우선 순위가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보이지 않고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백그라운드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2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서버 프로그램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(0.69%)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(44.83%)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응용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기술 활용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(54.48%)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SEC_03(UNIX / LINUX / MacOS)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UNIX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커널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(Kernel)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가장 핵심적인 부분이다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부팅될 때 주기억장치에 적재된 후 상주하면서 실행된다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프로그램과 하드웨어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인터페이스 역할을 담당한다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(CPU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관리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변환 등 여러 가지 기능을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021" y="1548700"/>
            <a:ext cx="3456384" cy="2427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7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SEC_03(UNIX / LINUX / MacOS)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UNIX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(Shell)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명령어를 인식하여 프로그램을 호출하고 명령을 수행하는 명령어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해석기이다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간의 인터페이스를 담당한다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COMMAND.COM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수행한다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상주하지 않고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 파일 형태로 존재하며 보조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기억장치에서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처리가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지원하고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재지정을 통해 출력과 입력의 방향을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변경할 수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Shell(Bourne Shell,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Shell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Korn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사용자 자신이 만든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1464" y="4797152"/>
            <a:ext cx="100091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COMMAND.COM 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도스와 윈도우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95, 98, ME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기본으로 하는 운영 체제 셸의 파일 이름으로 명령 줄 해석기라 부른다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시동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직후 첫 프로그램이 실행되면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AUTOEXEC.BAT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파일을 실행하여 시스템을 설정할 책임을 가지고 뒤따르는 다른 과정을 밟게 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이상의 명령을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묶어 처리한 결과를 다른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입력으로 전환하는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Bourne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벨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연구소의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스티브 본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Stephen Bourne) 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개발하였고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셸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스크립트의 기반이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3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셸이다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C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 구문과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유사하며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Bourne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확장하여 히스토리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작업제어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엘리어스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등 기능 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추가하여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개발자들에게 유용한 기능들을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Korn Shell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Bourne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호환되며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기능을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포함하고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  Unix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계열에서 많이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2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SEC_03(UNIX / LINUX / MacOS)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UNIX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Utility Program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사용자가 작성한 응용 프로그램을 처리하는 데 사용한다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외부 명령어에 해당된다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유틸리티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프로그램에는 에디터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프로세스 간 통신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프로세스는 시스템 호출을 통해 커널의 기능을 사용하며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 통신은 시그널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 소켓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사용한다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시그널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(Signal)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간단한 메시지를 이용하여 통신하는 것으로 초기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사용됨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(Pipe)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프로세스의 출력이 다른 프로세스의 입력으로 사용되는 단방향 통신 방식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소켓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(Socket)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대화를 가능하게 하는 쌍방향 통신 방식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464" y="5537264"/>
            <a:ext cx="100091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간의 통신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(IPC;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 Process 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Communication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통신은 여러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프로그램 간에 서로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주고받는 것을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커널에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인터페이스를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명령어이다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SEC_03(UNIX / LINUX / MacOS)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LINUX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 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LINUX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리누스 토발즈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(Linus Torvalds)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개발한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소스 코드가 무료로 공개되어 있기 때문에 프로그래머가 원하는 기능을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플랫폼에 설치하여 사용이 가능하며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재배포가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완벽하게 호환된다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동일하다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MacOS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 및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MacOS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1980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애플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(Apple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개발한 운영체제이다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아이맥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(iMac)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맥북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(MacBook)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애플 사에서 생산하는 제품에서만 사용이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드라이버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uninstall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과정이 단순하다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3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SEC_03(UNIX / LINUX / MacOS)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디스크립터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(File Descriptor,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서술자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관리하기 위한 시스템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필요로 하는 파일에 대한 정보를 가진 제어 블록을 의미하며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블록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(FCB; File Control Block)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디스크립터는 파일마다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존재하며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따라 다른 구조를 가질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디스크립터는 보조기억장치 내에 저장되어 있다가 해당 파일이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때 주기억장치로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옮겨진다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디스크립터는 파일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관리하므로 사용자가 직접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참조할 수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5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SEC_03(UNIX / LINUX / MacOS)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/ LINUX / MacOS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디스크립터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(File Descriptor)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관리를 위해 시스템이 필요로 하는 정보를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보조기억장치에 저장되어 있다가 파일이 개방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(Open)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되면 주기억장치로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파일 디스크립터를 직접 참조할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파일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블록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(File Control Block)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디스크립터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(File Descriptor,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서술자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관리하기 위한 시스템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필요로 하는 파일에 대한 정보를 가진 제어 블록을 의미하며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FCB; File Control Block)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이라고도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디스크립터는 파일마다 독립적으로 존재하며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따라 다른 구조를 가질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파일 디스크립터는 보조기억장치 내에 저장되어 있다가 해당 파일이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때 주기억장치로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옮겨진다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디스크립터는 파일 시스템이 관리하므로 사용자가 직접 참조할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운영체제에서 커널의 기능이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사용자 인터페이스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기억장치 할당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파일 시스템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쉘이 시스템과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간의 인터페이스를 담당한다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커널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(Kernel)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가장 핵심적인 부분이다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부팅될 때 주기억장치에 적재된 후 상주하면서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하드웨어를 보호하고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프로그램과 하드웨어 간의 인터페이스 역할을 담당한다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(CPU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관리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관리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프로세스간 통신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변환 등 여러 가지 기능을 수행한다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0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UNIX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쉘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(Shell)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관한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 해석기이다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사용자 간의 인터페이스를 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종류의 쉘이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입출력 관리를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입출력 관리를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것은 커널이다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명령어를 인식하여 프로그램을 호출하고 명령을 수행하는 명령어 해석기이다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시스템과 사용자 간의 인터페이스를 담당한다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COMMAND.COM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같은 기능을 수행한다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상주하지 않고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명령어가 포함된 파일 형태로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 하며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기억장치에서 교체 처리가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 기능을 지원하고 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재지정을 통해 출력과 입력의 방향을 변경할 수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Shell(Bourne Shell, C Shell, Korn Shell)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이나 사용자 자신이 만든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Shell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UNIX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운영체제에 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 이상의 작업에 대하여 백그라운드에서 수행이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Multi-User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지원하지만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Multi-Tasking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트리 구조의 파일 시스템을 갖는다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이식성이 높으며 장치 간의 호환성이 높다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 및 특징</a:t>
            </a:r>
            <a:endParaRPr lang="en-US" altLang="ko-KR" sz="14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AT&amp;T,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(Bell)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연구소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MIT, General Electric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공동 개발한 운영체제이다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시스템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(Time Sharing System)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위해 설계된 대화식 운영체제로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소스가 공개된 개방형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 System)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작성되어 있어 이식성이 높으며 장치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간의 호환성이 높다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작고 이해하기가 쉽다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사용자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(Multi-User),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작업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(Multi-Tasking)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네트워킹 기능을 제공하므로 통신망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(Network)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관리용 운영체제로 적합하다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구조의 파일 시스템을 갖는다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전문적인 프로그램 개발에 용이하다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유틸리티 프로그램들이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8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SEC_03(UNIX / LINUX / MacOS)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/ LINUX / MacOS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UNIX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커널에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UNIX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중심부에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시스템 간의 인터페이스를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관리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 등을 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하드웨어를 캡슐화한다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시스템 간의 인터페이스를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것은 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프로그램과 하드웨어 간의 인터페이스 역할을 담당한다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UNIX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대화식 운영체제이다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소스가 공개된 개방형 시스템이다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 유저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 태스킹을 지원한다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구현할 수 있는 이중 리스트 구조를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트리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(Tree)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UNIX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(Shell)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기능에 대한 설명이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해석하고 커널로 전달하는 기능을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반복적인 명령 프로그램을 만드는 프로그래밍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쉘 프로그램 실행을 위해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프로세스와 메모리를 관리한다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초기화 파일을 이용해 사용자 환경을 설정하는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제공한다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메모리를 관리하는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커널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(Kernel)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기능이다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유틸리티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에디터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레지스터는 컴퓨터의 프로세서 내에서 자료를 보관하는 아주 빠른 기억 장소이다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현재 계산을 수행중인 값을 저장하는 데 사용된다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현대 프로세서는 메인 메모리에서 레지스터로 데이터를 옮겨와 데이터를 처리한 후 그 내용을 다시 레지스터에서 메인 메모리로 저장하는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스토어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레지스터는 메모리 계층의 최상위에 위치하며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빠른 속도로 접근 가능한 메모리이다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최신 프로세서에서 레지스터는 대개 레지스터 파일로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SEC_03(UNIX / LINUX / MacOS)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/ LINUX / MacOS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1991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리누스 토발즈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(Linus Torvalds)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개발한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운영체제는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LINUX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MacOS		④ Windows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LINUX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1991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리누스 토발즈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(Linus Torvalds)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개발한 운영체제이다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소스 코드가 무료로 공개되어 있기 때문에 프로그래머가 원하는 기능을 추가할 수 있고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플랫폼에 설치하여 사용이 가능하며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재배포가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완벽하게 호환된다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대부분의 특징이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동일하다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(Apple)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개발한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운영체제는 무엇 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LINUX 		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MacOS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MacOS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1980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년대 애플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(Apple)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개발한 운영체제이다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(iMac)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맥북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(MacBook)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애플 사에서 생산하는 제품에서만 사용이 가능하다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드라이버 설치 및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uninstall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과정이 단순하다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에서의 프로세스 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통신에 사용되는 수단이 아닌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시그널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(Signal)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파이프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(Pipe)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(Thread)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소켓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(Socket)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스레드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(Thread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하나의 프로세스에 속하는 작업 단위를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프로세스는 시스템 호출을 통해 커널의 기능을 사용하며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간 통신은 시그널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소켓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시그널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(Signal)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간단한 메시지를 이용하여 통신하는 것으로 초기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사용됨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(Pipe)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프로세스의 출력이 다른 프로세스의 입력으로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단방향 통신 방식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소켓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(Socket) :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사이의 대화를 가능하게 하는 쌍방향 통신 방식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UNIX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대부분 어떤 언어로 작성되어 있는가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JAVA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대부분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작성되어 있어 이식성이 높으며 장치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 간의 호환성이 높다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3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계층 구조의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기억장치는 레지스터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분류할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계층 구조에서 상위의 기억장치일수록 접근 속도와 접근 시간이 빠르지만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기억용량이 적고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각기 자신의 주소를 갖는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바이트들로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구성되어 있으며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액세스할 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캐시기억장치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프로그램과 데이터는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직접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있으나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프로그램이나 데이터는 직접 액세스할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데이터는 주기억장치에 적재된 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 액세스될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164404"/>
            <a:ext cx="3732262" cy="15072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03512" y="5805264"/>
            <a:ext cx="100091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컴퓨터의 프로세서 내에서 자료를 보관하는 아주 빠른 기억 장소이다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현재 계산을 수행중인 값을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하는데 사용된다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내부에 존재하며 연산제어 및 디버깅 목적으로 사용된다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처리 속도와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속도 차이를 줄이기 위해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지역성을 활용하여 메인 메모리에 있는 데이터를 캐시 메모리에 불러와 두고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프로세서가 필요한 데이터를 캐시 메모리에서 먼저 찾도록 하면 시스템 성능을 향상할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주기억장치와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위치하며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사용하는 프로그램과 데이터를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5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44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저장되는 프로그램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기억장치에 저장되는 프로그램은 응용프로그램과 시스템 프로그램이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응용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프로그램은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실행될 때만 주기억장치에 저장되었다가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수행이 종료되면 다른 프로그램으로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되거나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삭제되고 전원이 꺼지면 삭제된다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프로그램은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구동을 시작해서 종료될 때까지 주기억장치에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응용프로그램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프로그램이 기억되는 곳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프로그램의 제어에 의해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부분으로 분할해 독립된 프로그램을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 방식으로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사용자 응용프로그램 각각의 독립된 영역을 보호해주는 기억 보호를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 프로그램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저장되는 곳을 상주 구역과 비상주 구역을 분류된다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상주 구역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언제라도 바로 실행될 수 있는 운영체제의 기본적인 기능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저장공간을 의미하며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프로그램들이 기억되는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곳이다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비상주 구역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사용되지 않는 프로그램을 필요할 때만 보조기억장치에서 인출해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저장하며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끝나면 다른 프로그램이 다시 사용할 수 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0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응용 </a:t>
            </a:r>
            <a:r>
              <a:rPr lang="en-US" altLang="ko-KR" sz="1600" b="1" dirty="0">
                <a:latin typeface="+mj-ea"/>
              </a:rPr>
              <a:t>SW </a:t>
            </a:r>
            <a:r>
              <a:rPr lang="ko-KR" altLang="en-US" sz="1600" b="1" dirty="0">
                <a:latin typeface="+mj-ea"/>
              </a:rPr>
              <a:t>기초 기술 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운영체제의 개념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002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UNIX / LINUX/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MacOS			004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등급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006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구현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007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기타 관리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008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009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010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스케줄링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011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012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기본 명령어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013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		014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	016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프로토콜의 개념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017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TCP/IP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44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응용프로그램 영역을 효율적으로 사용하기 위한 고려 사항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한 번에 몇 개의 프로그램을 적재할 것인지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고려하여야 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프로그램만 가능하게 하거나 여러 개의 프로그램을 함께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공존하는 것을 고려한다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프로그램을 함께 적재할 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프로그램에 할당되는 공간의 크기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동일하게 할지 다르게 할지 고려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크기의 공간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할당할 지 고려한다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크기를 유지할지 상황에 따라 변경할지를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연속한 작은 공간들을 할당할지 한 덩어리의 커다란 공간을 할당할지를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6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44"/>
            <a:ext cx="110013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주기억장치를 할당하는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단일 사용자 할당 기법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차지하는 부분을 제외한 나머지 기억 공간을 한 사용자 응용프로그램이 독점 사용하도록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기법을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융통성을 최대한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최대의 단순성과 최소의 비용을 만족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특별한 하드웨어가 없어도 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소프트웨어도 필요 없다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사용하는 이외의 부분은 낭비가 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입력과 출력을 수행하는 동안 중앙처리장치를 계속 쓸 수 없어 유휴 상태가 되므로 활용도가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주기억장치의 용량보다 크면 수행시키기 어렵다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8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44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주기억장치를 할당하는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고정 분할 할당 기법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크기의 분할된 구역을 고정 할당하는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의미한다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프로그램이 적재되고 남은 공간에 다른 프로그램을 적재하여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프로세서와 기억장치와 같은 자원의 활용도를 크게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여러 프로그램을 주기억장치에 적재하여 수행하는 다중 프로그래밍 기법이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할당되는 저장 공간이 작고 저장될 프로그램이 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작은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쪼개지는 단편화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발생한다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프로그램과 할당된 분할 구역의 크기가 일치하지 않으면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공간이 생긴다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499408"/>
            <a:ext cx="104411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데이터를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데이터보다 작거나 커서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생기는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기억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공간을 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크기보다 크기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할당된 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남아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빈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크기보다 작기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할당될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사용되지 않고 빈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남아있는 분할된 전체 영역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7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44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주기억장치를 할당하는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분할 할당 기법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방법으로는 기억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집약을 만든다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주기억장치를 검사하여 공백을 존재하는 빈 영역을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커다란 빈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중인 블록을 한 곳에 모으고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비어 있는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커다란 공백으로 만든다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가능한 큰 영역을 만들어 낭비를 줄일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장소를 집약하는 동안 시스템은 지금까지 수행해오던 일들을 일단 중지해야 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집약하는데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시간적으로 소모가 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중이던 프로그램과 데이터를 주기억장치 내의 다른 장소로 이동시키기 때문에 각 위치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수정이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불가피하다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0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44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주기억장치를 할당하는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분할 할당 기법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번째 방법으로는 배치 전략을 의미하는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 영역을 찾는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 적합 방법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공백을 차례로 검색하다가 새로운 프로그램을 저장할 수 있을 만큼의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 공간을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찾으면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공간에 할당한다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 적합 방법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요구하는 크기보다 크면서 가장 크기가 비슷한 공간을 선택하여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할당하며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공백만 생긴다는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장점이 있다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 적합 방법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부분을 찾아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할당되고 남은 공간이 비교적 크다면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나머지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부분을 다른 프로그램에 할당하여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3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기억장치의 관리 전략의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기억장치의 관리 전략은 보조기억장치의 프로그램이나 데이터를 주기억장치에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적재시키는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 위치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한정된 주기억장치의 공간을 효율적으로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것으로 반입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(Fetch)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(Placement)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(Replacement)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반입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(Fetch)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반입 전략은 보조기억장치에 보관중인 프로그램이나 데이터를 언제 주기억장치로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것인지를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 반입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(Demand Fetch)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실행중인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특정 프로그램이나 데이터 등의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요구할 때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(Anticipatory Fetch)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실행중인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프로그램에 의해 참조될 프로그램이나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적재하는 방법이다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(Placement)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전략은 새로 반입되는 프로그램이나 데이터를 주기억장치의 어디에 위치시킬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것인지를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 적합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(First Fit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데이터가 들어갈 수 있는 크기의 빈 영역 중에서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분할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배치시키는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(Best Fit)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데이터가 들어갈 수 있는 크기의 빈 영역 중에서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남기는 분할 영역에 배치시키는 방법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(Worst Fit)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들어갈 수 있는 크기의 빈 영역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단편화를 가장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남기는 분할 영역에 배치시키는 방법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499408"/>
            <a:ext cx="104411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데이터를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데이터보다 작거나 커서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생기는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기억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공간을 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크기보다 크기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할당된 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남아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빈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크기보다 작기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할당될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사용되지 않고 빈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남아있는 분할된 전체 영역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2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(Placement)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상태가 다음 표와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 전략으로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 Fit, Best Fit,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Worst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Fit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때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방법에 대하여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10K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프로그램이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받게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번호는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먼저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10K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 각 영역의 크기를 확인한다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② First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Fit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 중에서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10K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프로그램이 들어갈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③ Best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Fit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영역 중에서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들어가고 단편화를 가장 작게 남기는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④ Worst Fit 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영역 중에서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들어가고 단편화를 가장 많이 남기는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2209800"/>
            <a:ext cx="2952328" cy="1761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(Replacement)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전략은 주기억장치의 모든 영역이 이미 사용중인 상태에서 새로운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배치하려고 할 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사용되고 있는 영역 중에서 어느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교체하여 사용할 것인지를 결정하는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전략에는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FIFO(First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First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Output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OPT(Optimal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replacement), LRU(Least Recently Used),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LFU(Least Frequence Used), NUR(Not Used Recently), PFF(Page Fault Frequency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SCR(Second Chance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Replacement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4581128"/>
            <a:ext cx="1000911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일정한 크기로 나눈 단위를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크기로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일정하게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나누어진 주기억장치의 단위를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</a:t>
            </a:r>
            <a:endParaRPr lang="en-US" altLang="ko-KR" sz="13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(Page Frame)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•OPT(Optimal 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Replacement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오랫동안 사용하지 않을 페이지를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•FIFO(First 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 First Output)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가장 오래된 페이지를 교체한다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•LRU(Least 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Recently Used)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 가장 오래된 페이지를 교체한다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•LFU(Least 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Frequence Used)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횟수가 가장 적은 페이지를 교체한다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•NUR(Not 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Used Recently)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비트와 변형 비트를 사용하여 교체한다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최근 사용하지 않은 페이지를 제거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•PFF(Page 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Fault Frequency)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셋에 속하지 않은 페이지 중에 최근에 자주 사용하는 페이지를 교체한다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SCR(Second Chance Replacement)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오래 동안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있던 페이지중 자주 사용되는 페이지의 교체를 방지하기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FIFO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기법의 단점을 보완하는 기법이다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프로세스가 일정 시간 동안 자주 참조하는 페이지들의 집합이다</a:t>
            </a:r>
            <a:endParaRPr lang="en-US" altLang="ko-KR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6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86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 전략은 주기억장치 자원을 가장 잘 사용하도록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설계되어야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주기억장치 관리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전략과 거리가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Fetch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Placement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Paging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Replacement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Memory)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보관되어 있는 프로그램과 주기억장치의 영역을 동일한 크기로 나눈 후 나눠진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동일하게 나눠진 주기억장치의 영역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프레임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적재시켜 실행하는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Memory)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것은 보조기억장치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(SSD, HDD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일부를 마치 주기억장치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(RAM)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처럼 사용하는 것으로 용량이 작은 주기억장치를 큰 용량을 가진 것처럼 사용하는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프로그램을 여러 개의 작은 블록 단위로 나누어서 가상기억장치에 보관해놓고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실행 시 요구되는 블록만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불연속으로 할당하여 처리한다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(Fetch)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전략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반입 전략은 보조기억장치에 보관중인 프로그램이나 데이터를 언제 주기억장치로 적재를 할 것인지를 결정하는 전략이다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요구 반입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(Demand Fetch)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실행중인 프로그램이 특정 프로그램이나 데이터 등의 참조를 요구할 때 적재하는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예상 반입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(Anticipatory Fetch)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실행중인 프로그램에 의해 참조될 프로그램이나 데이터를 미리 예상해서 적재하는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전략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(Placement)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전략은 새로 반입되는 프로그램이나 데이터를 주기억장치의 어디에 위치를 시킬 것인지를 결정하는 전략이다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 적합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(First Fit)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데이터가 들어갈 수 있는 크기의 빈 영역 중에서 첫 번째 분할 영역에 배치시키는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 적합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(Best Fit)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데이터가 들어갈 수 있는 크기의 빈 영역 중에서 단편화를 가장 적게 남기는 분할 영역에 배치시키는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 적업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(Worst Fit)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데이터가 들어갈 수 있는 크기의 빈 영역 중에서 단편화를 가장 많이 남기는 분할 영역에 배치시키는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(Replacement)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전략은 주기억장치의 모든 영역이 이미 사용중인 상태에서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프로그램이나 데이터를 주기억장치에 배치하려고 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사용되고 있는 영역 중에서 어느 영역을 교체하여 사용할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인지를 결정하는 전략이다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교체 전략에는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FIFO, OPT, LRU, LFU, NUR, PFF, SCR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기억장치의 관리 전략 중 반입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(Fetch)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전략의 설명으로 맞는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프로그램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주기억장치로 가져오는 시기를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결정하는 전략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반입 전략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프로그램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주기억장치 내의 위치를 정하는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전략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주기억장치 내의 빈 공간 확보를 위해 제거할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전략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위치를 이동시키는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전략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주기억장치 어디에 위치시킬 것인가 라고 하면 배치전략이고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내의 빈 공간 확보를 위해 제거 라고 하면 교체전략이다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기억공간이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15K, 23K, 22K, 21K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순으로 빈 공간이 있을 때 기억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 배치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전략으로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"First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Fit"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사용하여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17K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적재할 </a:t>
            </a:r>
            <a:endParaRPr lang="ko-KR" altLang="en-US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내부 단편화의 크기는 얼마인가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5K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6K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7K			④ 8K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기억공간의 크기가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20KB, 16KB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8KB, 40KB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 기억장치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전략으로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"Best Fit"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17KB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프로그램을 적재할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단편화의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크기는 얼마인가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3KB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23KB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64KB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67KB</a:t>
            </a:r>
          </a:p>
        </p:txBody>
      </p:sp>
    </p:spTree>
    <p:extLst>
      <p:ext uri="{BB962C8B-B14F-4D97-AF65-F5344CB8AC3E}">
        <p14:creationId xmlns:p14="http://schemas.microsoft.com/office/powerpoint/2010/main" val="9357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운영체제는 컴퓨터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자원들을 효율적으로 관리하며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컴퓨터를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편리하고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환경을 제공하는 여러 프로그램의 모임이다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사용자와 컴퓨터 하드웨어 간의 인터페이스로서 동작하는 시스템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일종으로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유용한 작업을 할 수 있도록 환경을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제공해준다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009693"/>
            <a:ext cx="3600400" cy="1577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5520" y="5445224"/>
            <a:ext cx="9433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b="1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Resouce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프린터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및 정보 등을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89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관리 기법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Worst Fit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방법을 사용할 경우 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10K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 의 프로그램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실행을 위해서는 어느 부분에 할당되는가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NO.2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NO.3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NO.4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NO.5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 적합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(Worst Fit)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반입되는 프로그램이나 데이터가 들어갈 수 있는 크기의 빈 영역 중에서 단편화를 가장 많이 남기는 분할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배치시키는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분할된 영역에 프로그램이나 데이터를 할당할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프로그램이나 데이터보다 작거나 커서 생기는 빈 기억공간을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단편화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할당될 프로그램의 크기보다 크기 때문에 프로그램이 할당된 후 사용되지 않고 남아 있는 빈 공간을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단편화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할당될 프로그램의 크기보다 작기 때문에 프로그램이 할당될 수 없어 사용되지 않고 빈 공간으로 남아 있는 분할된 전체 영역을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가상기억장치의 페이지 교체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(Replacement) 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 아닌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FIFO(First In First Out)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LRU(Least Recently Used)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SSTF(Shortest Seek Time First)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LFU(Least Frequently Used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SSTF(Shortest Seek Time First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스케쥴러의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SJF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동일한 형태의 알고리즘으로 봐도 무방하다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SJF(Shortest Job First)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평균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Waiting Time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최소화하기 위해 사용하는 방식을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헤드의 위치 기준으로 가장 가까이 있는 디스크로의 요청을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seek-time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짧은 요청을 먼저 수행하는 정책이다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Throughput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극대화 시킬 수 있는 장점이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Batch Processing Systems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알맞은 정책이다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특정한 조건의 요청이 계속 무시될 수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Starvation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발생 가능성이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공정하지 못한 알고리즘이라 볼 수도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Interactive Systems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알맞지 못한 정책이다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전략 알고리즘의 종류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OPT(Optimal Replacement)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앞으로 가장 오랫동안 사용되지 않을 페이지를 교체한다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FIFO(First Input First Output)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내에 가장 오래된 페이지를 교체한다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LRU(Least Recently Used)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된지 가장 오래된 페이지를 교체한다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LFU(Least Frequence Used)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횟수가 가장 적은 페이지를 교체한다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PFF(Page Fault Frequency)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셋에 속하지 않은 페이지 중에 최근에 자주 사용하는 페이지를 교체한다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SCR(Second Chance Replacement)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오래 동안 주기억장치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있던 페이지 중 자주 사용되는 페이지의 교체를 방지하기 위한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FIFO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기법의 단점을 보완하는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528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150K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작업요구 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 Fit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Best Fit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전략을 각각 적용할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영역의 연결이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First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Fit : 2,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Best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Fit : 3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First Fit 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Best Fit 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First Fit 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Best Fit 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First Fit 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Best Fit :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150KB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최초 적합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(First Fit)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할당할 경우는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150KB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프로그램을 저장할 공간이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150KB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 되어야 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그 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제일 첫 번째 발견되는 할당영역에 배치하게 되며 여기서는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번에 해당하는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400KB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공백에 저장되며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250KB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만큼 내부 단편화가 생긴다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 적합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(Best Fit)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할당할 때는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150KB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이상이며 그 중에 가장 작은 내부 단편화가 이루어져야 하므로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200KB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저장되며 아울러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50KB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내부 단편화가 이루어진다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구동을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시작해서 종료될 때까지 주기억장치에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유지되는 프로그램은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애플리케이션 프로그램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프로그램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게임 프로그램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저장되어 있는 사용자 프로그램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저장되는 프로그램은 응용 프로그램과 시스템 프로그램이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응용 프로그램은 실행될 때만 주기억장치에 저장되었다가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수행이 종료되면 다른 프로그램으로 대체가 되거나 삭제되고 아울러 전원이 꺼지면 삭제된다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시스템 프로그램은 컴퓨터가 구동을 시작해서 종료될 때까지 주기억장치에 유지한다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사용자 응용 프로그램 영역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 프로그램들이 기억되는 곳을 의미하며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프로그램의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제어에 의해 동작한다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부분으로 분할해 독립된 프로그램을 기억한다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 태스킹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동작한다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사용자 응용 프로그램 각각의 독립된 영역을 보호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해주는 기억 보호를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시스템 프로그램 영역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저장되는 곳을 상주 구역과 비상주 구역으로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상주 구역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언제라도 바로 실행될 수 있는 운영체제의 기본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적인 기능을 저장하는 공간을 말하며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사용되는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들이 기억되는 곳이다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비상주 구역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사용되지 않는 프로그램을 필요할 때만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보조기억장치에서 인출해 저장하며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처리가 끝나면 다른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프로그램으로 다시 사용이 가능한 구역을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3" y="2060848"/>
            <a:ext cx="2851853" cy="1631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00" y="1772816"/>
            <a:ext cx="2055864" cy="1587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SEC_04(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 관리의 개요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차지하는 부분을 제외한 나머지 기억 공간을 한 사용자 응용프로그램이 독점 사용하도록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기법은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할당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 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가변 분할 할당 기법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동적 할당 기법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사용자 할당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운영체제가 차지하는 부분을 제외한 나머지 기억 공간을 한 사용자 응용 프로그램이 독점 사용하도록 하는 기법을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융통성을 최대한 제공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최대의 단순성과 최소의 비용을 만족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특별한 하드웨어가 없어도 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 소프트웨어도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사용하는 부분 이외의 부분은 낭비가 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입력과 출력을 수행하는 동안 중앙처리장치를 계속 쓸 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없어 유휴 상태가 되므로 활용도가 매우 낮다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주기억장치의 용량보다 크면 수행시키기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응용프로그램 영역을 효율적으로 사용하기 위한 고려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주기억장치에 한 번에 몇 개의 프로그램을 적재할 것인지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 하여야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각 프로그램에 할당되는 공간의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고려하여야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크기의 공간 할당할 지 고려한다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프로그램만 가능하게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응용 프로그램 영역을 효율적으로 사용하기 위한 고려사항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주기억장치에 한 번에 몇 개의 프로그램을 적재할 것인지 고려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개의 프로그램만 가능하게 하거나 여러 개의 프로그램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함께 공존하는 것을 고려를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여러 개의 프로그램을 함께 적재할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프로그램에 할당되는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공간의 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할당되는 크기를 동일하게 할지 혹은 다르게 할지를 고려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일정한 크기의 공간을 할당할 지를 고려한다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크기를 유지할지 상황에 따라 변경할지를 고려한다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연속한 작은 공간들을 할당할 지 한 덩어리의 커다란 공간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할당할지를 고려한다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625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기억장치의 분류에 속하지 않는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스위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기억장치에는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 기억장치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다음과 같은 계층 구조로 분류할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 기억장치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계층 구조에서 상위의 기억장치일수록 접근 속도와 접근 시간이 빠르지만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기억용량이 적고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주기억장치는 각기 자신의 주소를 갖는 바이트들로 구성되어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이용하여 액세스를 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레지스터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 기억장치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프로그램과 데이터는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액세스를 할 수 있으나 보조 기억장치에 있는 프로그램이나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직접 액세스할 수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보조기억장치에 있는 데이터는 주기억장치에 적재된 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의해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액세스가 되어 실행될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프로세서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(CPU)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자료를 보관하는 아주 빠른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장소이다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현재 계산을 수행중인 값을 저장하는데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내부에 존재하며 연산을 제어 및 디버깅 목적으로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캐시 메모리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CPU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처리 속도와 주기억장치의 접근 속도 차이를 줄이기 위해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지역성을 활용하여 메인 메모리에 있는 데이터를 캐시 메모리에 불러와 두고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프로세서가 필요한 데이터를 캐시 메모리에서 먼저 찾도록 하면 시스템의 기능이 향상이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위치하며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사용하는 프로그램과 데이터를 기억한다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가변 분할 할당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기법에 대한 설명으로 틀린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장소의 집약을 만든다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가능한 큰 영역을 만들어 낭비를 줄일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기억 장소를 집약하는 동안 시스템은 지금까지 수행해오던 일들을 일단 중지해야 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집약하는데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시간적으로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소모가 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비어 있는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공백으로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분할 할당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방법으로는 기억 장소의 집약을 만든다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주기억장치를 검사하여 공백이 존재하는 빈 영역을 하나의 커다란 빈 영역을 만드는 방법을 의미하며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운영체제는 사용 중인 블록을 한 곳에 모으고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기억 장소를 하나의 커다란 공백으로 만든다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가능한 큰 영역을 만들어 메모리 낭비를 줄일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장소를 집약하는 동안 시스템은 지금까지 수행해오던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일들을 일단 중지해야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집약하는데 시간적으로 소모가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 중이던 프로그램과 데이터를 주기억장치 내의 다른 장소로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이동시키기 때문에 각 위치 수정이 불가피하다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번째 방법으로는 배치 전략을 의미하는 공백 영역을 찾는 알고리즘 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최초 적합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 적합 방법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 적합 방법이 존재한다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0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할당의 개념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기법은 프로그램이나 데이터를 실행시키기 위해 주기억장치에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어떻게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할당할 것인지에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내용이며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할당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기법과 분산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기법으로 분류할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8148" y="5013176"/>
            <a:ext cx="100091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할당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가상기억장치의 내용을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할당하기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 관리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기법이라고도 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(Paging)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가상기억장치에 보관되어 있는 프로그램과 주기억장치의 영역을 동일한 크기로 나눈 후 나눠진 프로그램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동일하게 나눠진 주기억장치의 영역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프레임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적재시켜 실행하는 기법이다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가상기억장치에 보관되어 있는 프로그램을 다양한 크기의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논리적인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단위로 나눈 후 주기억장치에 적재시켜 실행시키는 기법이다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일부를 주기억장치처럼 사용하는 것으로 용량이 작은 주기억장치를 마치 큰 용량을 가진 것처럼 사용하는 기법이다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작은 블록 단위로 나누어서 가상기억장치에 보관해놓고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실행 시 요구되는 블록만 주기억장치에 불연속적으로 할당하여 처리한다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19" y="2229140"/>
            <a:ext cx="6984777" cy="1763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9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분할 할당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분할 할당 기법은 주기억장치를 운영체제 영역과 사용자 영역으로 나누어 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순간에는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오직 한 명의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사용자만이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사용자 영역을 사용하는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가장 단순한 기법으로 초기의 운영체제에서 많이 사용하던 기법이다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영역만을 사용하기 위해 운영체제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영역을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레지스터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(Boundary Register)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사용된다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크기가 작을 경우 사용자 영역이 낭비될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주기억장치보다 큰 사용자 프로그램은 실행할 수 없었으나 오버레이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사용하면서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문제가 해결되었다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8148" y="5976863"/>
            <a:ext cx="100091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경계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(Boundary 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Register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프로그램이 운영체제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접근하지 못하도록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레지스터로 사용자 영역이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시작되는 주소를 기억하고 있다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오버레이 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주기억장치보다 큰 사용자 프로그램을 실행하기 위한 기법이다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73" y="4381951"/>
            <a:ext cx="2663476" cy="1503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분할 할당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오버레이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(Overlay)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오버레이 기법은 주기억장치보다 큰 사용자 프로그램을 실행하기 위한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보조기억장치에 저장된 하나의 프로그램을 여러 개의 조각으로 분할한 후 필요한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조각을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차례로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적재하여 프로그램을 실행한다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실행되면서 주기억장치의 공간이 부족하면 주기억장치에 적재된 프로그램의 조각 중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 필요한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조각이 위치한 장소에 새로운 프로그램의 조각을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Overlay)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적재한다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프로그램을 여러 개의 조각으로 분할하는 작업은 프로그래머가 수행해야 하므로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프로그래머는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구조를 알아야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8148" y="6192887"/>
            <a:ext cx="100091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오버레이 기법이 가능한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이유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프로그램을 여러 개의 조각으로 분할하여 처리할 수 있는 것은 프로그램의 모든 부분이 동시에 실행되는 것이 아니기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한글을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한글의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기능을 동시에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아니라 파일을 여는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기능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등이 분할되어 따로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389380"/>
            <a:ext cx="3880470" cy="16762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7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분할 할당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스와핑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(Swapping)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스와핑 기법은 하나의 프로그램 전체를 주기억장치에 할당하여 사용하다 필요에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프로그램과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주기억장치에 있는 프로그램이 보조기억장치로 이동되는 것을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Swap Out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주기억장치로 이동되는 것을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Swap In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프로그램이 완료될 때까지 교체 과정을 여러 번 수행할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기법으로 발전되었다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010025"/>
            <a:ext cx="4104456" cy="1972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분할 할당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 contiguous Fixed parTition allocation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MFT)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Allocation)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할당은 프로그램을 할당하기 전에 운영체제가 주기억장치의 사용자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고정된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분할하고 준비상태 큐에서 준비중인 프로그램을 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할당하여 수행하는 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프로그램을 실행하려면 프로그램 전체가 주기억장치에 위치해야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영역보다 커서 영역 안에 들어갈 수 없는 경우가 발생할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크기의 분할 영역에 다양한 크기의 프로그램이 할당되므로 내부 단편화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낭비가 많다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실행할 프로그램의 크기를 미리 알고 있어야 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프로그래밍을 위해 사용되었으나 현재는 사용되지 않는다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5499408"/>
            <a:ext cx="104411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데이터를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데이터보다 작거나 커서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생기는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기억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공간을 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크기보다 크기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할당된 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남아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빈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</a:t>
            </a:r>
          </a:p>
          <a:p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영역이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할당될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크기보다 작기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할당될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사용되지 않고 빈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공간으로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남아있는 분할된 전체 영역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0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분할 할당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 contiguous Fixed parTition allocation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MFT)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Allocation)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번역과 적재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재배치 번역과 적재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 기법은 다음과 같이 절대 번역과 적재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재배치 번역과 적재로 구분할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번역과 적재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할당될 분할 영역을 어셈블러나 컴파일러가 지정하는 방식으로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분할된 각 영역의 준비상태 큐에서 기다리며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분할 영역이 비어 있다 하더라도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분할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영역만을 사용해야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재배치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번역과 적재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할당될 영역이 미리 지정되지 않고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준비상태 큐에서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기다린 순서대로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영역에 할당되는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2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분할 할당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 contiguous Fixed parTition allocation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MFT)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Allocation)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18K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크기의 사용자 영역이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6K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영역으로 분할된 주기억장치에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 중인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5K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3K,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10K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기법으로 할당하면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준비상태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큐에서 대기중인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P1(5K)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영역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할당시키면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1K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내부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단편화가 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②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준비상태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큐에서 대기중인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P2(3K)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영역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할당시키면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3K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내부 단편화가 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준비상태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큐에서 대기중인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P3(10K)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영역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할당시키면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6K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외부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단편화가 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895927"/>
            <a:ext cx="3240360" cy="2246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8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37372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분할 할당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분할 할당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 contiguous Variable parTition allocation, MVT)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할당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Allocation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할당 기법의 단편화를 줄이기 위한 것으로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주기억장치를 분할해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아니라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주기억장치에 적재하면서 필요한 만큼의 크기로 영역을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주기억장치를 효율적으로 사용할 수 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프로그래밍의 정도를 높일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할당 기법에 비해 실행될 프로세스 크기에 대한 제약이 적다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상당 부분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있으나 영역과 영역 사이에 단편화가 발생될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목적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목적에는 처리 능력 향상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가능도 향상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 향상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능력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시간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성능을 평가하는 기준이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68" y="2243090"/>
            <a:ext cx="5920840" cy="1416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6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SEC_05(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64544"/>
            <a:ext cx="110013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분할 할당 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분할 할당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 contiguous Variable parTition allocation, MVT)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할당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Allocation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200K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크기의 사용자 영역으로 구성된 주기억장치에 준비중인 다음과 같은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분할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기법으로 할당하면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차례로 주기억장치의 사용자 영역에 할당되며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30K(200-50-100-20)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외부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단편화가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② P2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수행이 완료되면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100K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빈 공간이 생긴다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  ③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준비상태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큐에서 기다리던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사용했던 공간에 할당되며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40K(100-60)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내부 단편화가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53" y="2820568"/>
            <a:ext cx="3712047" cy="2281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2465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주기억장치의 사용자 영역을 일정 수의 고정된 크기로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하여 준비상태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큐에서 준비 중인 프로그램을 각 영역에 할당하여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분할 기억장치 할당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고정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기억장치 할당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교체 기법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오버레이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(Multiple contiguous Fixed parTition allocation,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MFT) =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할당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Allocation)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 방식은 프로그램을 할당하기 전에 운영체제가 주기억장치의 사용자 영역을 여러 개의 고정된 크기로 분할하고 준비상태 큐에서 준비중인 프로그램이나 데이터를 각 영역에 할당하여 수행하는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프로그램을 실행하려면 프로그램 전체가 주기억장치에 위치 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프로그램이 분할된 영역보다 커서 영역 안에 들어갈 수 없는 경우가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일정한 크기의 분할 영역에 다양한 크기의 프로그램이 할당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되므로 내부 단편화 및 외부 단편화가 발생하여 주기억장치의 낭비가 많다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실행할 프로그램의 크기를 미리 알고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다중 프로그래밍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 태스킹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위해 사용되었으나 현재는 사용되지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분할 기억장치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contiguous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Variable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parTition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allocation, MVT)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할당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Allocation)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 기법의 단편화를 줄이기 위한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주기억장치를 분할해 놓는 것이 아니라 프로그램을 주기억장치에 적재하면서 필요한 만큼의 크기로 영역을 분할하는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주기억장치를 효율적으로 사용할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프로그래밍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정도를 높일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고정 분할 할당 기법에 비해 실행될 프로세스 크기에 대한 제약이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단편화를 상당 부분을 해결할 수 있으나 영역과 영역 사이에 단편화가 발생될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오버레이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Overlay)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오버레이 기법은 주기억장치보다 큰 사용자 프로그램을 실행하기 위한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보조기억장치에 저장된 하나의 프로그램을 여러 개의 조각으로 분할한 후 필요한 조각을 차례로 주기억장치에 적재하여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실행한다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프로그램이 실행되면서 주기억장치의 공간이 부족하면 주기억장치에 적재된 프로그램의 조각 중 불필요한 조각이 위치한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장소에 새로운 프로그램의 조각을 중첩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(Overlay)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적재한다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프로그램을 여러 개의 조각으로 분할하는 작업은 프로그래머가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수행해야 하기 때문에 프로그래머는 시스템 구조나 프로그램의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구조를 알아야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(Replacement)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전략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교체 전략은 주기억장치의 모든 영역이 이미 사용중인 상태에서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프로그램이나 데이터를 주기억장치에 배치하려고 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사용되고 있는 영역 중에서 어느 영역을 교체하여 사용할 것인지를 결정하는 전략이다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 기억장치를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시스템에서 주기억장치를 고정된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 로 분할하여 사용하는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 대한 설명 중 가장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내부조각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(Internal Fragmentation)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현상이 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주기억장치와 보조기억장치 간에 데이터의 이동이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빈번히 발생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스와핑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(Swapping)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프로그램이 주어진 분할 안에 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들어갈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없는 경우가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생길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프로그램이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실행되기 위해서는 그 전체가 주기억장치에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 기법은 실행할 프로그램 전체가 주기억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장치에 적재된 후 실행하기 때문에 주기억장치와 보조기억장치 간에 데이터 이동은 자주 발생하지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주기억장치와 보조기억장치 간에 데이터의 이동이 빈번히 발생하는 기법은 스와핑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스와핑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(Swapping)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스와핑 기법은 하나의 프로그램 전체를 주기억장치에 할당하여 사용하다 필요에 따라서 다른 프로그램과 교체하는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주기억장치에 있는 프로그램이 보조기억장치로 이동되는 것을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Swap Out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보조기억장치에 있는 프로그램이 주기억장치 로 이동되는 것을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Swap 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하나의 사용자 프로그램이 완료될 때까지 교체 과정을 여러 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가상기억장치의 페이징 기법으로 발전되었다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34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기억공간 관리 중 고정 분할 할당과 동적 분할 할당으로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나누어 관리되는 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로딩 기법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로딩 기법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(Paging)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세그먼트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(Segment)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할당과 동적 분할 할당은 다중 분할 할당 기법에 해당되고 다중 분할 할당 기법은 연속 할당 기법에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(Loading)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한글로 번역하면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 할당 기법은 프로그램이나 데이터를 실행시키기 위해서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장치에 어떻게 할당할 것인지에 대한 내용이며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할당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분산 할당 기법으로 분류할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할당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주기억장치에 연속적으로 할당하는 기법을 말하며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분할 할당 기법과 다중 분할 할당 기법이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단일 분할 할당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오버레이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스와핑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다중 분할 할당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 기법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 할당 기법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할당 기법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프로그램을 특정단위의 조각으로 나누어 주기억장치 내에 분산하여 할당하는 기법으로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기법과 세그먼테이션 기법으로 나눌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페이징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가상기억장치에 보관되어 있는 프로그램과 주기억장치의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영역을 동일한 크기로 나눈 후 나눠진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동일하게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나눠진 주기억장치의 영역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 프레임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적재시켜 실해하는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세그먼테이션 기법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가상기억장치에 보관되어 있는 프로그램을 다양한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크기의 논리적인 단위로 나눈 후 주기억장치에 적재시켜 실행시키는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 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할당될 영역이 미리 지정되지 않고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준비상태 큐에서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기다린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순서대로 분할 영역에 할당되는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재배치 번역과 적재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절대 번역과 적재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가변 메모리 적재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메모리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분할 할당 기법에는 다음과 같이 절대 번역과 적재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재배치 번역과 적재로 구분할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절대 번역과 적재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할당될 분할 영역을 어셈블러나 컴파일러가 지정하는 방식으로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프로그램은 분할된 각 영역의 준비상태 큐에서 기다리며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분할 영역이 비어 있다 하더라도 지정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 분할 영역만 사용해야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재배치 번역과 적재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프로그램이 할당될 영역이 미리 지정되지 않고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준비상태 큐에서 기다리 순서대로 분할 영역에 할당하는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7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908720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프로그램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 Program)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컴퓨터 전체의 작동 상태 감시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작업의 순서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관리 등의 역할을 수행하는 것으로 다음과 같이 구분할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프로그램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(Processing Program)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제어 프로그램의 지시를 받아 사용자가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문제를 해결하기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같이 구분할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418287"/>
            <a:ext cx="5760640" cy="152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4971515"/>
            <a:ext cx="5760640" cy="10546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75770" y="6017108"/>
            <a:ext cx="94338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(Sort/Merge)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기준으로 정렬하거나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개 이상의 파일을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하나로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합치는 기능을 하는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프로그램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유틸리티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시스템에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지원하거나 기능을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 또는 확장하기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프로그램으로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디스크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 보호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압축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바이러스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치료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백업 및 복구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8580" y="5773716"/>
            <a:ext cx="45719" cy="14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17344" y="5773716"/>
            <a:ext cx="45719" cy="14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처리기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Processor),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보조기억장치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장치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및 정보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관리한다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효율적으로 관리하기 위해 자원의 스케줄링 기능을 제공한다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간의 편리한 인터페이스를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하드웨어와 네트워크를 관리 제어한다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및 자원의 공유 기능을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오류를 검사하고 복구한다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 기능을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대한 보조 기능을 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계산기 기능을 제공한다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4751" y="5229200"/>
            <a:ext cx="94338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(Scheduling</a:t>
            </a:r>
            <a:r>
              <a:rPr lang="en-US" altLang="ko-KR" sz="13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스케줄링은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자원을 누가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언제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방식으로 사용할지를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계산기</a:t>
            </a:r>
            <a:r>
              <a:rPr lang="en-US" altLang="ko-KR" sz="13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Computer)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계산기는 한 대의 컴퓨터를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대의 컴퓨터처럼 보이게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컴퓨터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운영체제에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만들어지며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관점에서는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실제 컴퓨터처럼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수도 있고 아주 다르게 보일 </a:t>
            </a: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수도 있다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3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개념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28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개념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시스템을 계층적으로 묘사할 때 운영체제의 위치는 다음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그림의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부분에 해당되는가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응용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사이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응용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프로그램과 유틸리티 사이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유틸리티와 하드웨어 사이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하드웨어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하드웨어 간의 인터페이스 제공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것을 잊지 말자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개념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운영체제는 컴퓨터 시스템의 여러 자원들을 스케쥴링에 의거하여 효율적으로 관리하며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사용자가 편리하고 효과적으로 사용할 수 있도록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명령어를 이용할 수 있는 환경을 제공 하는 여러 프로그램의 모임이다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사용자와 컴퓨터 하드웨어 간의 인터페이스로서 동작하는 시스템 소프트웨어의 일종으로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응용 프로그램이 유용한 작업을 할 수 있도록 환경을 제공해 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다중 응용 프로그램 환경 하에서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자원의 현재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상태를 파악하고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분배를 위한 스케줄링을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CPU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메모리 공간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출력장치 등의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관리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종류로는 매크로 프로세서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어셈블러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출력장치와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프로그램을 제어한다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종류에는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DOS, Window, Linux/Unix, Mac OS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매크로 프로세서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어셈블러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컴파일러는 운영체제와 같이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한 종류에 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기능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(Processor,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주기억장치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(RAM),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(SSD, HDD, USB,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HDD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및 정보 등의 자원을 관리한다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효율적으로 관리하기 위해서 자원의 스케쥴링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시스템 간의 편리한 인터페이스를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각종 하드웨어와 네트워크를 관리하고 제어한다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관리하고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및 자원의 공유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시스템의 오류를 검사하고 복구한다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보호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대한 보조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계산기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Computer)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계산기 개념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대의 컴퓨터에 여러 운영체제를 설치하여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마치 여러 대의 컴퓨터를 사용하는 것과 같은 환경을 제공하는 기술을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592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운영체제를 기능에 따라 분류할 경우 제어 프로그램이 아닌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관리 프로그램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서비스 프로그램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작업 제어 프로그램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감시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구성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프로그램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(Control Program)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프로그램은 컴퓨터 전체의 작동 상태 감시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작업의 순서 지정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작업에 사용되는 데이터 관리 등의 역할을 수행하는 프로그램이다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감시 프로그램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(Supervisor Program)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프로그램 중에서 가장 핵심적인 역할을 하는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자원의 할당 및 시스템 전체의 작동 상태를 감시하는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작업 관리 프로그램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(Job Management Program)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정상적으로 처리될 수 있도록 작업의 순서와 방법을 관리하는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관리 프로그램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Management Program)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작업에 사용되는 데이터와 파일의 표준적인 처리 및 전송을 관리하는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프로그램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(Processing Program)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프로그램은 제어 프로그램에의 지시를 받아서 사용자가 요구한 문제를 해결하기 위한 프로그램을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언어 번역 프로그램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고급언어로 작성한 원시 프로그램을 기계어 형태의 목적 프로그램으로 변환시켜 주는 것으로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어셈블러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서비스 프로그램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컴퓨터를 더욱 효율적으로 사용할 수 있도록 제작된 프로그램을 의미하며 아울러 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(Sort/Merge),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유틸리티 프로그램 등이 여기에 해당된다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기능으로 틀린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자원의 스케줄링 기능을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 기능을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사용자와 시스템 간의 편리한 인터페이스를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 프로그램과 라이브러리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프로그램 등을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연결하여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가능한 로드 모듈을 만든다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 프로그램과 라이브러리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프로그램 등을 연결하여 실행 가능한 로드 모듈을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만드는 것은 링커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(Linker)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하는 기능이다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링킹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생성한다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Linking(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여러 개의 코드와 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등을 모아서 연결하여 메모리에 로드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(load)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될 수 있게 하고 실행될 수 있는 한 개의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파일로 만드는 작업을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파일이 메모리에 로딩에 로딩되어 실행된다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작업은 컴파일 시에 수행되는 경우도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로딩 시에 수행되는 경우도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아울러 실행 시에 수행되는 경우도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Linker(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란 링킹을 담당하는 프로그램이다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링커는 소프트웨어 개발에서 독립적인 컴파일을 가능하게 하는 아주 중요한 역할을 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링커 덕분에 큰 규모의 응용 프로그램을 한 개의 소스 파일로 구성하는 대신 별도로 수정할 수도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할 수 있는 보다 관리할만한 규모의 더 작은 모듈들로 나눌 수도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거대한 프로그램을 하나의 소스 파일이 아니라 수많은 소스 파일로 모듈화하여 개발을 진행할 수 있다는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링커 덕분에 우리는 모듈 중에 한 개를 변경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할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모듈에 있는 파일들을 재컴파일 할 필요가 없이 이 파일 혹은 이 모듈만을 간단히 재컴파일 하고 이를 다시 링크하여 변경사항을 적용시킬 수 있는 장점이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36" y="2062300"/>
            <a:ext cx="2353404" cy="1031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기초기술 활용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개념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개념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목적으로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능력의 향상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반환 시간의 최대화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사용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가능도 증대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신뢰도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시간은 작업을 사용자가 요청한 작업을 완료될 때까지의 시간을 의미하는데 이것이 최대화 되는 것을 목적으로 하지는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목적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목적에는 처리 능력의 향상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가능도 향상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 향상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시간의 단축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능력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신뢰도는 운영체제의 성능을 평가하는 기준이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처리 능력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(Throughput)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시간 내에 시스템이 처리하는 일의 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반환 시간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(Turn Around Time)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시스템에 작업을 의뢰한 시간 으로부터 처리가 완료될 때까지의 걸린 시간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사용 가능도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사용할 필요가 있을 때 즉시 사용 가능한 정도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신뢰도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(Reliability)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주어진 문제를 정확하게 해결하는 정도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성능 판단 요소로 거리가 먼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신뢰도     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 가능도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능력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시간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신뢰도는 운영체제의 성능을 평가하는 기준이 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성능평가 요인 중 다음 설명에 해당하는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이것은 컴퓨터 시스템 내의 한정된 각종 자원을 여러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어느 정도 신속하고 충분히 지원해 줄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있는지의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자원의 수나 다중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 등의 요소가 좌우하는 것으로 같은 종류의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자원수가 많을 경우에는 이것이 높아질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Throughput(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능력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Availability(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가능도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Turn Around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Time(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반환 시간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Reliability(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신뢰도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위의 지문을 요약하자면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자원이 필요할 때 즉시 사용할 수 있는 정도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의미하고 있기에 이것은 사용 가능도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일반적인 역할이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사용자들 간의 하드웨어의 공동 사용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자원의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효과적인 운영을 위한 스케줄링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대한 보조 역할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실행 가능한 목적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생성하는 것은 컴파일러의 역할이다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0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66885</TotalTime>
  <Words>5373</Words>
  <Application>Microsoft Office PowerPoint</Application>
  <PresentationFormat>사용자 지정</PresentationFormat>
  <Paragraphs>1034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027TGp_edu_biz_gr</vt:lpstr>
      <vt:lpstr>PowerPoint 프레젠테이션</vt:lpstr>
      <vt:lpstr>프로그래밍 언어 활용 총 파트</vt:lpstr>
      <vt:lpstr>프로그래밍 언어 활용</vt:lpstr>
      <vt:lpstr>4.응용 SW 기초기술 활용-SEC_01(운영체제의 개념)</vt:lpstr>
      <vt:lpstr>4.응용 SW 기초기술 활용-SEC_01(운영체제의 개념)</vt:lpstr>
      <vt:lpstr>4.응용 SW 기초기술 활용-SEC_01(운영체제의 개념)</vt:lpstr>
      <vt:lpstr>4.응용 SW 기초기술 활용-SEC_01(운영체제의 개념)</vt:lpstr>
      <vt:lpstr>응용 SW 기초기술 활용-SEC_01(운영체제의 개념) 기출 및 출제 예상 문제</vt:lpstr>
      <vt:lpstr>응용 SW 기초기술 활용-SEC_01(운영체제의 개념) 기출 및 출제 예상 문제</vt:lpstr>
      <vt:lpstr>응용 SW 기초기술 활용-SEC_01(운영체제의 개념) 기출 및 출제 예상 문제</vt:lpstr>
      <vt:lpstr>4.응용 SW 기초기술 활용 - SEC_02(Windows)</vt:lpstr>
      <vt:lpstr>4.응용 SW 기초기술 활용 - SEC_02(Windows)</vt:lpstr>
      <vt:lpstr>4.응용 SW 기초기술 활용 - SEC_02(Windows)</vt:lpstr>
      <vt:lpstr>4.응용 SW 기초기술 활용 - SEC_02(Windows)</vt:lpstr>
      <vt:lpstr>4.응용 SW 기초기술 활용 - SEC_02(Windows)</vt:lpstr>
      <vt:lpstr>4.응용 SW 기초기술 활용 - SEC_02(Windows)</vt:lpstr>
      <vt:lpstr>응용 SW 기초기술 활용 - SEC_02(Windows) 기출 및 출제 예상 문제</vt:lpstr>
      <vt:lpstr>응용 SW 기초기술 활용 - SEC_02(Windows) 기출 및 출제 예상 문제</vt:lpstr>
      <vt:lpstr>4.응용 SW 기초기술 활용 - SEC_03(UNIX / LINUX / MacOS)</vt:lpstr>
      <vt:lpstr>4.응용 SW 기초기술 활용 - SEC_03(UNIX / LINUX / MacOS)</vt:lpstr>
      <vt:lpstr>4.응용 SW 기초기술 활용 - SEC_03(UNIX / LINUX / MacOS)</vt:lpstr>
      <vt:lpstr>4.응용 SW 기초기술 활용 - SEC_03(UNIX / LINUX / MacOS)</vt:lpstr>
      <vt:lpstr>4.응용 SW 기초기술 활용 - SEC_03(UNIX / LINUX / MacOS)</vt:lpstr>
      <vt:lpstr>4.응용 SW 기초기술 활용 - SEC_03(UNIX / LINUX / MacOS)</vt:lpstr>
      <vt:lpstr>응용 SW 기초기술 활용 - SEC_03(UNIX / LINUX / MacOS) 기출 및 출제 예상 문제</vt:lpstr>
      <vt:lpstr>응용 SW 기초기술 활용 - SEC_03(UNIX / LINUX / MacOS) 기출 및 출제 예상 문제</vt:lpstr>
      <vt:lpstr>응용 SW 기초기술 활용 - SEC_03(UNIX / LINUX / MacOS) 기출 및 출제 예상 문제</vt:lpstr>
      <vt:lpstr>4.응용 SW 기초기술 활용 - SEC_04(기억장치 관리의 개요)</vt:lpstr>
      <vt:lpstr>4.응용 SW 기초기술 활용 - SEC_04(기억장치 관리의 개요)</vt:lpstr>
      <vt:lpstr>4.응용 SW 기초기술 활용 - SEC_04(기억장치 관리의 개요)</vt:lpstr>
      <vt:lpstr>4.응용 SW 기초기술 활용 - SEC_04(기억장치 관리의 개요)</vt:lpstr>
      <vt:lpstr>4.응용 SW 기초기술 활용 - SEC_04(기억장치 관리의 개요)</vt:lpstr>
      <vt:lpstr>4.응용 SW 기초기술 활용 - SEC_04(기억장치 관리의 개요)</vt:lpstr>
      <vt:lpstr>4.응용 SW 기초기술 활용 - SEC_04(기억장치 관리의 개요)</vt:lpstr>
      <vt:lpstr>4.응용 SW 기초기술 활용 - SEC_04(기억장치 관리의 개요)</vt:lpstr>
      <vt:lpstr>4.응용 SW 기초기술 활용 - SEC_04(기억장치 관리의 개요)</vt:lpstr>
      <vt:lpstr>4.응용 SW 기초기술 활용 - SEC_04(기억장치 관리의 개요)</vt:lpstr>
      <vt:lpstr>4.응용 SW 기초기술 활용 - SEC_04(기억장치 관리의 개요)</vt:lpstr>
      <vt:lpstr>응용 SW 기초기술 활용 - SEC_04(기억장치 관리의 개요) 기출 및 출제 예상 문제</vt:lpstr>
      <vt:lpstr>응용 SW 기초기술 활용 - SEC_04(기억장치 관리의 개요) 기출 및 출제 예상 문제</vt:lpstr>
      <vt:lpstr>응용 SW 기초기술 활용 - SEC_04(기억장치 관리의 개요) 기출 및 출제 예상 문제</vt:lpstr>
      <vt:lpstr>4.응용 SW 기초기술 활용 - SEC_05(주기억장치 할당 기법)</vt:lpstr>
      <vt:lpstr>4.응용 SW 기초기술 활용 - SEC_05(주기억장치 할당 기법)</vt:lpstr>
      <vt:lpstr>4.응용 SW 기초기술 활용 - SEC_05(주기억장치 할당 기법)</vt:lpstr>
      <vt:lpstr>4.응용 SW 기초기술 활용 - SEC_05(주기억장치 할당 기법)</vt:lpstr>
      <vt:lpstr>4.응용 SW 기초기술 활용 - SEC_05(주기억장치 할당 기법)</vt:lpstr>
      <vt:lpstr>4.응용 SW 기초기술 활용 - SEC_05(주기억장치 할당 기법)</vt:lpstr>
      <vt:lpstr>4.응용 SW 기초기술 활용 - SEC_05(주기억장치 할당 기법)</vt:lpstr>
      <vt:lpstr>4.응용 SW 기초기술 활용 - SEC_05(주기억장치 할당 기법)</vt:lpstr>
      <vt:lpstr>4.응용 SW 기초기술 활용 - SEC_05(주기억장치 할당 기법)</vt:lpstr>
      <vt:lpstr>응용 SW 기초기술 활용 - SEC_05(주기억장치 할당 기법)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11449</cp:revision>
  <dcterms:created xsi:type="dcterms:W3CDTF">2019-09-27T03:30:23Z</dcterms:created>
  <dcterms:modified xsi:type="dcterms:W3CDTF">2023-12-13T05:12:37Z</dcterms:modified>
</cp:coreProperties>
</file>