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446" r:id="rId6"/>
    <p:sldId id="2447" r:id="rId7"/>
    <p:sldId id="2448" r:id="rId8"/>
    <p:sldId id="2449" r:id="rId9"/>
    <p:sldId id="2450" r:id="rId10"/>
    <p:sldId id="2451" r:id="rId11"/>
    <p:sldId id="2452" r:id="rId12"/>
    <p:sldId id="2453" r:id="rId13"/>
    <p:sldId id="2454" r:id="rId14"/>
    <p:sldId id="2445" r:id="rId15"/>
    <p:sldId id="2455" r:id="rId16"/>
    <p:sldId id="2456" r:id="rId17"/>
    <p:sldId id="2457" r:id="rId18"/>
    <p:sldId id="2458" r:id="rId19"/>
    <p:sldId id="2459" r:id="rId20"/>
    <p:sldId id="2460" r:id="rId21"/>
    <p:sldId id="2461" r:id="rId22"/>
    <p:sldId id="2462" r:id="rId23"/>
    <p:sldId id="2463" r:id="rId24"/>
    <p:sldId id="2464" r:id="rId25"/>
    <p:sldId id="2465" r:id="rId26"/>
    <p:sldId id="2466" r:id="rId27"/>
    <p:sldId id="2467" r:id="rId28"/>
    <p:sldId id="2468" r:id="rId29"/>
    <p:sldId id="2469" r:id="rId30"/>
    <p:sldId id="2470" r:id="rId31"/>
    <p:sldId id="2471" r:id="rId32"/>
    <p:sldId id="2472" r:id="rId33"/>
    <p:sldId id="2473" r:id="rId34"/>
    <p:sldId id="2474" r:id="rId35"/>
    <p:sldId id="2475" r:id="rId36"/>
    <p:sldId id="2476" r:id="rId37"/>
    <p:sldId id="2477" r:id="rId38"/>
    <p:sldId id="2478" r:id="rId39"/>
    <p:sldId id="2479" r:id="rId40"/>
    <p:sldId id="2481" r:id="rId41"/>
    <p:sldId id="2480" r:id="rId42"/>
    <p:sldId id="2482" r:id="rId43"/>
    <p:sldId id="2483" r:id="rId44"/>
    <p:sldId id="2484" r:id="rId45"/>
    <p:sldId id="2485" r:id="rId46"/>
    <p:sldId id="2486" r:id="rId47"/>
    <p:sldId id="2487" r:id="rId48"/>
    <p:sldId id="2488" r:id="rId49"/>
    <p:sldId id="2489" r:id="rId50"/>
    <p:sldId id="2490" r:id="rId51"/>
    <p:sldId id="2491" r:id="rId52"/>
    <p:sldId id="2492" r:id="rId53"/>
    <p:sldId id="2493" r:id="rId54"/>
    <p:sldId id="2494" r:id="rId55"/>
    <p:sldId id="2495" r:id="rId56"/>
    <p:sldId id="2496" r:id="rId57"/>
    <p:sldId id="2497" r:id="rId58"/>
    <p:sldId id="27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응용 </a:t>
            </a:r>
            <a:r>
              <a:rPr lang="en-US" altLang="ko-KR" sz="3000" dirty="0">
                <a:latin typeface="+mj-ea"/>
                <a:ea typeface="+mj-ea"/>
              </a:rPr>
              <a:t>SW </a:t>
            </a:r>
            <a:r>
              <a:rPr lang="ko-KR" altLang="en-US" sz="3000" dirty="0">
                <a:latin typeface="+mj-ea"/>
                <a:ea typeface="+mj-ea"/>
              </a:rPr>
              <a:t>기초 기술 </a:t>
            </a:r>
            <a:r>
              <a:rPr lang="ko-KR" altLang="en-US" sz="3000" dirty="0" smtClean="0">
                <a:latin typeface="+mj-ea"/>
                <a:ea typeface="+mj-ea"/>
              </a:rPr>
              <a:t>활용</a:t>
            </a:r>
            <a:r>
              <a:rPr lang="en-US" altLang="ko-KR" sz="3000" dirty="0" smtClean="0">
                <a:latin typeface="+mj-ea"/>
                <a:ea typeface="+mj-ea"/>
              </a:rPr>
              <a:t>-2)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LRU, LFU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FIFO(First In First Out)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각 페이지가 주기억장치에 적재될 때마다 그때의 시간을 기억시켜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먼저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들어와서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 있었던 페이지를 교체하는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설계가 간단하다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참조 페이지를 세 개의 페이지 프레임을 가진 기억장치에서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페이지 부재의 수는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페이지 프레임은 모두 비어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63" y="4037432"/>
            <a:ext cx="5586485" cy="1593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1763" y="5633401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참조 페이지를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페이지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차례로 적재시키되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적재된 페이지는 해당 위치의 페이지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페이지 프레임이 없을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가장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들어와서 오래 있었던 페이지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제거한 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적재한다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다음에 적재된 페이지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제거한 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적재하며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방법으로 나머지 참조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수행한다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LRU, LFU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LRU(Least Recently Used)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최근에 가장 오랫동안 사용하지 않은 페이지를 교체하는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페이지마다 계수기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(Counter)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스택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두어 현 시점에서 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오랫동안 사용하지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오래 전에 사용된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교체한다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참조 페이지를 세 개의 페이지 프레임을 가진 기억장치에서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페이지 부재의 수는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페이지 프레임은 모두 비어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1763" y="6392941"/>
            <a:ext cx="9433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(Counter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계수기는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별로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Clock)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때마다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클리어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시킨 후 시간을 증가시켜서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오래된 페이지를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49" y="4028569"/>
            <a:ext cx="5048652" cy="1457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7947" y="5485611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참조 페이지를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페이지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프레임에 차례로 적재시키되 이미 적재된 페이지는 해당 위치의 페이지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페이지 프레임이 없을 경우 현재 시점에서 가장 오랫동안 사용되지 않은 페이지 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제거한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적재한다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나머지 참조 </a:t>
            </a:r>
            <a:r>
              <a:rPr lang="ko-KR" altLang="en-US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수행한다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5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LRU, LFU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LFU(Least Frequently Used)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 빈도가 가장 적은 페이지를 교체하는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활발하게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페이지는 사용 횟수가 많아 교체되지 않고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NUR(Not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Used Recently)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알고리즘으로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않은 페이지를 교체하는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않은 페이지는 향후에도 사용되지 않을 가능성이 높다는 것을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전제로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나타나는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시간적인 오버헤드를 줄일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여부를 확인하기 위해서 각 페이지마다 두 개의 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참조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Reference Bit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(Modified Bit,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Dirty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참조 비트와 변형 비트의 값에 따라 교체될 페이지의 순서가 결정된다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1763" y="6336297"/>
            <a:ext cx="96189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비트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Bit)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비트는 페이지가 호출되지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않았을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호출되었을 때는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지정됨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(Modified Bit, Dirty Bit)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비트는 페이지 내용이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않았을 때는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변경되었을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지정됨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42" y="5521931"/>
            <a:ext cx="4468986" cy="749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LRU, LFU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SCR(Second Chance Replacement,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기회 교체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가장 오랫동안 주기억장치에 있던 페이지 중 자주 사용되는 페이지의 교체를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단점을 보완하는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9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51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페이지 교체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Replacement)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아닌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FIFO(First-In-First-Out)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LUF(Least Used First)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OPTimal replacement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LRU(Least Recently Used)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LUF(Least Used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페이지 교체 알고리즘은 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알고리즘은 페이지 부재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발생했을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기억장치의 필요한 페이지를 주기억장치에 적재해야 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주기억장치의 모든 페이지 프레임 사용 중이라면 어떤 페이지 프레임을 선택하여 페이지 교체를 할 것인지를 결정하는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교체 알고리즘에는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OPT, FIFO, LRU, LFU, NUR, SCR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기법과 세그먼테이션 기법에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주소 변환을 위한 페이지 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필요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일정한 크기로 나눈 단위를 페이지라고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기법에서는 하나의 작업을 크기가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 다른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논리적인 단위로 나누어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기법에서는 내부 단편화가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기법에서는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단편화가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내부 단편화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기법에서는 외부 단편화가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기법은 가상기억장치에 보관되어 있는 프로그램과 주기억장치의 영역을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크기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나눈 후 나눠진 프로그램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동일하게 나눠진 주기억장치의 영역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적재시켜 실행하는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일정한 크기로 나눈 단위를 페이지라고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크기로 일정하게 나누어진 주기억장치의 단위를 페이지 프레임이라고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외부 단편화는 발생하지 않으나 내부 단편화는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주소 변환을 위해서 페이지의 위치 정보를 가지고 있는 페이지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Map Table)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맵 테이블 사용으로 비용이 증가되지만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속도는 감소된다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(Segmentation)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기법은 가상기억장치에 보관되어 있는 프로그램을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크기의 논리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단위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나눈 후 주기억장치에 적재시켜 실행시키는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배열이나 함수 등과 같은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크기로 나눈 단위를 세그먼트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세그먼트는 고유한 이름과 크기를 갖는다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기억장치의 사용자 관점을 보존하는 기억장치 관리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세그먼테이션 기법을 이용하는 궁극적인 이유는 기억공간을 절약하기 위해서이다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주소 변환을 위해서 세그먼트가 존재하는 위치 정보를 가지고 있는 세그먼트 맵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 Map Table)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세그먼트가 주기억장치에 적재될 때 다른 세그먼트에게 할당된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침범할 수 없으며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위해 기억장치 보호키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(Storage Protection 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내부 단편화는 발생하지 않으나 외부 단편화는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㉠과 ㉡에 들어갈 내용으로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일반적인 구현 방법에는 프로그램을 고정된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블록으로 나누는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가변적인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블록으로 나누는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Paging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Segmentation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Segmentation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Allocation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Segmentation,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Compaction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Paging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Linking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크기라면 페이징이고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 크기라면 세그먼테이션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세그먼트는 고유한 이름과 크기를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맵 테이블이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일정한 크기로 나눈 단위를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보호키가 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일정한 크기로 나눈 단위는 페이지이며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크기로 나눈 단위는 세그먼트이다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세그먼트 테이블을 가지는 시스템에서 논리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물리 주소는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398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400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1928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1930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실기억 주소는 세그먼트의 기준번지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(2, 176)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세그먼트 번호이고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176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변위값이다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번호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시작 주소인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222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변위값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더하면 물리적인 실기억장치의 주소가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기법의 일반적인 주소 변환 순서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가상주소의 세그먼트 번호로 세그먼트 맵 테이블에서 해당 세그먼트의 기준 번지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세크먼트의 크기를 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번호는 세그먼트 맵 테이블에 대한 색인으로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가상주소의 변위값과 세그먼트 크기를 비교한다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변위값이 작거나 같으면 기준 번지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주소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변위값을 더해서 실기억주소를 만들어 주기억장치에 액세스를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변위값이 세그먼트 크기보다 크면 다른 영역을 침범하게 되므로 실행 권한을 운영체제에게 넘기고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발생시킨다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변위값이 크다는 것은 현재 찾는 세그먼트의 위치가 해당 세크먼트의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한계 번지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초과하였다는 의미로 봐야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주소 변환 기법을 사용하여 다중 프로그래밍의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효과를 증진시킨다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 발생하지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크기로 나눈 단위를 페이지라고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페이지를 블록으로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맵 테이블이 필요하다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내부 단편화가 발생할 수 있다는 것을 잊지 말자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가상기억장치에서 주기억장치로 페이지를 옮겨 넣을 때 주소를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조정해 주어야 하는데 이를 무엇이라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매칭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(Matching)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(Loading)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가상주소로부터 물리 주소를 찾는 것을 사상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대한 내용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가상기억장치는 보조기억장치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(SSD, HDD)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일부를 주기억장처럼 사용하는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작은 주기억장치를 마치 큰 용량을 가진 것처럼 사용하는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여러 개의 작은 블록 단위로 나누어서 가상기억장치에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보관해 놓고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 시에 요구되는 블록만 주기억장치에 불연속적으로 할당하여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주기억장치의 용량보다 큰 프로그램을 실행하기 위해서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주기억장치의 이용률과 다중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효율을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가상기억장치에 저장된 프로그램을 실행하려면 가상기억장치의 주소를 주기억장치의 주소로 바꾸는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변환 작업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블록단위 나누어 사용되므로 연속 할당 방식에서 발생할 수 있는 단편화를 해결할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가상기억장치의 일반적인 구현 방법에는 블록의 종류에 따라 페이징 기법과 세그먼테이션 기법으로 나눌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대한 설명 중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주소 변환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프로세스가 수행될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 주소로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바꾸어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고정된 블록을 페이지라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변할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블록을 세그먼트라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인위적 연속성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(Artificial Contiguity)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가상주소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공간상의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주소가 주기억장치에서도 인위적으로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연속성을 보장해야 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성질을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기법에서 한 프로세스의 세그먼트들은 동시에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내에 있을 필요가 없으며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인위적 연속성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Artificial Contiguity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의미는 가상주소를 실 주소로 바꾸어 줄 때 프로세스 가 갖는 가상주소 공간 상의 연속적인 주소가 실 저장장치에서 연속적일 필요가 없다는 성질을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주소 변환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Address Translation, DAT)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참조하는 주소를 실제 주기억장치의 주소로 바꾸는 일 자체를 의미하는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27224"/>
              </p:ext>
            </p:extLst>
          </p:nvPr>
        </p:nvGraphicFramePr>
        <p:xfrm>
          <a:off x="551384" y="2485256"/>
          <a:ext cx="3384376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936104"/>
                <a:gridCol w="1152128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세그먼트 번호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시작주소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길이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바이트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2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670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248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4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1752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422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39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222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198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37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996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604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077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페이징 기법 중 가장 오랫동안 사용되지 않았던 페이지를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교체하는 기법에 해당되는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FIFO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OPT(OPTimal replacement,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교체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앞으로 가장 오랫동안 사용하지 않을 페이지를 교체하는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벨레이디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(Belady)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제안한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횟수가 가장 적게 발생하는 가장 효율적인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FIFO(First In First Out)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각 페이지가 주기억장치에 적재될 때마다 그때의 시간을 기억시켜 가정 먼저 들어와서 가장 오래 있었던 페이지를 교체하는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이해하기 쉽고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및 설계가 간단하다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LRU(Least Recently Used)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최근에 가장 오랫동안 사용하지 않은 페이지를 교체하는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페이지마다 계수기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(Counter)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스택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두어 현 시점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가장 오랫동안 사용하지 않은 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오래 전에 사용된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LFU(Least Frequently Used)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 빈도가 가장 적은 페이지를 교체하는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활발하게 사용되는 페이지는 사용 횟수가 많이 교체되지 않고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NUR(Not Used Recently)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알고리즘으로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사용하지 않은 페이지를 교체하는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▶최근에 사용되지 않은 페이지는 향후에도 사용되지 않을 가능성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높다는 것을 전제로 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LRU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나타나는 시간적인 오버헤드를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최근의 사용 여부를 확인하기 위해서 각 페이지마다 두 개의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참조 비트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Bit)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변형 비트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(Modified Bit, Dirty Bit)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참조 비트와 변형 비트의 값에 따라서 교체될 페이지의 순서가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SCR(Second Chance Replacement, 2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기회 교체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가장 오랫동안 주기억장치에 있던 페이지 중 자주 사용되는 페이지의 교체를 방지하기 위한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단점을 보완하는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10. 4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수용할 수 있는 주기억장치가 있으며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 있다고 가정한다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순서로 페이지 참조가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알고리즘을 사용할 경우 페이지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참조 순서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 2, 3, 1, 2, 4, 5, 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7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9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수용할 수 있는 주기억장치이므로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 프레임으로 표현할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페이지가 페이지 테이블에 없을 경우 페이지 부재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모든 페이지가 비어 있으므로 처음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1, 2, 3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적재 시 페이지 결함이 발생된다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FIFO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 먼저 들어와 있었던 페이지를 교체하는 기법이기에 참조 페이지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참조할 때는 가장 오래된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제거한 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적재시킨다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과정으로 모든 페이지에 대한 요구를 처리하고 나면 총 페이지 부재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횟수는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11. 4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수용할 수 있는 주기억장치가 있으며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비어 있다고 가정한다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순서로 페이지 참조가 발생할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LRU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알고리즘을 사용할 경우 몇 번의 페이지 결함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발생하는가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참조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1, 2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사용하여 페이지를 참조하는 것은 위의 표와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최근에 가장 오랫동안 사용되지 않은 페이지를 교체하는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기법이기에 마지막 페이지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참조할 때는 재 참조가 일어나지 않았던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제거하고 페이지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적재시킨다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기법 중 매 페이지마다 두 개의 하드웨어 비트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비트와 변형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비트가 필요한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		② LRU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NUR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NUR(Not Used Recently)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알고리즘으로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사용하지 않은 페이지를 교체하는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▶최근에 사용되지 않은 페이지는 향후에도 사용되지 않을 가능성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높다는 것을 전제로 하여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LRU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나타나는 시간적인 오버헤드를 줄일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최근의 사용 여부를 확인하기 위해서 각 페이지마다 두 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참조 비트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 Bit)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변형 비트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(Modified Bit, Dirty Bit)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참조 비트와 변형 비트의 값에 따라서 교체될 페이지의 순서가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55532"/>
              </p:ext>
            </p:extLst>
          </p:nvPr>
        </p:nvGraphicFramePr>
        <p:xfrm>
          <a:off x="551384" y="17445464"/>
          <a:ext cx="446449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832"/>
                <a:gridCol w="453352"/>
                <a:gridCol w="460484"/>
                <a:gridCol w="403612"/>
                <a:gridCol w="432048"/>
                <a:gridCol w="432048"/>
                <a:gridCol w="360040"/>
                <a:gridCol w="360040"/>
                <a:gridCol w="360040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 페이지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577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프레임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14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1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9886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부재 발생 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64795"/>
              </p:ext>
            </p:extLst>
          </p:nvPr>
        </p:nvGraphicFramePr>
        <p:xfrm>
          <a:off x="6240016" y="3367256"/>
          <a:ext cx="446449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068"/>
                <a:gridCol w="419520"/>
                <a:gridCol w="426120"/>
                <a:gridCol w="373492"/>
                <a:gridCol w="399806"/>
                <a:gridCol w="399806"/>
                <a:gridCol w="333171"/>
                <a:gridCol w="333171"/>
                <a:gridCol w="333171"/>
                <a:gridCol w="33317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 페이지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577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</a:t>
                      </a:r>
                      <a:endParaRPr lang="en-US" altLang="ko-KR" sz="1200" b="1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14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1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9886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부재 발생 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NUR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호출 비트와 변형 비트를 가진다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가장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나중에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교체될 페이지는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0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비트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 비트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비트와 변형 비트에 따른 교체 순서를 기억하도록 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NUR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최근에 사용되지 않은 페이지를 교체하는 것이므로 참조되고 변경된 것을 찾으면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비트는 변형 비트에 우선순위가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나온 내용은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1 -&gt; 2 -&gt; 3 -&gt; 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순으로 페이지 교체가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기법은 말 그대로 가상적인 것으로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실무 에서는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실현되는 방법이 아니다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가상기억장치를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일반적 방법에는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Segmentation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이용률과 다중 프로그래밍의 효율을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주기억장치의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용량보다 큰 프로그램을 실행하기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기법은 용량이 작은 주기억장치를 마치 큰 용량을 가진 것처럼 사용하는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실무에서 유용하게 사용되고 있는 기법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기법과 세그먼테이션 기법에 대한 설명으로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주소 변환을 위한 페이지 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크기로 일정하게 나누어진 주기억장치의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하나의 작업을 다양한 크기의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적재시켜 실행한다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기법을 이용하는 궁극적인 이유는 기억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절약 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기법에서는 하나의 작업을 동일한 크기로 나눈 후 주기억장치에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적재시켜 사용하는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③의 내용은 세그먼테이션 기법에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갖는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페이지 참조 순서가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1, 2, 1, 0, 4, 1, 3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알고리즘에 의한 페이지 교체의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프레임의 최종 상태는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위와 같이 참조 페이지가 순서대로 들어올 때 페이지 부재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결과값은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4, 1, 3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49997"/>
              </p:ext>
            </p:extLst>
          </p:nvPr>
        </p:nvGraphicFramePr>
        <p:xfrm>
          <a:off x="6240016" y="6593904"/>
          <a:ext cx="3798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068"/>
                <a:gridCol w="419520"/>
                <a:gridCol w="426120"/>
                <a:gridCol w="373492"/>
                <a:gridCol w="399806"/>
                <a:gridCol w="399806"/>
                <a:gridCol w="333171"/>
                <a:gridCol w="33317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 페이지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577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</a:t>
                      </a:r>
                      <a:endParaRPr lang="en-US" altLang="ko-KR" sz="1200" b="1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14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1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부재 발생 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3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기법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알고리즘이며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페이지를 교체하는 기법으로 시간 오버헤드를 줄이기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페이지마다 참조 비트와 변형 비트를 두는 교체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		② LFU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NUR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OPT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NUR(Not Used Recently) : LRU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알고리즘으로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사용하지 않은 페이지를 교체하는 기법이며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비트와 변형 비트의 값에 따라 교체될 페이지의 순서가 결정된다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캐시의 라인 교체 정책 가운데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가장 적게 사용된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라인부터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교체하는 정책은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LIFO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메모리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주기억장치의 중간에 위치하며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처리 속도를 높이기 위한 메모리이며 용량은 작지만 상당히 고가인 메모리이다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 가장 오랫동안 사용하지 않은 페이지를 교체하는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19. 4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수용할 수 있는 주기억장치가 있으며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비어 있다고 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순서로 페이지 참조가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LRU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알고리즘을 사용할 경우 몇 번의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발생하는가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참조 순서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수용할 수 있는 주기억장치이므로 아래 표와 같이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 프레임으로 표현할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3463"/>
              </p:ext>
            </p:extLst>
          </p:nvPr>
        </p:nvGraphicFramePr>
        <p:xfrm>
          <a:off x="6240016" y="4015328"/>
          <a:ext cx="446449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068"/>
                <a:gridCol w="419520"/>
                <a:gridCol w="426120"/>
                <a:gridCol w="373492"/>
                <a:gridCol w="399806"/>
                <a:gridCol w="399806"/>
                <a:gridCol w="333171"/>
                <a:gridCol w="333171"/>
                <a:gridCol w="333171"/>
                <a:gridCol w="333171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 페이지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577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</a:t>
                      </a:r>
                      <a:endParaRPr lang="en-US" altLang="ko-KR" sz="1200" b="1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14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15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9886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부재 발생 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기법을 사용하면 프로그램을 페이지 단위로 나누게 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미치는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크기에 따른 특징은 다음과 같다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작을 경우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단편화가 감소되고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페이지를 주기억장치로 이동하는 시간이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줄어든다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주기억장치에 적재될 확률이 적으므로 효율적인 워킹 셋을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더 일치할 수 있기 때문에 기억장치 효율이 높아진다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갖는 페이지 맵 테이블의 크기가 커지고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속도가 늦어진다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횟수가 많아져서 전체적인 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시간은 늘어난다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 경우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정보를 갖는 페이지 맵 테이블의 크기가 작아지고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빨라진다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횟수가 줄어들어 전체적인 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출력의 효율성이 증가된다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 증가되고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페이지를 주기억장치로 이동하는 시간이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늘어난다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수행에 불필요한 내용까지도 주기억장치에 적재될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6225255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국부성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국소성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프로세스가 실행되는 동안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때 일부 페이지만 집중적으로 참조하는 성질이 있다는 이론이다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셋은 프로세스가 일정 시간 동안 자주 참조하는 페이지들의 집합이다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Locality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국부성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국소성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프로세스가 실행되는 동안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때 일부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참조하는 성질이 있다는 이론이다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스래싱을 방지하기 위한 워킹 셋 이론의 기반이 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사용하는 페이지를 알아내는 방법 중 하나로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이론적인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(Denning)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교수에 의해 구역성의 개념이 증명되었으며 캐시 메모리 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시간 구역성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Locality)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공간 구역성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(Spatial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6225255"/>
            <a:ext cx="94338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스래싱은 프로세스의 처리 시간보다 페이지 교체에 소요되는 시간이 더 많아지는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Locality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구역성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Locality)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구역성은 프로세스가 실행되면서 하나의 페이지를 일정 시간 동안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참조한 페이지는 가까운 시간 내에 계속 참조할 가능성이 높음을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구역성이 이루어지는 기억 장소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Loop(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 Routine),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Counting(1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(Totaling)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사용되는 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구역성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(Spatial Locality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구역성은 프로세스 실행 시 일정 위치의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집중적으로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페이지를 참조하면 그 근처의 페이지를 계속 참조할 가능성이 높음을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구역성이 이루어지는 기억장소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(Array Traversal,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관련된 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저장할 기억장소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근처에 선언하여 할당되는 기억장소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있는 변수를 참조할 때 사용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9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(Working Set)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셋은 프로세스가 일정 시간 동안 자주 참조하는 페이지들의 집합이다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(Denning)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제안한 프로그램의 움직임에 대한 모델로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참조되는 워킹 셋을 주기억장치에 상주시킴으로써 페이지 부재 및 페이지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줄어들어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사용이 안정된다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지남에 따라 자주 참조하는 페이지들의 집합이 변화하기 때문에 워킹 셋은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5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빈도 방식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 실행 시 참조할 페이지가 주기억장치에 없는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(PFF; Page Fault Frequency)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페이지 부재가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일어나는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빈도 방식은 페이지 부재율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 Rate)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주기억장치에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늘리거나 줄여 페이지 부재율을 적정 수준으로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실행 초기에 임의의 페이지 프레임을 할당하고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부재율을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있다가 부재율이 상한선을 넘어가면 좀더 많은 페이지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부재율이 하한선을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넘어가면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프레임을 회수하는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47" y="4069137"/>
            <a:ext cx="4049962" cy="2344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관리 사항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860988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프리페이징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(Prepaging)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프리페이징은 처음의 과도한 페이지 부재를 방지하기 위해 필요할 것 같은 모든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페이지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기억장치에 들어온 페이지들 중에서 사용되지 않는 페이지가 많을 수도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스래싱은 프로세스의 처리 시간보다 페이지 교체에 소요되는 시간이 더 많아지는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 시스템이나 가상기억장치를 사용하는 시스템에서 하나의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부재가 발생함으로써 나타나는 현상으로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성능이 저하된다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프로그래밍의 정도가 높아짐에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이용률은 어느 특정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시점까지는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높아지지만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정도가 더욱 커지면 스래싱이 나타나고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이용률은 급격히 감소하게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 현상 방지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정도를 적정 수준으로 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빈도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 Frequency)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조절하여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셋을 유지한다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자원을 증설하고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중단시킨다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CPU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성능에 대한 자료의 지속적 관리 및 분석으로 임계치를 예상하여 운영한다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63" y="4593150"/>
            <a:ext cx="2227775" cy="1501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91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기법에서 페이지 크기가 작아질수록 발생하는 현상이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 이용 효율이 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늘어난다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단편화가 감소한다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맵 테이블의 크기가 감소한다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기법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사용하면 프로그램을 페이지 단위로 나누게 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크기에 따라서 시스템에 미치는 영향이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작을 경우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단편화가 감소되고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페이지를 주기억장치로 이동하는 시간은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불필요한 내용이 주기억장치에 적재될 확률이 적으므로 효율적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워킹 셋을 유지할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정보를 갖는 페이지 맵 테이블의 크기가 커지고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매핑의 속도가 늦어진다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디스크 접근 횟수가 많아져서 전체적인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시간은 늘어난다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클 경우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정보를 갖는 페이지 맵 테이블의 크기가 작아지고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 속도가 빨라진다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디스크의 접근 횟수가 줄어들어 전체적인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출력의 효율성이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단편화가 증가되고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페이지를 주기억장치로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이동하는 시간이 늘어난다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수행에 불필요한 내용까지도 주기억장치에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적재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정책과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프로그램은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지역성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(Spatial Locality)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프로세스가 어떤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참조했다면 이후 가상주소공간상 그 페이지와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페이지들을 참조할 가능성이 높음을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일반적으로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교환에 보내는 시간보다 프로세스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 시간이 더 크면 스레싱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스레싱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방지하기 위해서는 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필요로 하는 프레임을 제공할 수 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프로세스가 실행되는 동안 주기억장치를 참조할 때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페이지만 집중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참조하는 성질을 다루는 이론이다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스래싱을 방지하기 위한 워킹 셋 이론의 기반이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프로세스가 집중적으로 사용하는 페이지를 알아내는 방법 중에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관리의 이론적인 근거가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(Denning)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교수에 의해 구역성의 개념이 증명되었으며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메모리 시스템의 이론적 근거이다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시간 구역성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Locality)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공간 구역성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(Spatial Locality)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구역성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Locality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시간 구역성은 프로세스가 실행되면서 하나의 페이지를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동안 집중적으로 액세스하는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 번 참조한 페이지는 가까운 시간 내에 계속 참조할 가능성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높음을 또한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시간 구역성이 이루어지는 기억 장소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Loop(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 Routine), Counting(1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증감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(Totaling)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사용되는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구역성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(Spatial Locality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공간 구역성은 프로세스 실행 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위치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페이지를 집중적으로 액세스 하는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어느 하나의 페이지를 참조하면 그 근처에 페이지를 계속 참조할 가능성이 높음을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공간 구역성이 이루어지는 기억장소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(Array Traversal,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코드의 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프로그래머들이 관련된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저장할 기억장소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서로 근처에 선언하여 할당되는 기억장소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영역에 있는 변수를 참조할 때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프로세스의 처리 시간보다 페이지 교체에 소요되는 시간이 더 많아지는 현상이다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다중 프로그래밍 시스템이나 가상기억장치를 사용하는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하나의 프로세스 수행 과정 중 자주 페이지 부재가 발생함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나타나는 현상으로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시스템의 성능이 저하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다중 프로그래밍의 정도가 높아짐에 따라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이용률은 어느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시점까지는 높아지지만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정도가 더욱 커지면 스래싱 나타나고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이용률이 급격히 감소하게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 현상 방지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정도를 적정 수준으로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 Frequency)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조절하여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셋을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자원을 증설하고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프로세스를 중단시킨다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성능에 대한 자료의 지속적 관리 및 분석으로 임계치를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예상하여 운영한다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구역성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(Temporal Locality)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루프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순차적 수행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프로그래머들이 관련된 변수들을 서로 근처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근처에 선언하여 할당되는 기억장소 등은 공간 구역성에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프로세스들이 국부적인 부분만을 집중적으로 참조하는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구역성에는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구역성과 공간 구역성이 있는데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공간 구역의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(Looping)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순례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(Array Traversal)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(Totaling)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사용되는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가상기억장치 관리에서 프로세스가 일정 시간 동안 자주 참조하는 페이지들의 집합을 의미하는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Deadlock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Thrashing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Working Set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프로세스가 일정 시간 동안 자주 참조하는 페이지들의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데닝이 제안한 프로그램의 움직임에 대한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자주 참조되는 워킹 셋을 주기억장치에 상주시킴으로써 페이지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 및 페이지 교체 현상이 줄어들어 프로세스의 기억장치 사용이 안정된다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시간의 경과에 따라 자주 참조하는 페이지들의 집합이 변화하기 때문에 워킹 셋은 시간의 경과에 따라서 변경된다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오류율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 Ratio)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스래싱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오류율이 크면 스래싱이 많이 발생한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오류율과 스래싱은 전혀 관계가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스래싱이 많이 발생하면 페이지 오류율이 감소한다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정도가 높을수록 페이지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오류율과 스래싱이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오류율은 페이지 부재가 발생하는 비율을 의미하는 것으로 페이지 부재가 많이 발생되면 페이지 교체가 자주 발생된다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오류율이 높을 수록 스래싱이 많이 발생된다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프로세스가 실행 시 참조할 페이지가 주기억장치에 없는 현상을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 빈도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(PFF)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페이지 부재가 일어나는 횟수를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페이지 부재 빈도 방식은 페이지 부재율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 Rate)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주기억장치에 있는 페이지 프레임의 수를 늘리거나 줄여 페이지 부재율을 적정 수준으로 유지하는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운영체제는 프로세스 실행 초기에 임의의 페이지 프레임을 할당하고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부재율을 지속적으로 감시하고 있다가 부재율이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상한선을 넘어가면 좀 더 많은 페이지 프레임을 할당하고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하한선을 넘어가면 페이지 프레임을 회수하는 방식을 사용하여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부재율을 적정 수준으로 유지해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Working set W(t, 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t-w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시간부터 까지 참조된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시간에 참조된 페이지가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{2, 3, 5, 5, 6, 3,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7}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라면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Working set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{3, 5}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{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2, 6,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7}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{2,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7}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{2, 7}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셋은 프로세스가 일정 시간 동안 참조하는 페이지들의 집합이므로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참조된 페이지에서 중복된 페이지를 제거하면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내용은 무엇인가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처리 도중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페이지가 주기억장치에 없어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처리시간보다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교체에 소요되는 시간이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많아지는 현상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(Working Set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처리 시간 보다 페이지 교체 시간이 더 많아지는 현상을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 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0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(Working Set)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실행하는 과정에서 시간이 지남에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참조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페이지들의 집합이 변화하기 때문에 워킹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따라 바뀌게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구역성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(Locality)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셋에 속한 페이지를 참조하면 프로세스의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사용 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안정상태가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이동에 소요되는 시간과 프로세스 수행에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차이를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관련된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프로세스가 프로그램 실행에 사용하는 시간보다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대체에 소비하는 시간이 더 큰 경우에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작을 경우 페이지 테이블의 공간이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요구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셋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(Working Set)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스래싱을 방지하는 방법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정도가 높을수록 스래싱의 발생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빈도는 낮아진다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정도가 높아지면 어느 시점까지는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이용률이 높아지고 스래싱의 발생 빈도가 낮아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지지만 어느 시점을 넘어서면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이용률이 낮아지고 스래싱의 발생 빈도는 높아진다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 정도가 높다고 무조건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것은 아니다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설계할 때 최적의 페이지 크기에 관한 결정이 이루어져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야만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관한 설명으로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크면 페이지 테이블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공간은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전송 시 큰 페이지가 더 효율적이다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클수록 디스크 접근 시간 부담이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감소된다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작아도 페이지 테이블의 단편화는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커지면 페이지의 수가 적어지므로 페이지 정보를 갖는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맵 테이블 공간은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중인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일정 시간에 메모리의 일정 부분만을 집중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참조한다는 개념을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Monitor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Spooling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Fragmentation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(Monitoring)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어떤 대상을 감시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관찰한다 라는 뜻으로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모니터링의 목적은 지속적인 감시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감찰을 통해 대상의 상태나 가용성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 등을 확인하고 대비하는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대상의 상태나 상황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지속적으로 감시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관찰하여 예기치 못한 상황과 오류를 대비하고 극복한다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(Spool,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대기렬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컴퓨터 시스템에서 중앙처리장치와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출력장치가 독립적으로 동작하도록 함으로써 중앙처리장치에 비해 주변장치의 처리속도가 느려서 발생하는 대기시간을 줄이기 위해 고안된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적용하는 것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마련한 저장공간을 채우는 동작을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스풀러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(Spooler,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대기렬 관리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 인쇄 관리 소프트웨어는 우선 순위를 작업에 작업에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수 있게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인쇄할 때 사용자에게 알리며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프린터끼리 서로 작업을 나누는 등의 일을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기억 장치의 빈 공간 또는 자료가 여러 개의 조각으로 나뉘는 현상을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현상은 기억장치의 사용 가능한 공간을 줄이거나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읽기와 쓰기의 수행속도를 늦추는 문제점을 야기한다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사항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대체 문제에 관련된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일어나면 시스템의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처리율이 증가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지역성이란 최근에 참조한 기억장소가 다시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높다는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지역성이란 참조된 기억장소에 대해 근처의 기억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참조될 가능성이 높다는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프로세스가 빈번하게 참조하는 페이지들의 집합을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셋이라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스래싱은 프로세스 처리 시간보다 페이지 교체 시간이 더 많아지는 현상이기에 스래싱이 발생하면 시스템의 처리율이 감소한다 라는 것을 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스래싱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(Thrashing)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현상의 해결 조치로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자원을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프로세스를 중단시킨다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자료의 지속적 관리 및 분석으로 임계치를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정도를 높여준다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정도는 어느 수준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높아지면 스래싱의 발생 빈도를 높인다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페이징에서 페이지 크기에 관한 고려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작을수록 페이지 테이블 크기가 커진다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작을수록 좀더 알찬 워킹 셋을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클수록 실제 프로그램 수행과 무관한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크기가 클수록 전체적인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비효율적이다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크기가 클 경우 적은 수의 페이지가 존재하게 되어 작은 페이지 맵 테이블 공간을 필요로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참조되는 정보와 무관한 많은 양의 정보가 주기억장치에 남게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전체적인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효율은 증가된다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(Locality)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중인 프로세스가 일정 시간 동안에 참조하는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구역성과 공간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메모리 시스템의 이론적 근거이다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Denning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교수에 의해 구역성의 개념이 증명되었다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중인 프로세스가 일정 시간 동안에 참조하는 페이지의 집합을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 워킹 셋을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국부성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국소성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프로세스가 실행하는 동안 주기억장치를 참조할 때 일부 페이지만 집중적으로 참조하는 성질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있다는 이론이다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스래싱을 방지하기 위한 워킹 셋 이론의 기반이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프로세스가 집중적으로 사용하는 페이지를 알아내는 방법 중 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관리의 이론적인 근거가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데닝 교수에 의해서 구역성의 개념이 증명되었으며 캐시 메모리 시스템의 이론적 근거이다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Locality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시간 구역성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구역성이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2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843984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일반적으로 프로세서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처리되는 사용자 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의미하며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다음과 같이 여러 형태로 정의할 수 있다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가진 프로그램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실기억장치에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프로그램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할당되는 실체로서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디스패치가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단위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프로시저가 활동 중인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일으키는 주체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얻기 위한 일련의 계통적 동작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결과에 따라 발생되는 사건들의 과정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실행 단위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5229200"/>
            <a:ext cx="94338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PCB(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PRINTED BOARD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ASSEMBLY)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ASSY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인쇄회로기판에 필요한 부품을 탑재하여 납땜공정을 종료한 반제품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용어에서의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PCB(Process Control Block)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프로세스에 대한 중요한 정보를 저장해 놓는 곳으로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Task Control Block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Block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Dispatch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신속히 해치우다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어딘가에 무엇을 보내는 행위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프로그램이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메소드를 호출할 것인가를 결정하여 그것을 실행하는 과정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여러 개의 작은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분할될 수 있는데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작은 프로그램을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프로그램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(Sub-Routine)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행위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서로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규칙적이거나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연속적이지 않고 독립적으로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응용 </a:t>
            </a:r>
            <a:r>
              <a:rPr lang="en-US" altLang="ko-KR" sz="1600" b="1" dirty="0">
                <a:latin typeface="+mj-ea"/>
              </a:rPr>
              <a:t>SW </a:t>
            </a:r>
            <a:r>
              <a:rPr lang="ko-KR" altLang="en-US" sz="1600" b="1" dirty="0">
                <a:latin typeface="+mj-ea"/>
              </a:rPr>
              <a:t>기초 기술 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운영체제의 개념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			004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006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PCB(Process Control Block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제어 블록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운영체제가 프로세스에 대한 중요한 정보를 저장해 놓는 곳으로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Task Control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Control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프로세스가 생성될 때마다 고유의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생성되고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완료되면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있는 정보는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751" y="6006126"/>
            <a:ext cx="10297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다른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생성할 수 있는데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생성되는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 라고 하며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있는 프로세스를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레지스터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주기억장치가 분할된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영역으로 나뉘어 관리될 때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영역에서 다른 </a:t>
            </a:r>
            <a:r>
              <a:rPr lang="ko-KR" altLang="en-US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영역의로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옮겨지더라도 명령의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부분을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바꾸지 않고 정상적으로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하기 위한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70960"/>
              </p:ext>
            </p:extLst>
          </p:nvPr>
        </p:nvGraphicFramePr>
        <p:xfrm>
          <a:off x="1815980" y="2820888"/>
          <a:ext cx="1025668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7852"/>
                <a:gridCol w="7488832"/>
              </a:tblGrid>
              <a:tr h="233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 정보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프로세스의 현재 상태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준비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등의 프로세스 상태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포인터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부모 프로세스에 대한 포인터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부모 프로세스의 주소 기억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프로세스에 대한 포인터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프로세스의 주소 기억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프로세스가 위치한 메모리에 대한 포인터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프로세스가 위치한 주소 기억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할당된 자원에 대한 포인터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프로세스에 할당된 각 자원에 대한 주소 기억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74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 고유 식별자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프로세스를 구분할 수 있는 고유의 번호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08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스케줄링 및 프로세스의 우선순위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스케줄링 정보 및 프로세스가 실행될 우선순위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레지스터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Accumulator(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누산기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인덱스 레지스터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범용 레지스터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카운터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(PC)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등에 대한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96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주기억장치 관리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기준 레지스터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(Base Register),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테이블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(Page Table)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대한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94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상태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출력장치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개방된 파일 목록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653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계정 정보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시간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사용 시간 한정된 시간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 전이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 전이는 프로세스가 시스템 내에 존재하는 동안 프로세스의 상태가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다음과 같이 상태 전이도로 표시할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상태는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나눌 수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가지 상태는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(Submit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처리하기 위해 사용자가 작업을 시스템에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제출한 상태이다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(Hold)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스풀 공간인 디스크의 할당 위치에 저장된 상태이다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(Ready)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프로세서를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기다리고 있는 상태이다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준비상태 큐에서 실행을 준비하고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접수상태에서 준비 상태로의 전이는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스케줄러에 의해 수행된다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51" y="2060848"/>
            <a:ext cx="5761409" cy="1827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 전이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큐에 있는 프로세스가 프로세서를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상태이다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수행이 완료되기 전에 프로세스에게 주어진 프로세서 할당 시간이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(Timer Run Out)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상태로 전이된다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프로세스에 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(I/O)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필요하면 실행중인 프로세스는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전이된다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상태에서 실행 상태로의 전이는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스케줄러에 의해 수행된다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(Wait),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처리가 필요하면 현재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중인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처리가 완료될 때까지 대기하고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(Terminated,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Exit)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실행이 끝나고 프로세스 할당이 해제된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751" y="5517232"/>
            <a:ext cx="10297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프로세스가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받기 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기다리는 장소이다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4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 전이 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Dispatch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상태에서 대기하고 있는 프로세스 중 하나가 프로세서를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상태로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Wake Up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작업이 완료되어 프로세스가 대기 상태에서 준비 상태로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출력장치의 공유 및 상대적으로 느린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출력장치의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보완하고 다중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성능을 향상시키기 위해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출력장치에 보내지 않고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나중에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과정이다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교통량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제어기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(Traffic Controller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상태에 대한 조사와 통보를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1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프로세스 내에서의 작업 단위로서 시스템의 여러 자원을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실행하는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프로세스에 하나의 스레드가 존재하는 경우에는 단일 스레드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다중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Multi)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 특성을 갖고 있기 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(Light Weight)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시스템에서 스레드는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스케줄링의 최소 단위로서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담당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환경에서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독립적인 다중 수행이 가능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88076"/>
              </p:ext>
            </p:extLst>
          </p:nvPr>
        </p:nvGraphicFramePr>
        <p:xfrm>
          <a:off x="1815980" y="4365104"/>
          <a:ext cx="10256684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756"/>
                <a:gridCol w="8352928"/>
              </a:tblGrid>
              <a:tr h="2331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수준의 스레드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만든 라이브러리를 사용하여 스레드를 운용한다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커널 모드로의 전환이 없어 오버헤드가 줄어든다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속도는 빠르지만 구현이 어렵다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커널 수준의 스레드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운영체제의 커널에 의해 스레드를 운용한다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프로세스가 운영체제를 호출할 때 전체 프로세스가 대기하지 않으므로 시스템의 성능을 높일 수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스레드가 커널에 동시에 접근할 수 있다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스레드의 독립적인 스케줄링이 가능하다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구현이 쉽지만 속도가 느리다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6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3313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사용의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프로세스를 여러 개의 스레드로 생성하여 병행성을 증진시킬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성능과 응용 프로그램의 처리율을 향상시킬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단축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환경을 공유시켜 기억장소의 낭비가 줄어든다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 간의 통신이 향상된다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공통적으로 접근 가능한 기억장치를 통해 효율적으로 통신한다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6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22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프로세스에 대한 설명 중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프로세서가 할당되는 실체로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디스패치가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프로세스는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행위를 일으키는 주체이다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프로세스는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내의 작업 단위를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경량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라고도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PCB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가지며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프로세스의 현재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식별자를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정의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일반적으로 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처리되는 사용자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실행중인 프로그램을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(Task)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다음과 같이 여러 형태로 정의할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가진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PCB(Process Control Block)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운영체제가 프로세스에 대한 중요한 정보를 저장해 놓는 곳이다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실기억장치에 저장된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프로세서가 할당되는 실체로서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디스패치가 가능한 단위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디스패치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(Dispatch)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 큐에 대기하고 있는 프로세스 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하나가 프로세서에 할당 받아 실행 상태로 전이되는 과정을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프로시저가 활동 중인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한 프로그램은 여러 개의 작은 프로그램으로 분할될 수 있는데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분할된 작은 프로그램을 의미하여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(Sub-Routine)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비동기적 행위를 일으키는 주체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행위라는 것은 다수의 프로세스가 서로 규칙적이거나 연속적이지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실행되는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지정된 결과를 얻기 위한 일련의 계통적 동작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목적 또는 결과에 따라 발생되는 여러 사건들의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운영체제가 관리하는 실행 단위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수준에서 지원되는 스레드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커널에서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되는 스레드에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비해 가지는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장점으로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프로세스가 운영체제를 호출할 때 전체 프로세스가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필요가 없으므로 시스템 성능을 높일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스레드가 커널에 접근할 수 있으므로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스레드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호출을 동시에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개별적으로 관리할 수 있으므로 스레드의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 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 모드로의 전환 없이 스레드 교환이 가능하므로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 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스레드의 분류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수준의 스레드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사용자가 직접 만든 라이브러리를 사용하여 스레드를 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커널 모드로의 전환이 없어 오버헤드가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속도는 빠르지만 구현이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 수준의 스레드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운영체제의 커널에 의해 스레드를 운용한다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 프로세스가 운영체제를 호출할 때 전체 프로세스가 대기하지 않으므로 시스템 성능을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여러 스레드가 커널에 동시에 접근할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스레드의 독립적인 스케쥴링이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구현이 쉽지만 속도가 느리다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제어 블록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 Control Block)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할당된 자원에 대한 정보를 갖고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우선순위에 대한 정보를 갖고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자식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공유한다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 상태를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운영체제가 프로세스에 대한 중요한 정보를 저장해 놓는 곳으로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Task Control Block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Control Block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프로세스가 생성될 때마다 고유의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생성되고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완료되면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함께 제거된다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저장되어 있는 정보는 다음과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현재 상태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등의 프로세스의 상태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프로세스에 대한 포인터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프로세스의 주소 기억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프로세스에 대한 포인터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프로세스의 주소 기억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위치한 메모리에 대한 포인터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프로세스가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위치한 주소 기억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할당된 자원에 포인터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할당된 각 자원에 대한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기억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고유 식별자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구분할 수 있는 고유의 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 및 프로세스의 우선순위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 정보 및 프로세스가 실행될 우선순위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Accumulator(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카운터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관리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Register),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Table)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상태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개방된 파일들의 목록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사용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한정된 시간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PCB(Process Control Block)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갖고 있는 정보가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프로그램 카운터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처리기 레지스터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할당되지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주변 장치의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할당된 주변장치의 포인터는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정보로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그런데 할당되지도 않았는데 주변 장치의 정보를 어떻게 가지고 있는가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?....</a:t>
            </a:r>
          </a:p>
        </p:txBody>
      </p:sp>
    </p:spTree>
    <p:extLst>
      <p:ext uri="{BB962C8B-B14F-4D97-AF65-F5344CB8AC3E}">
        <p14:creationId xmlns:p14="http://schemas.microsoft.com/office/powerpoint/2010/main" val="1928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25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상태의 종류가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Ready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Running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Exit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상태는 제출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(Submit),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(Hold),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(Ready),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(Running),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(Exit, Terminated)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(Submit)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처리하기 위해 사용자가 작업을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제출한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(Hold)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제출된 작업이 스풀 공간인 디스크의 할당 위치에 저장된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프로세서를 할당 받기 위해서 기다리고 있는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준비상태 큐에서 실행을 준비하고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 상태에서 준비 상태로의 전이는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스케쥴러에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큐에 있는 프로세스가 프로세서를 할당 받아서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수행이 완료되기 전에 프로세스에게 주어진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 할당 시간이 종료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(Timer Run Out)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준비 상태로 전이된다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프로세스에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(I/O)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필요하면 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중인 프로세스는 대기 상태로 전이된다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상태에서 실행 상태로의 전이는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스케쥴러에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(Wait),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처리가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필요하면 현재 실행 중인 프로세스를 중단되고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처리가 완료될 때까지 대기하고 있는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(Terminated, Exit)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실행이 종료되고 프로세스 할당이 해제된 상태를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상태에서 대기하고 있는 프로세스 중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하나가 스케줄링 되어 중앙처리장치를 할당 받아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상태로 전이되는 과정을 무엇이라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(Wait)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디스패치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(Dispatch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 전이 관련 용어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Dispatch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상태에서 대기하고 있는 프로세스 중 하나가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받아 실행 상태로 전이되는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Wake Up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작업이 완료되어 프로세스가 대기 상태 에서 준비 상태로 전이되는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Spooling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출력장치의 공유 및 상대적으로 느린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장치의 처리 속도를 보완하고 다중 프로그래밍 시스템의 성능을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향상시키기 위해서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출력할 데이터를 직접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장치에 보내지 않고 나중에 한꺼번에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출력하기 위해 디스크에 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교통량 제어기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(Traffic Controller)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상태에 대한 조사와 통보를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프로세스는 여러 개의 스레드를 가질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 스레드의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운영체제에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스레드의 경우 사용자가 만든 라이브러리를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사용함으로써 하드웨어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프로세스에 하나 이상의 스레드가 존재하는 경우에는 다중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프로세스 내에서의 작업 단위로서 시스템의 여러 자원을 할당 받아 실행하는 프로그램의 단위이다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프로세스에 하나의 스레드가 존재하는 경우에는 단일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스레드가 존재하는 경우에는 다중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프로세스의 일부 특정을 갖고 있기 때문에 경량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(Light Weight)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스레드 기반 시스템에서는 스레드는 독립적인 스케쥴링의 최소 단위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로서 프로세스의 역할을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동일 프로세스 환경에 서로 독립적인 다중 수행이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사용의 장점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프로세스를 여러 개의 스레드로 생성하여 병행성을 증진 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성능과 응용 프로그램의 처리율을 향상시킬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프로그램의 응답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단축시킬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환경을 공유시켜 기억장소의 낭비가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 간의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공통적으로 접근 가능한 기억장치를 통해 효율적으로 통신한다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관련한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준비 상태에서 프로세서가 배당되어 실행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변화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디스패치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(Dispatch)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블록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(PCB,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Block)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등의 정보로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프로세스의 상태 레지스터 내용을 보관하고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레지스터를 적재하는 과정을 문맥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Switching)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스레드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실행되는 흐름의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스레드와 달리 주소 공간에 실행 스택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프로세스 내에서의 작업 단위이다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2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트랩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인터럽트에 대해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일으키는 주체로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프로그램을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자원을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트랩 오류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요구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인터럽트에 대해 조치를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취하는 것은 운영체제의 역할이다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trap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세그먼트의 크기보다 크다면 메모리 오류를 출력하고 해당 프로세스를 강제 종료한다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발생하는 오류를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(Interrupt)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프로세스가 실행 도중 예기치 않은 상황이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때 발생한 상황을 처리한 후 실행 중인 작업으로 복귀하는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입출력 장치의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signal, data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때까지 원래의 작업을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수행하다가 해당 기능을 처리하는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인터럽트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종류는 외부 인터럽트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인터럽트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인터럽트로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인터럽트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인터럽트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전원 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 착오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등 프로세스 외부에서 발생하는 인터럽트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동기적 인터럽트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인터럽트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내부에서 잘못된 명령어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exception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내부에 포함되는 스레드는 공통적으로 접근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기억장치를 통해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통신한다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스레드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도입하면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중복 할당을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훨씬 작은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자원만으로도 작업을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프로세스를 구성하고 있는 여러 스레드들은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흐름을 가지며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레지스터 및 스택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공간들은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스레드들이 공유한다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프로세스를 여러 개의 스레드로 생성하여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증진시킬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독립된 제어 흐름을 갖고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고유의 레지스터와 스택을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2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스케줄링은 프로세스가 생성되어 실행될 때 필요한 시스템의 여러 자원을 해당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생성되어 완료될 때까지 프로세스는 여러 종류의 스케줄링 과정을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장기 스케줄링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중기 스케줄링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스케줄링이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6048871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 Switching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프로세스에서 다른 프로세스로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할당되는 과정에서 발생되는 것으로 새로운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할당하기 위해 현재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할당된 프로세스의 상태 정보를 저장하고 새로운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설정한 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할당하여 실행되도록 하는 작업을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83471"/>
              </p:ext>
            </p:extLst>
          </p:nvPr>
        </p:nvGraphicFramePr>
        <p:xfrm>
          <a:off x="1815980" y="2924944"/>
          <a:ext cx="9752628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692"/>
                <a:gridCol w="8424936"/>
              </a:tblGrid>
              <a:tr h="2331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장기 스케줄링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프로세스가 시스템의 자원을 차지할 수 있도록 할 것인가를 결정하여 준비상태 큐로 보내는 작업을 </a:t>
                      </a:r>
                      <a:endParaRPr lang="en-US" altLang="ko-KR" sz="13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의미한다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스케줄링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(Job Scheduling),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스케줄링이라고도 하며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작업 스케줄러에 의해 수행된다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중기 스케줄링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프로세스들이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할당 받을 것인지 결정하는 작업을 의미한다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•CPU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할당 받으려는 프로세스가 많을 경우 프로세스를 일시 보류시킨 후 활성화해서 일시적으로 부하를 조절한다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316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단기 스케줄링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프로세스가 실행되기 위해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할당받는 시기와 특정 프로세스를 지정하는 작업을 의미한다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프로세서 스케줄링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(Processor Scheduling),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스케줄링이라고도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프로세서 스케줄링 및 문맥 교환은 프로세서 스케줄러에 의해 수행된다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가상기억장치는 보조기억장치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(SSD(Solid State Disk), HDD(Hard Disk Driver))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일부를 주기억장치처럼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작은 주기억장치를 마치 큰 용량을 가진 것처럼 사용하는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여러 개의 작은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단위로 나누어서 가상기억장치에 보관해 놓고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블록만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불연속적으로 할당하여 처리한다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용량보다 큰 프로그램을 실행하기 위해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이용률과 다중 프로그래밍의 효율을 높일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프로그램을 실행하려면 가상기억장치의 주소를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바꾸는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나누어 사용하므로 연속 할당 방식에서 발생할 수 있는 단편화를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구현 방법에는 블록의 종류에 따라 페이징 기법과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5541508"/>
            <a:ext cx="94338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전송되는 데이터의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단위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적재되어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실행될 때 논리적인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실기억 주소로 변환하는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매핑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가상주소가 반드시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연속적인 실기억 주소로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변환되지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인위적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연속성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(Artificial Contiguity)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스케줄링의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(Non-Preemptive)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할당된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다른 프로세스가 강제로 빼앗아 사용할 수 없는 스케줄링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받으면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프로세스가 완료될 때까지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대한 요구를 공정하게 처리할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응답 시간의 예측이 용이하며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 방식에 적합하다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작업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작업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중요하지 않은 작업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작업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기다리는 경우가 발생할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스케줄링의 종류에는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(Priority),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기한부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4005064"/>
            <a:ext cx="94338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Non-Preemption(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비우선 매수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Non-Preemptive(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선점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processing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사용자의 개입 없이 또는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자원이 허가한다면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실행을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흐름에 따라 순차적으로 자료를 처리하는 방식이다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초기의 일괄 처리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상호작용하는 것이 불가능했지만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체제가 발전함에 따라 프로그램 입출력을 통해 상호작용하는 것이 가능해졌다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1950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전자 컴퓨팅 초기 시절 이후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프레임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함께하고 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FCFS(First-Come-First-Served)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FIFO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(First-In-First-Out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 그대로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준비된 프로세서를 먼저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방식이다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SJF(Shortest Job First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시간을 이용하여 가장 짧은 시간을 갖는 프로세스가 먼저 자원을 할당받는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(Priority)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 별로 우선순위가 주어지고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우선순위에 따라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같을 경우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 등에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우선순위를 선정해 주요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긴급 프로세스에 대한 우선처리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HRN(Highest Response ratio Next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작업에 유리한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단점을 개선 한 기법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작업의 우선순위로 서비스 해주는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기한부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(deadline scheduling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작업들이 명시된 기간이나 기한 내에 완료되도록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780888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스케줄링의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있을 때 우선순위가 높은 다른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강제로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빼앗아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있는 스케줄링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프로세스를 빠르게 처리할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응답 시간을 요구하는 대화식 시분할 시스템에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초래한다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가능하도록 일정 시간 배당에 대한 인터럽트용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타이머 클록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Clock)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스케줄링의 종류에는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Round Robin,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피드백 큐 등의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4437112"/>
            <a:ext cx="102251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인터럽트용 타이머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동작하는 장치들을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주기적인 신호를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하나의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자원을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독점하지 못하도록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(time-sharing)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컴퓨터를 대화식으로 사용하려는 시도에서 탄생하였다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운영 체제는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과 다중 프로그래밍 을 이용해서 각 사용자들에게 컴퓨터 자원을 시간적으로 분할하여 사용할 수 있게 해 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(Round Robin)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프로세스마다 같은 크기의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할당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할당량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/Time Slice),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~ 100ms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할당된 시간 내에 처리완료 못하면 준비 큐 리스트의 가장 뒤로 보내지고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대기중인 다음 프로세스로 넘어가며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균등한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 시간을 보장하며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시스템에 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SRT(Shortest Remaining Time First)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짧은 시간이 소요되는 프로세스를 먼저 수행하며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남은 시간이 더 짧다고 판단되는 프로세스가 준비 큐에 생기면 언제라도 프로세스가 점령된다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Level Queue)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작업들을 여러 종류 그룹으로 분할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큐를 이용하여 상위 단계 작업이 선점한다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큐는 자신 만의 독자적인 스케쥴링을 가진다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피드백 큐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Level Feedback Queue)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위주와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위주인 프로세스의 특성에 따라 큐마다 서로 다른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할당량 부여하며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FCFS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라운드 로빈 기법을 혼합한 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 뛰어나고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turnaround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 time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최적화가 되어있다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스케줄링에 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RR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스케줄링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프로세스가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받아 실행하고 있을 때 우선순위가 높은 다른 프로세스가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강제로 빼앗아 사용할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스케줄링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우선 순위가 높은 프로세스를 빠르게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주로 빠른 응답 시간을 요구하는 대화식 시분할 시스템에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많은 오버헤드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초래한다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선점이 가능하도록 일정 시간 배당에 대한 인터럽트 타이머 클록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선점 스케쥴링의 알고리즘의 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Round Robin, SRT,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피드백 큐 등의 알고리즘이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 타이머 클록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(Clock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시스템 내에서 동작하는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장치들을 감시하기 위해 주기적인 신호를 발생하는 것으로 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자원을 독점하지 못하도록 방지하기 위해서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(time-sharing)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대화식으로 사용하려는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시도에서 탄생하였다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운영 체제는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스케줄링과 다중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프로그래밍을 이용해서 각 사용자들에게 컴퓨터 자원을 시간적으로 분할하여 사용하게 해줄 수 있게 해주는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RR(Round Robin,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프로세스마다 같은 크기의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할당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할당량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Time Slice),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~ 100ms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할당된 시간 내에 처리 완료를 하지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못하면 준비 상태 큐의 가장 뒤로 보내지고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다음 프로세스로 넘어가며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균등한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 시간을 보장하여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SRT(Shortest Remaining Time First)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짧은 시간이 소요 되는 프로세스를 먼저 수행하며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남은 시간이 더 짧다고 판단되는 프로세스가 준비 큐에 생기면 언제라도 프로세스가 점령된다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Level Queue)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작업들을 여러 종류의 그룹으로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큐를 이용하여 상위 단계 작업이 선점한다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각 큐는 자신만의 독자적인 스케줄링을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피드백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(Multi-Level Feedback Queue)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위주와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위주인 프로세스의 특성에 따라 큐마다 서로 다른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할당량을 부여하며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FCFS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RR(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혼합한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유연성이 뛰어나고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turnaround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 time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최적화 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선점형 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FCFS(First-Come-First-Served)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FIFO(First In First Out)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 그대로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준비된 프로세서를 먼저 처리하는 방식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SJF(Shortest Job First)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실행 시간을 이용하여 가장 짧은 시간을 갖는 프로세스가 먼저 자원을 할당 받는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HRN(Highest Response ratio Next)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작업에 유리한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단점을 개선한 기법이며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작업의 우선순위로 서비스 해주는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기법과 대비하여 비선점 스케줄링 기법에 대한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프로세스들에 대한 요구를 공정히 처리한다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시간의 예측이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오버헤드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초래할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CPU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 시간이 짧은 프로세스들이 사용 시간이 긴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프로세스들로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인하여 오래 기다리는 경우가 발생할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(Non-Preemptive)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이미 할당된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다른 프로세스가 강제로 빼앗아 사용할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받으면 해당 프로세스가 완료될 때까지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모든 프로세스에 대한 요구를 공정하게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 응답 시간의 예측이 용이하며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 방식에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중요한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중요하지 않은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기다리는 경우가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비선점 스케줄링의 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FCFS, SJF,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(Priority),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기한부 등의 알고리즘이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processing)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사용자의 개입 없이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자원이 허가한다면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스케줄링 할 수 있는 작업의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 흐름에 따라 순차적으로 자료를 처리하는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초기의 일괄 처리 방식은 사용자와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상호작용하는 것이 불가능 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발전과 하드웨어의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급격한 성정으로 프로그램 입출력을 통해서 상호작용하는 것이 가능해졌다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(Priority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 별로 우선순위가 다 주어지고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우선순위에 따라서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할당이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같을 때는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적용된다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상황 등에 따른 우선순위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선정해서 주요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긴급 프로세스에 대한 우선처리가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기한부 스케쥴링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(deadline scheduling)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작업들이 명시된 기간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기한 내에 완료되도록 계획하는 알고리즘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방식에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대화식 시분할 시스템에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긴급하고 높은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우선순위의 프로세스들이 빠르게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일단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받으면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프로세스가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빼앗을 수 없는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선점을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시간 배당에 대한 인터럽트용 타이머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스케줄링은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받았을 때 다른 프로세스가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차지할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(Non-preemptive)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방식에 해당하는 것으로만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FCFS(First Come First Service), SJF(Shortest Job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RR(Round-Robin), SRT(Shortest Remaining Time)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SRT(Shortest Remaining Time), SJF(Shortest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First)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MQ(Multi-level Queue), FCFS(First Come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Service)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 스케쥴링의 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FCFS, SJF,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HRN,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기한부 알고리즘이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9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스케줄링의 목적으로 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작업들에 대해 공평성을 유지하기 위하여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단위 시간당 처리량을 최대화하기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응답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빠르게 하기 위하여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운영체제의 오버헤드를 최대화하기 위하여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스케쥴링은 프로세스가 생성되어 실행될 때 필요한 시스템의 여러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해당 프로세스에게 할당하는 작업을 의미하는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오버헤드를 최소화하기 위해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스케줄링과 비선점 스케줄링에 대한 비교 설명 중 옳은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스케줄링은 이미 할당된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다른 프로세스가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빼앗아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스케줄링은 상대적으로 과부하가 적다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 스케줄링은 시분할 시스템에 유용하다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비선점 스케줄링은 응답시간의 예측이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선점 스케줄링은 이미 할당된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다른 프로세스가 강제로 빼앗아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선점 스케쥴링은 많은 과부하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(Overhead)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초래한다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비선점 스케쥴링은 일과 처리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processing system)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유용하고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(time-sharing)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시스템은 선점 스케쥴링이다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시스템의 자원을 차지할 수 있도록 할 것인가를 결정하여 준비상태 큐로 보내는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장기 스케줄링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중기 스케줄링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스케쥴링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장기 스케쥴링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어떤 프로세스가 시스템의 자원을 차지할 수 있도록 할 것인가를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큐로 보내는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작업 스케줄링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 Scheduling),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스케쥴링이라고도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스케줄러에 의해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중기 스케줄링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어떤 프로세스들이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받을 것인지 결정하는 작업을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받으려는 프로세스가 많을 경우 프로세스를 일시 보류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시킨 후 활성화 해서 일시적으로 부하를 조절한다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스케줄링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프로세스가 실행되기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 받는 시기와 특정 프로세스 를 지정하는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프로세서 스케줄링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(Processor Scheduling),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스케쥴링이라고도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프로세서 스케쥴링 및 문맥 교환은 프로세서 스케줄러에 의해 수행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문맥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 Switching)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프로세스가 다른 프로세스로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할당되는 과정에서 발생하는 것으로 새로운 프로세스에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할당하기 위해서 현재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할당된 프로세스의 상태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저장하고 새로운 프로세스의 상태와 정보를 설정한 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하는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2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FCFS(First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Come First Service,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선입선출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FIFO(First In First Out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준비상태 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리스트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작업준비 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도착한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차례로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할당하는 기법으로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알고리즘이다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먼저 도착한 것이 먼저 처리되어 공평성은 유지되지만 짧은 작업이 긴 작업을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중요하지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기다리게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FCFS(First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Come First Service,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선입선출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FIFO(First In First Out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프로세스들이 차례로 준비상태 큐에 들어왔다고 가정할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평균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반환 시간을 구하시오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제출시간은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단위는 초임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시간을 이용하여 다음과 같이 각 프로세스의 대기 시간과 반환 시간을 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대기한 시간으로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 프로세스까지의 진행 시간으로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시간과 실행 시간의 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반환 시간의 평균은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 시간의 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개수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44" y="2173316"/>
            <a:ext cx="6042331" cy="564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82" y="4365104"/>
            <a:ext cx="6235996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44272" y="5013176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+ 4 + 6)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+ 20 + 24) / 3 = 14.6</a:t>
            </a:r>
            <a:endParaRPr lang="en-US" altLang="ko-KR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+ 24 + 30) / 3 =24.6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2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SJF(Shortest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First,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작업 우선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준비상태 큐에서 기다리고 있는 프로세스들 중에서 실행 시간이 가장 짧은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할당하는 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적은 평균 대기 시간을 제공하는 최적 알고리즘이다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긴 프로세스는 실행 시간이 짧은 프로세스에게 할당 순위가 밀려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연기 상태가 발생될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9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SJF(Shortest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First,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작업 우선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프로세스들이 차례로 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 들어왔다고 가정할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대기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평균 반환 시간을 구하시오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제출시간이 없을 경우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아래와 같이 실행 시간이 짧은 프로세스를 먼저 처리하도록 이동시킨 후 각 프로세스의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시간의 평균은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예제와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방법으로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272" y="5013176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 + 6 + 20)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기간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 + 4 + 10)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4.6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 + 10 + 30)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14.6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29202"/>
            <a:ext cx="7648575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7" y="4012875"/>
            <a:ext cx="6961875" cy="2576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SJF(Shortest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First,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단기 작업 우선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프로세스들이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차례로 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 들어왔다고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이용하여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실행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대기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평균 반환 시간을 구하시오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제출시간이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있을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가장 먼저 도착한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실행한 후 요구된 실행 시간이 적은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P3,  P2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시간은 현재 프로세스가 수행되기 전까지의 진행 시간에서 제출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차감하고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 대기 시간의 합으로 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4272" y="5013176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실행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(20 + 4 + 7)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10.3 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기간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 + 18 + 23)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13.6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+ 22 + 30) / 3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24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41" y="2131474"/>
            <a:ext cx="5152931" cy="791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61" y="4003305"/>
            <a:ext cx="6984775" cy="2535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HRN(Hightest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Response-ratio Next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시간이 긴 프로세스에 불리한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보완하기 위한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계산 공식을 이용하여 서비스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짧은 프로세스나 대기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프로세스에게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시간이 짧거나 대기 시간이 긴 프로세스일 경우 우선순위가 높아진다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숫자가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것부터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순으로 우선순위가 부여된다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965424"/>
            <a:ext cx="341947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(Paging)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가상기억장치에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보관되어 있는 프로그램과 주기억장치의 영역을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크기로 나눈 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나눠진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동일하게 나눠진 주기억장치의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적재시켜 실행하는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일정한 크기로 나눈 단위를 페이지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일정하게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페이지 프레임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Frame)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단편화는 발생하지 않으나 내부 단편화는 발생할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위해서 페이지의 위치 정보를 가지고 있는 페이지 맵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 테이블 사용으로 비용이 증가되고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속도가 감소된다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5541508"/>
            <a:ext cx="94338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페이지의 크기는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~ 4KB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단편화는 발생할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있다는 것은 페이지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17KB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라면 프로그램은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4KB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나누어지게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페이지의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1KB(17KB-16KB)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주기억장치에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적재되면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3KB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내부 단편화가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HRN(Hightest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Response-ratio Next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다음과 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스케줄링 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우선순위를 계산하시오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공식대로 계산하면 우선순위는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 →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P3 → P1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7734300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37" y="3965424"/>
            <a:ext cx="341947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프로세스가 차례로 큐에 도착하였을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 (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Shortest Job First)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정책을 사용할 경우 가장 먼저 처리되는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P3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P4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준비상태 큐에서 기다리고 있는 프로세스들 중에서 실행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가장 짧은 프로세스에게 먼저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적은 평균 대기 시간을 제공해 주는 최적의 알고리즘이다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실행 시간이 긴 프로세스는 실행 시간이 짧은 프로세스에게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순위가 밀려 무한 연기 상태가 발생될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실행시간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초이기에 가장 먼저 처리된다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HRN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스케줄링에서 우선순위 계산식으로 올바른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시간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HRN(Hightest Response-ratio Next)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시간이 긴 프로세스에 불리한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보완하기 위해서 나온 알고리즘으로써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시간과 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이용하는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우선순위 계산 공식을 이용하여 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짧은 프로세스나 대기 시간이 긴 프로세스에게 우선순위를 주어서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짧거나 대기 시간이 긴 프로세스일 경우 우선순위가 높아진다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우선순위를 계산하여 그 숫자가 가장 높은 것부터 낮은 순으로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부여된다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계산식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시간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HRN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스케줄링 할 경우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다음과 같을 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처리되는 작업 순서로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→B→C→D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→C→B→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→B→C→A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→A→B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우선순위 계산식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 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( 5 + 20 ) / 20 = 1.25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 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( 40 + 20 ) / 20 = 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 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( 15 + 45 ) / 45 = 1.3333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 순위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( 20 + 2 ) / 2 = 11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숫자가 가장 높은 것부터 낮은 순으로 우선순위가 부여된다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HRN(Highest Response-ratio Next)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방식에 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대기 시간이 긴 프로세스일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우선순위가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높아진다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SJF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보완하기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작업과 짧은 작업 간의 지나친 불평등을 해소할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우선순위를 계산하여 그 수치가 가장 낮은 것부터 높은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부여된다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우선순위를 계산하여 수치가 높은 것이 먼저 수행되는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5" y="2389341"/>
            <a:ext cx="2209799" cy="1624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56633"/>
            <a:ext cx="3384376" cy="1576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프로세스 스케줄링은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작업 우선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(SJF)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약점을 보완한 비선점 스케줄링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다음과 같은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식을 이용해 우선순위를 판별한다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대기한 시간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받을 시간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/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 시간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MQ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 순위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단어가 나오면 바로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스케줄링을 떠올려야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FCFS(First Come First Served)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(First Input First Out)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 그대로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준비상태 큐에 들어온 순서대로 프로세서에 할당되어 처리되는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RR(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Round Robin)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마다 같은 크기의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할당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할당량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Time Slice),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~ 100MS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할당된 시간 내에 처리 완료를 못하면 준비상태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 리스트의 가장 뒤로 보내지고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대기중인 다음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넘어가며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균등한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 시간을 보장하며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다단계 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Level Queue)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작업들을 여러 종류의 그룹으로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큐를 이용하여 상위 단계 작업이 선점한다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자신 만의 독자적인 스케줄링 기법을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대기시간과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서비스시간을 이용하는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 시간이 긴 프로세스일 경우 우선순위가 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계산식 값이 낮을수록 우선순위가 높다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SJF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보완하기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스케쥴링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HRN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우선순위 계산식을 통해 산출된 값이 클수록 우선순위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높다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Environment Variable)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시스템 소프트웨어의 동작에 영향을 미치는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값들의 모임을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변수는 변수명과 값으로 구성된다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환경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정보를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변수는 자식 프로세스에 상속된다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시스템 전반에 걸쳐 적용되는 시스템 환경 변수와 사용자 계정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적용되는 사용자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구분된다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933056"/>
            <a:ext cx="2592288" cy="2891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47728" y="623731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03" y="3921294"/>
            <a:ext cx="2752129" cy="2880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727848" y="5223766"/>
            <a:ext cx="648072" cy="293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84232" y="3933056"/>
            <a:ext cx="36477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경우 소프트웨어가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시스템에 저장된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불러와 사용하게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'USERNAME'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변수를 이용하여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USERNAME]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 안녕하세요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하는 소프트웨어를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'USERNAME'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'SKJ'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저장된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소프트웨어를 실행하면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"SKJ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 안녕하세요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출력되는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변수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 variables)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에 적용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변수가 발생 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variables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변수가 발생 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환경 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환경 변수를 명령어나 스크립트에서 사용하려면 변수명 앞뒤에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'%'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프롬프트 창에서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입력하면 모든 환경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변수와 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5415" y="6429060"/>
            <a:ext cx="220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환경 변수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08" y="2123646"/>
            <a:ext cx="4838303" cy="267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71078" y="2780928"/>
            <a:ext cx="360040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123647"/>
            <a:ext cx="4489663" cy="4258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92917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환경 변수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환경 변수를 명령어나 스크립트에서 사용하려면 변수명 앞에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env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printenv, setenv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하나를 입력하면 모든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변수와 값을 표시한다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0096" y="5301208"/>
            <a:ext cx="672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97" y="2156312"/>
            <a:ext cx="5064016" cy="261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72504" y="2461432"/>
            <a:ext cx="79280" cy="109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SHELL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출력하는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configenv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printenv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env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setenv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모든 환경 변수와 값을 표시하려면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set, env, printenv, setenv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configenv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 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환경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기본 정보를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부모 프로세스에서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 받아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변수명과 값으로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종류로는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환경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(Environment Variable)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것은 시스템 소프트웨어의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동작에 영향을 미치는 동적인 값들의 모임을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환경 변수는 변수명과 값으로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환경 변수는 시스템의 기본 정보를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환경 변수는 자식 프로세스에게 상속된다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환경 변수는 시스템 전반에 걸쳐 적용되는 시스템 환경 변수와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사용자 계정 내에서만 적용되는 사용자 환경 변수로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변수는 존재하지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환경 변수를 명령어나 스크립트에서 사용하기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뒤에 입력해야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특수문자는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%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변수명 앞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붙여야 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UNIX/LINUX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변수명 앞에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입력해야 한다는 것을 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환경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SYSTEMDRIVE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UNIX/LINUX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환경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윈도우의 환경 변수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%ALLUSERPROFILE%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사용자의 프로필이 저장된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%APPDATA%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설치된 프로그램의 필요 데이터가 저장된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%ComSpec%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명령 프롬프트로 사용할 프로그램명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%HOMEDRIVE%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계정의 정보가 저장된 드라이브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%HOMEPATH%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계정의 기본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%LOGONSERVER%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계정이 접속한 서버명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%PATH%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파일을 찾는 경로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%PATHEXT% : cmd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실행할 수 있는 파일의 확장자 목록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%PROGRAMFILES%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프로그램의 설치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%SYSTEMDRIVE% : 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부팅된 드라이브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%SYSTEMROOT%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부팅된 운영체제가 들어 있는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%TEMP%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%TMP%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파일이 저장되는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%USERDOMAIN%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계정의 도메인명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%USERNAME%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계정 이름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%USERPROFILE%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한 유저의 프로필이 저장된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변수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알고리즘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환경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ProgramFiles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PS1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ProgramFiles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기본 프로그램이 설치되어 있는 폴더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저장하는 환경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UNIX/LINUX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환경 변수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$DISPLAY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 디스플레이 위치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$HOME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홈 디렉터리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$LANG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사용 시 기본적으로 지원되는 언어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$MAIL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메일을 보관하는 경로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$PATH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파일을 찾는 경로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$PWD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작업하는 디렉터리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$TERM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로긴 터미널 타입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$USER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계열의 운영체제에서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(Segmentation)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기법은 가상기억장치에 보관되어 있는 프로그램을 다양한 크기의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나눈 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적재시켜 실행시키는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배열이나 함수 등과 같은 논리적인 크기로 나눈 단위를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Segment)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세그먼트는 고유한 이름과 크기를 갖는다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관점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보존하는 기억장치 관리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궁극적인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이유는 기억공간을 절약하기 위해서이다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위해서 세그먼트가 존재하는 위치 정보를 가지고 있는 세그먼트 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 Map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Table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적재될 때 다른 세그먼트에게 할당된 영역을 침범할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(Storage Protection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단편화는 발생하지 않으나 외부 단편화는 발생할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3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(Segmentation)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기법의 일반적인 주소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형식에 따른 주소와 세그먼트 맵 테이블의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가상주소는 세그먼트 번호를 나타내는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내에 실제 내용이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곳까지의 거리를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실기억 주소는 완전 주소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사용하며 이는 세그먼트의 기준번지와 변위값을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실기억 주소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맵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 Map Table)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세그먼트 번호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세그먼트의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한계번지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기준번지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주소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752" y="3328450"/>
            <a:ext cx="3008152" cy="350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753" y="4772876"/>
            <a:ext cx="3152168" cy="375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(Segmentation)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기법의 일반적인 주소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변환 순서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가상주소의 세그먼트 번호로 세그먼트 맵 테이블에서 해당 세그먼트의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기준번지와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크기를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 번호는 세그먼트 맵 테이블에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변위값과 세그먼트의 크기를 비교한다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변위값이 작거나 같으면 기준번지와 변위값을 더하여 실기억주소를 만들어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액세스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변위값이 크면 다른 영역을 침범하게 되므로 실행 권한을 운영체제에게 넘기고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트랩을 발생시킨다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변위값이 크다는 것은 현재 찾는 세그먼트의 위치가 해당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한계번지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초과하였다는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76" y="2588360"/>
            <a:ext cx="3976624" cy="32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99" y="1196636"/>
            <a:ext cx="5204817" cy="216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5520" y="6208856"/>
            <a:ext cx="9433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trap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세그먼트의 크기보다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크다면 메모리 오류를 출력하고 해당 프로세스를 강제 종료한다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발생하는 오류를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trap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변위값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가상주소에 있는 주소값을 변위값으로 보면 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기법 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알고리즘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알고리즘은 페이지 부재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발생했을 때 가상기억장치의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적재해야 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주기억장치의 모든 페이지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프레임이 사용 중이면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페이지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교체할 것인지를 결정하는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교체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LRU, LFU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OPT(OPTimal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replacement,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앞으로 가장 오랫동안 사용하지 않을 페이지를 교체하는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벨레이디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(Belady)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제안한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 횟수가 가장 적게 발생하는 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520" y="5877272"/>
            <a:ext cx="9433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Fault)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액세스한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주기억장치에 없는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경우를 말한다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부재가 발생하면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페이지를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가져와야 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5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68730</TotalTime>
  <Words>7163</Words>
  <Application>Microsoft Office PowerPoint</Application>
  <PresentationFormat>사용자 지정</PresentationFormat>
  <Paragraphs>1518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027TGp_edu_biz_gr</vt:lpstr>
      <vt:lpstr>PowerPoint 프레젠테이션</vt:lpstr>
      <vt:lpstr>프로그래밍 언어 활용 총 파트</vt:lpstr>
      <vt:lpstr>프로그래밍 언어 활용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4.응용 SW 기초기술 활용-SEC_06(가상기억장치 구현 기법 / 페이지 교체 알고리즘)</vt:lpstr>
      <vt:lpstr>응용 SW 기초기술 활용 - SEC_06(가상기억장치 구현 기법/페이지 교체 알고리즘) 기출 및 출제 예상 문제</vt:lpstr>
      <vt:lpstr>응용 SW 기초기술 활용 - SEC_06(가상기억장치 구현 기법/페이지 교체 알고리즘) 기출 및 출제 예상 문제</vt:lpstr>
      <vt:lpstr>응용 SW 기초기술 활용 - SEC_06(가상기억장치 구현 기법/페이지 교체 알고리즘) 기출 및 출제 예상 문제</vt:lpstr>
      <vt:lpstr>응용 SW 기초기술 활용 - SEC_06(가상기억장치 구현 기법/페이지 교체 알고리즘) 기출 및 출제 예상 문제</vt:lpstr>
      <vt:lpstr>응용 SW 기초기술 활용 - SEC_06(가상기억장치 구현 기법/페이지 교체 알고리즘) 기출 및 출제 예상 문제</vt:lpstr>
      <vt:lpstr>4.응용 SW 기초기술 활용-SEC_07(가상기억장치 기타 관리 사항)</vt:lpstr>
      <vt:lpstr>4.응용 SW 기초기술 활용-SEC_07(가상기억장치 기타 관리 사항)</vt:lpstr>
      <vt:lpstr>4.응용 SW 기초기술 활용-SEC_07(가상기억장치 기타 관리 사항)</vt:lpstr>
      <vt:lpstr>4.응용 SW 기초기술 활용-SEC_07(가상기억장치 기타 관리 사항)</vt:lpstr>
      <vt:lpstr>4.응용 SW 기초기술 활용-SEC_07(가상기억장치 기타 관리 사항)</vt:lpstr>
      <vt:lpstr>4.응용 SW 기초기술 활용-SEC_07(가상기억장치 기타 관리 사항)</vt:lpstr>
      <vt:lpstr>응용 SW 기초기술 활용 - SEC_07(가상기억장치 기타 관리 사항) 기출 및 출제 예상 문제</vt:lpstr>
      <vt:lpstr>응용 SW 기초기술 활용 - SEC_07(가상기억장치 기타 관리 사항) 기출 및 출제 예상 문제</vt:lpstr>
      <vt:lpstr>응용 SW 기초기술 활용 - SEC_07(가상기억장치 기타 관리 사항) 기출 및 출제 예상 문제</vt:lpstr>
      <vt:lpstr>응용 SW 기초기술 활용 - SEC_07(가상기억장치 기타 관리 사항) 기출 및 출제 예상 문제</vt:lpstr>
      <vt:lpstr>4.응용 SW 기초기술 활용-SEC_08(프로세스의 개요)</vt:lpstr>
      <vt:lpstr>4.응용 SW 기초기술 활용-SEC_08(프로세스의 개요)</vt:lpstr>
      <vt:lpstr>4.응용 SW 기초기술 활용-SEC_08(프로세스의 개요)</vt:lpstr>
      <vt:lpstr>4.응용 SW 기초기술 활용-SEC_08(프로세스의 개요)</vt:lpstr>
      <vt:lpstr>4.응용 SW 기초기술 활용-SEC_08(프로세스의 개요)</vt:lpstr>
      <vt:lpstr>4.응용 SW 기초기술 활용-SEC_08(프로세스의 개요)</vt:lpstr>
      <vt:lpstr>4.응용 SW 기초기술 활용-SEC_08(프로세스의 개요)</vt:lpstr>
      <vt:lpstr>응용 SW 기초기술 활용 - SEC_08(프로세스의 개요) 기출 및 출제 예상 문제</vt:lpstr>
      <vt:lpstr>응용 SW 기초기술 활용 - SEC_08(프로세스의 개요) 기출 및 출제 예상 문제</vt:lpstr>
      <vt:lpstr>응용 SW 기초기술 활용 - SEC_08(프로세스의 개요) 기출 및 출제 예상 문제</vt:lpstr>
      <vt:lpstr>4.응용 SW 기초기술 활용-SEC_09(스케줄링)</vt:lpstr>
      <vt:lpstr>4.응용 SW 기초기술 활용-SEC_09(스케줄링)</vt:lpstr>
      <vt:lpstr>4.응용 SW 기초기술 활용-SEC_09(스케줄링)</vt:lpstr>
      <vt:lpstr>응용 SW 기초기술 활용 - SEC_09(스케줄링) 기출 및 출제 예상 문제</vt:lpstr>
      <vt:lpstr>응용 SW 기초기술 활용 - SEC_09(스케줄링) 기출 및 출제 예상 문제</vt:lpstr>
      <vt:lpstr>4.응용 SW 기초기술 활용-SEC_10(주요 스케줄링 알고리즘)</vt:lpstr>
      <vt:lpstr>4.응용 SW 기초기술 활용-SEC_10(주요 스케줄링 알고리즘)</vt:lpstr>
      <vt:lpstr>4.응용 SW 기초기술 활용-SEC_10(주요 스케줄링 알고리즘)</vt:lpstr>
      <vt:lpstr>4.응용 SW 기초기술 활용-SEC_10(주요 스케줄링 알고리즘)</vt:lpstr>
      <vt:lpstr>4.응용 SW 기초기술 활용-SEC_10(주요 스케줄링 알고리즘)</vt:lpstr>
      <vt:lpstr>4.응용 SW 기초기술 활용-SEC_10(주요 스케줄링 알고리즘)</vt:lpstr>
      <vt:lpstr>4.응용 SW 기초기술 활용-SEC_10(주요 스케줄링 알고리즘)</vt:lpstr>
      <vt:lpstr>응용 SW 기초기술 활용 - SEC_10(주요 스케줄링 알고리즘) 기출 및 출제 예상 문제</vt:lpstr>
      <vt:lpstr>응용 SW 기초기술 활용 - SEC_10(주요 스케줄링 알고리즘) 기출 및 출제 예상 문제</vt:lpstr>
      <vt:lpstr>4.응용 SW 기초기술 활용-SEC_11(환경 변수)</vt:lpstr>
      <vt:lpstr>4.응용 SW 기초기술 활용-SEC_11(환경 변수)</vt:lpstr>
      <vt:lpstr>4.응용 SW 기초기술 활용-SEC_11(환경 변수)</vt:lpstr>
      <vt:lpstr>응용 SW 기초기술 활용 - SEC_11(환경 변수) 기출 및 출제 예상 문제</vt:lpstr>
      <vt:lpstr>응용 SW 기초기술 활용 - SEC_11(환경 변수)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11747</cp:revision>
  <dcterms:created xsi:type="dcterms:W3CDTF">2019-09-27T03:30:23Z</dcterms:created>
  <dcterms:modified xsi:type="dcterms:W3CDTF">2023-12-20T06:54:56Z</dcterms:modified>
</cp:coreProperties>
</file>