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498" r:id="rId6"/>
    <p:sldId id="2499" r:id="rId7"/>
    <p:sldId id="2500" r:id="rId8"/>
    <p:sldId id="2501" r:id="rId9"/>
    <p:sldId id="2445" r:id="rId10"/>
    <p:sldId id="2502" r:id="rId11"/>
    <p:sldId id="2503" r:id="rId12"/>
    <p:sldId id="2504" r:id="rId13"/>
    <p:sldId id="2505" r:id="rId14"/>
    <p:sldId id="2506" r:id="rId15"/>
    <p:sldId id="2507" r:id="rId16"/>
    <p:sldId id="2508" r:id="rId17"/>
    <p:sldId id="2509" r:id="rId18"/>
    <p:sldId id="2510" r:id="rId19"/>
    <p:sldId id="2511" r:id="rId20"/>
    <p:sldId id="2512" r:id="rId21"/>
    <p:sldId id="2513" r:id="rId22"/>
    <p:sldId id="2514" r:id="rId23"/>
    <p:sldId id="2515" r:id="rId24"/>
    <p:sldId id="2516" r:id="rId25"/>
    <p:sldId id="2517" r:id="rId26"/>
    <p:sldId id="2518" r:id="rId27"/>
    <p:sldId id="2520" r:id="rId28"/>
    <p:sldId id="2519" r:id="rId29"/>
    <p:sldId id="2521" r:id="rId30"/>
    <p:sldId id="2522" r:id="rId31"/>
    <p:sldId id="2523" r:id="rId32"/>
    <p:sldId id="2524" r:id="rId33"/>
    <p:sldId id="2525" r:id="rId34"/>
    <p:sldId id="2526" r:id="rId35"/>
    <p:sldId id="2527" r:id="rId36"/>
    <p:sldId id="2528" r:id="rId37"/>
    <p:sldId id="2529" r:id="rId38"/>
    <p:sldId id="2530" r:id="rId39"/>
    <p:sldId id="2531" r:id="rId40"/>
    <p:sldId id="2532" r:id="rId41"/>
    <p:sldId id="2533" r:id="rId42"/>
    <p:sldId id="2534" r:id="rId43"/>
    <p:sldId id="2535" r:id="rId44"/>
    <p:sldId id="2536" r:id="rId45"/>
    <p:sldId id="2537" r:id="rId46"/>
    <p:sldId id="2538" r:id="rId47"/>
    <p:sldId id="2539" r:id="rId48"/>
    <p:sldId id="2540" r:id="rId49"/>
    <p:sldId id="2541" r:id="rId50"/>
    <p:sldId id="2542" r:id="rId51"/>
    <p:sldId id="2543" r:id="rId52"/>
    <p:sldId id="2544" r:id="rId53"/>
    <p:sldId id="2545" r:id="rId54"/>
    <p:sldId id="2546" r:id="rId55"/>
    <p:sldId id="2547" r:id="rId56"/>
    <p:sldId id="27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4065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.k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프로그래밍 언어 활용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3. </a:t>
            </a:r>
            <a:r>
              <a:rPr lang="ko-KR" altLang="en-US" sz="3000" dirty="0">
                <a:latin typeface="+mj-ea"/>
                <a:ea typeface="+mj-ea"/>
              </a:rPr>
              <a:t>응용 </a:t>
            </a:r>
            <a:r>
              <a:rPr lang="en-US" altLang="ko-KR" sz="3000" dirty="0">
                <a:latin typeface="+mj-ea"/>
                <a:ea typeface="+mj-ea"/>
              </a:rPr>
              <a:t>SW </a:t>
            </a:r>
            <a:r>
              <a:rPr lang="ko-KR" altLang="en-US" sz="3000" dirty="0">
                <a:latin typeface="+mj-ea"/>
                <a:ea typeface="+mj-ea"/>
              </a:rPr>
              <a:t>기초 기술 </a:t>
            </a:r>
            <a:r>
              <a:rPr lang="ko-KR" altLang="en-US" sz="3000" dirty="0" smtClean="0">
                <a:latin typeface="+mj-ea"/>
                <a:ea typeface="+mj-ea"/>
              </a:rPr>
              <a:t>활용</a:t>
            </a:r>
            <a:r>
              <a:rPr lang="en-US" altLang="ko-KR" sz="3000" dirty="0" smtClean="0">
                <a:latin typeface="+mj-ea"/>
                <a:ea typeface="+mj-ea"/>
              </a:rPr>
              <a:t>-3)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UNIX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파일의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조작을 위한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cp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</a:t>
            </a:r>
            <a:endParaRPr lang="ko-KR" altLang="en-US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ls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rm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파일 복사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cat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파일 내용 화면 표시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파일 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현재 디렉터리의 파일 목록을 확인하는 명령어이다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프로세스의 하나가 종료될 때까지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프로세스를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중지시키는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유닉스 명령어는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find()			② fork()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exec()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wait()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파일 찾기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fork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프로세스 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프로세스 호출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exec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프로세스 수행하라는 명령어다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Windows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사용되는 명령어 중 서로 관련이 없는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짝지어진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DIR - ls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COPY - cp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 - cat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CD - chmod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디렉터리 위치를 변경하는 명령어이고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UNIX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chmod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파일의 보호 모드를 설정하여 파일의 사용 허가 지정하는 명령어이기에 두 개의 명령어 서로 상관이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명령어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DIR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목록을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COPY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복사한다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내용을 화면에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이름을 변경한다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삭제한다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디렉터리를 생성한다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디렉터리의 위치를 변경한다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CLS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내용을 지운다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속성을 변경한다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찾는다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CHKDSK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상태를 점검한다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FORMAT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표면을 트랙과 섹터로 나누어서 초기화한다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이동한다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디스크의 상태를 확인하는 명령어는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CLS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CHKDSK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MOVE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상태를 확인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명령어는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CHKDSK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1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표면을 트랙과 섹터로 나누어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FORMAT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COPY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DEL		④ CLS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디스크를 초기화 하여 사용 가능한 상태로 만들어 주는 트랙과 섹터로 나누어 초기화 하는 명령어는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FORMAT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UNIX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'type'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유사한 기능을 갖는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CP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cat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ls	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rm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파일의 내용을 표시하는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명령어와 같은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복사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COPY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ls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디렉터리 내의 파일 목록을 화면에 출력한다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= DIR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rm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삭제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DEL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UNIX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파일 내용을 화면에 표시하는 명령과 파일의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소유자를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변경하는 명령을 순서적으로 옳게 나열한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dup, mkfs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cat, chown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type, chmod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type,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dup : 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파일 서술자 복제하는 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이름에서도 알 수 있듯이 무엇을 복제한다라는 함수이다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바로 파일 서술자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(File Descriptor)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dup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사용하기 위해서는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&lt;unistd.h&gt;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꼭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mkfs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한 하드 디스크를 포맷할 때 사용하고 옵션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파일 시스템을 생성하는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내용을 화면에 표시하는 명령어로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chmod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보호 모드를 설정하여 파일의 사용 허가를 지정하는 명령어이다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UNIX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운영체제를 제어하는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중 키보드로 명령어를 직접 입력하여 작업을 수행하는 사용자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인터페이스는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운영체제를 제어하는 방법은 크게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CLI(Command Line Interface)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키보드로 명령어를 직접 입력하여 작업을 수행하는 사용자 인터페이스이다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GUI(Graphic User Interface)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키보드로 명령어를 직접 입력하지 않고 마우스로 아이콘이나 메뉴를 선택하여 작업을 수해하는 그래픽 사용자 인터페이스이다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윈도우가 나오기 이전에 사용되던 운영체제를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UNIX/LINUX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사용자가 명령어를 입력하면 인식하여 프로그램을 호출하고 명령을 수행하는 명령어 해석기이다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4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(Internet)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인터넷이란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TCP/IP(Transmission Control Protocol/Internet Protocol)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프로토콜을 기반으로 하여 전 세계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수많은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네트워크들이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연결된 광범위한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인터넷은 미 국방성의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ARPANET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시작되었다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유닉스 운영체제를 기반으로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있는 곳이라면 시간과 장소에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구애 받지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정보를 교환할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연결된 모든 컴퓨터는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갖는다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네트워크를 서로 연결하기 위해서는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Bridge),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(Router),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게이트웨이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Gateway)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또는 같은 네트워크를 연결하여 중추적 역할을 하는 네트워크로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인터넷의 주가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기간망을 일컫는 용어를 백본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(Backbone)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4994508"/>
            <a:ext cx="9433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인터넷에 연결된 서로 다른 기종의 컴퓨터들이 데이터를 주고받을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표준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규약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ARPANET(Advanced Research Projects Agency NETwork)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민감한 군사 데이터를 전송하고 미국 전역의 주요 연구 그룹을 연결하기 위한 강력한 매체로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1969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구축된 초기 컴퓨터 네트워크였다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Bridge)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LAN(Local Area Network,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근거리 통신망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연결하거나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안에서의 컴퓨터 그룹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Router)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브리지와 같이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연결 기능에 데이터 전송의 최적 경로를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기능이 추가된 것으로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연결도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게이트웨이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Gateway)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프로토콜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구조가 다른 네트워크의 연결을 수행한다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백본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(Backbone)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네트워크는 소형 네트워크들을 묶어 대규모 파이프라인을 통해 극도로 높은 대역폭으로 다른 네트워크들의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연결되는 네트워크를 백본이라고 부른다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9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IP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(Internet Protocol Address)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주소는 인터넷에 연결된 모든 컴퓨터 자원을 구분하기 위한 고유한 주소이다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비트로 구성되어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IP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주소는 네트워크 부분의 길이에 따라 다음과 같이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클래스까지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구성되어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4994508"/>
            <a:ext cx="943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(Host)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연결되어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컴퓨터들을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실직적인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주소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네트워크 주소는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~ 127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시작하지만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127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주소이므로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실질적 으로는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~ 126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멀티캐스트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명 이상의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송신자들이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한 명 이상의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수신자들에게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전송하는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화상 회의 등에서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819028"/>
            <a:ext cx="5760640" cy="2123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379759" y="2979464"/>
            <a:ext cx="45719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84384" y="2914599"/>
            <a:ext cx="45719" cy="64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37144" y="4415683"/>
            <a:ext cx="45719" cy="64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서브네팅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(Subnetting)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낭비를 방지하기 위한 원본 네트워크를 여러 개의 네트워크로 분리하는 과정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작은 서브 네트워크로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배수로 나누는 과정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중 네트워크 주소와 호스트 주소를 구분하기 위한 비트를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서브넷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(Subnet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Mask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변경하여 네트워크 주소를 여러 개로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서브넷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마스크는 각 클래스마다 다르게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9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서브네팅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(Subnetting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서브네팅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(Subnetting)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예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192.168.1.0/24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FLSM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이용하여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나누시오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 Zero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192.168.1.0/24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네트워크의 서브넷 마스크는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 속하는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서브넷 마스크를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나눌 때는 서브넷 마스크가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부분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마지막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비트를 이용하면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Subnet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나눌 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것처럼 네트워크가 기준일 때는 왼쪽을 기준으로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나눌 네트워크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수에 필요한 비트를 할당하고 나머지 비트로 호스트를 구성하면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구성하라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했으니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표현하는데 필요한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비트를 제외하고 나머지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비트를 호스트로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구성하면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5869721"/>
            <a:ext cx="943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Subnet-Zero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Subnet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192.168.1.0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 않았는데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부족해지면서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부분이 모두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사용할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한다는 의미이다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FLSM(Fixed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Length Subnet Mask)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서브넷의 길이를 고정적으로 사용하는 것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대역을 동일한 크기로 나누는 것을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"FLSM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서브네팅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37" y="2805204"/>
            <a:ext cx="3631947" cy="4593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37" y="4997812"/>
            <a:ext cx="3631947" cy="550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서브네팅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(Subnetting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서브네팅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(Subnetting)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예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192.168.1.0/24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FLSM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이용하여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나누시오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 Zero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6Bit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설정되었고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문제에서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FLSM(Fixed Length Subnet Mask),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고정된 크기로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할당하라고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했으므로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네트워크에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64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고정된 크기로 할당하면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3573017"/>
            <a:ext cx="5256584" cy="1121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IPv6(Internet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Protocol version 6)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현재 사용하고 있는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체계인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 부족 문제를 해결하기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개발되었다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비트의 긴 주소를 사용하여 주소 부족 문제를 해결할 수 있으며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IPv4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속도가 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인증성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무결성의 지원으로 보안 문제를 해결할 수 있다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5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IPv4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호환성이 뛰어나다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주소의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융통성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연동성이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뛰어나며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제어로 향상된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멀티미디어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지원한다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Traffic Class, 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Flow Label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등급별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서비스 별로 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구분할 수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 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보장이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용이하다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확장할 수 있으므로 패킷 크기에 제한이 없다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 뒤에 확장 헤더를 더함으로써 더욱 다양한 정보의 저장이 가능해져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확장이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예약된 알고리즘을 통해 고유성이 보장된 주소를 자동으로 구성할 수 있다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네트워크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구성이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520" y="5373216"/>
            <a:ext cx="9649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인증성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식별과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내의 정보와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인가된 사용자에게만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내의 정보는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인가된 사용자만 수정 가능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Traffic Class(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클래스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패킷의 클래스나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Flow Label(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플로우 레이블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상에서 패킷들의 흐름에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특성을 나타내는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(Header)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전송 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앞에 배치되는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40Byte(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옥텟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정보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패킷에 대한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도착 주소 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옥텟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컴퓨팅에서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비트가 한데 모인 것을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바이트와 같은 의미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9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584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IPv6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비트씩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비트로 구성되어 있다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부분을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진수로 표현하고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콜론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(:)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구분한다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다음과 같이 세 가지 주소 체계로 나누어진다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네임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 Name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네임은 숫자로 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사람이 이해하기 쉬운 문자 형태로 표현한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컴퓨터 이름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 기관 이름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 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기관의 종류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 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국가명 순으로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구성되며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왼쪽에서 오른쪽으로 </a:t>
            </a:r>
            <a:endParaRPr lang="en-US" altLang="ko-KR" sz="15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갈수록 </a:t>
            </a:r>
            <a:r>
              <a:rPr lang="ko-KR" altLang="en-US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도메인을 의미한다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문자로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도메인 네임을 컴퓨터가 이해할 수 있는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변환하는 역할을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DNS(Domain Name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System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하며 이런 역할을 하는 서버를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DNS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서버라고 한다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네임의 구성 예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www.yahoo.co.kr</a:t>
            </a:r>
            <a:endParaRPr lang="en-US" altLang="ko-KR" sz="15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www :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컴퓨터 이름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yahoo :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 기관 이름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co :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 기간 종류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kr :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 국가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92195"/>
              </p:ext>
            </p:extLst>
          </p:nvPr>
        </p:nvGraphicFramePr>
        <p:xfrm>
          <a:off x="2016632" y="2488312"/>
          <a:ext cx="8128000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6183784"/>
              </a:tblGrid>
              <a:tr h="175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유니캐스트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(Unicast)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송신자와 단일 수신자 간의 통신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(1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통신에 사용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7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멀티캐스트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(Multicast)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송신자와 다중 수신자 간의 통신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(1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 다 통신에 사용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44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애니캐스트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(Anycast)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송신자와 가장 가까이 있는 단일 수신자 간의 통신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(1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통신에 사용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1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851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200.1.1.0/24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FLSM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이용하여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나누고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ip subnet-zero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적용했다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서브네팅 된 네트워크 중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네트워크의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broadcast IP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200.1.1.159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201.1.5.175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202.1.11.254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203.1.255.245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broadcast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주소의 의미는 주소 범위에서 가장 마지막 주소를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200.1.1.0/24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네트워크의 서브넷 마스크는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개수가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개란 뜻이다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11111111 11111111 11111111 00000000 -&gt; 255.255.255.0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 속하는 네트워크이다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네트워크를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나눠야 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Subnet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나눌 때는 서브넷 마스크의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부분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마지막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비트를 이용해서 나눠야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“10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것은 네트워크 기분일 때는 서브넷 마스크의 왼쪽을 기준으로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포함된 비트만큼 할당하고 나머지 비트를 호스로 할당해야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개가 포함되는 비트는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개를 포함하므로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비트를 제외한 나머지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비트를 호스를 구성해야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: 0000,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: 0000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4Bit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설정되었고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FLSM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고정된 크기로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할당하라고 했으므로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네트워크에 고정된 크기인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16(2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할당하면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	16		200.1.1.0 ~ 200.1.1.15</a:t>
            </a:r>
          </a:p>
          <a:p>
            <a:pPr marL="342900" indent="-342900">
              <a:lnSpc>
                <a:spcPct val="150000"/>
              </a:lnSpc>
              <a:buAutoNum type="arabicPlain" startAt="2"/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16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200.1.1.16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200.1.1.31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3    16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200.1.1.32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200.1.1.47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16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200.1.1.48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200.1.1.63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	16	 	200.1.1.64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200.1.1.79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200.1.1.80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200.1.1.95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	16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200.1.1.96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200.1.1.111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	16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200.1.1.112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200.1.1.127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200.1.1.128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200.1.1.143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	16		200.1.1.144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200.1.1.159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128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비트의 주소공간을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보안 기능을 포함하고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크기가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64Kbyte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고정되어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IPv6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헤더를 통해 네트워크 기능 확장이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패킷 크기는 제한이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크기가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64Kbyte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고정 되어 있는 것은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IPv6(Internet Protocol version 6)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내용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현재 사용하고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체계인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주소의 부족 문제를 해결하기 위해 개발되었다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비트의 긴 주소를 사용하여 주소 부족 문제를 해결할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IPv4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자료의 전송 속도가 빠르다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무결성의 자체적 지원으로 보안 문제를 해결할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호환성이 뛰어나다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주소의 확장성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융통성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연동성이 뛰어나며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흐름 제어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향상된 멀티미디어 기능을 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Traffic Class, Flow Label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등급별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별로 패킷을 구분할 수 있어 품질 보장이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크기를 확장할 수 있으므로 패킷 크기의 제한이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헤더 뒤에 확장 헤더를 더함으로써 더욱 다양한 정보의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저장이 가능해져서 네트워크 기능 확장이 매우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예약된 알고리즘을 통해 고유성이 보장된 주소를 자동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자동으로 네트워크 환경 구성이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IP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주소체계와 관련한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패킷 헤더는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 Octet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고정된 길이를 가진다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IPv6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설정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(Auto Configuration)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손쉽게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이용자의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단말을 네트워크에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IPv4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호스트 주소를 자동으로 설정하며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유니캐스트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Unicast)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IPv4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별로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네트워크와 호스트 주소의 길이가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패킷 헤더는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40byte(Octet)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고정된 길이를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Octet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비트가 모인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바이트와 동일한 의미를 지닌다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주소체계로 거리가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Unicast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Anycast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Broadcast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Multicast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 체계는 유니캐스트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멀티캐스트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애니캐스트가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유니캐스트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(Unicast)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송신자와 단일 수신자 간의 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통신에 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멀티캐스트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(Multicast)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송신자와 다중 수신자 간의 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다 의 통신에 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애니캐스트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(Anycast)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송신자와 가장 가까이 있는 단일 수신자 간의 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통신에 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브로드캐스트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(Broadcast)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호스트가 속해 있는 네트워크 전체 를 대상으로 패킷을 전송하는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다 통신방식이다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브로드캐스트는 로컬 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상에 붙어 있는 모든 네트워크 장비 들에게 보내는 통신이다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 로컬이란 라우터에 의해서 구분되어진 공간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브로드캐스트 도메인 이라고 하는 공간을 뜻한다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29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서버 프로그램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(0.69%)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(44.83%)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응용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기술 활용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(54.48%)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C Class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속하는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address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200.168.30.1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10.3.2.14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225.2.4.1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172.16.98.3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Class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address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범위는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192.0.0.0 ~ 223.255.255.255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256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호스트 사용이 가능하면 소규모 통신망에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Class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address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범위는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~ 127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까지를 의미하는데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0, 127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예약되어 있는 주소이기에 실질적으로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~ 126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국가나 대형 통신망에 사용되며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16,777,216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호스트를 사용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address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범위는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 ~ 191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중대형 통신망에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65,536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호스트가 사용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 Class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멀티캐스트용으로 사용되며 범위는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224 ~ 239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 Class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실험적 주소이며 공용되지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CIDR(Classless Inter-Domain Routing)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203.241.132.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82/27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사용되었다면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주소의 서브넷 마스크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(subnet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mask)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255.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255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255.0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255. 255.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255.224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255. 255.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255.240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255. 255.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255.248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CIDR(Classless Inter-Domain Routing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클래스 없이 도메인 간에 라우팅 기법으로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CIDR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사용 시 서브넷 마스크는 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뒤에 있는 숫자 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27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이용해서 구할 수가 있다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203.241.132.82/27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네트워크의 서브넷 마스크는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개수가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11111111 11111111 11111111 11100000 -&gt; 255.255.255.224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서브넷 마스크가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IPv6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비트의 주소 체계를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멀티미디어의 실시간 처리가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IPv4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보안성이 강화되었다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네트워크 환경 구성이 가능하다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비트의 긴 주소를 사용하여 주소 부족 문제를 해결할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IPv4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자료 전송 속도가 빠르다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특성으로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 방법은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비트씩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진수로 표시한다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baseline="30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주소를 표현할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서비스 별로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구분할 수 있어 품질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 기능을 통해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기능을 제공한다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비트로 구성되어 있으며 각 부분을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콜론으로 구분하고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진수로 표현된다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1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버전에 대한 설명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IPv4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부분을 옥텟으로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비트로 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IPv6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부분을 콜론으로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IPv4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네트워크 부분의 길이에 따라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까지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구성되어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IPv6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IPv4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자료 전송 속도가 느리다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IPv6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멀티캐스트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Multicast)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대신 브로드캐스트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(Broadcast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확장 헤더를 사용함으로써 인터넷 계층의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애니캐스트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(Anycast)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호스트에서 그룹 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가까운 곳에 있는 수신자에게 전달하는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128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주소 체계를 사용한다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IPv6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유니캐스트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멀티캐스트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애니캐스트의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주소 체계를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192.168.1.0/24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FLSM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이용하여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Subnet-zero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적용했다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Subnetting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네트워크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네트워크의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사용 가능한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192.168.1.192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192.168.1.195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192.168.1.196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192.168.1.198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192.168.1.0/24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네트워크의 서브넷 마스크는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개수가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11111111 11111111 11111111 00000000 -&gt; 255.255.255.0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속하는 네트워크이다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네트워크를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나눠야 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나눌 때는 마지막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 Mask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부분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마지막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이용해서 구분할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나눌 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네트워크로 나눈다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것은 네트워크가 기준일 때는 왼쪽을 기준으로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포함된 비트 만큼을 네트워크로 할당하고 나머지 비트로 호스트를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개가 포함되는 비트는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비트를 제외한 나머지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비트를 호스로 구성한다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: 00,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: 000000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비트로 설정되었고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FLSM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이용한다고 했기에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네트워크에 고정된 크기의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할당하면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아래와 같이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	 64	192.168.1.0 ~ 192.168.1.63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	 64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192.168.1.64 ~ 192.168.1.127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64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192.168.1.128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192.168.1.191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	 64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192.168.1.192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192.168.1.255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네트워크의 시작 주소는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192.168.1.192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네트워크의 대표주소로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사용되기 때문에 사용 가능한 주소는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193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부터이며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4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번째에 해당하는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192.168.1.196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Subnet-zero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적용했다는 것은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부분이 모두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192.168.1.0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사용하지 않았는데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주소가 부족해지면서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Subnet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부분이 모두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주소도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사용할 수 있다는 의미로 보면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-SEC_14(OSI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OSI(Open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 Interconnection)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모델의 개요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모델은 다른 시스템 간의 원활한 통신을 위해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 표준화 기구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제안한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규약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Protocol)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개방형 시스템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(Open System)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데이터 통신 시 필요한 장비 및 처리 방법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표준화하여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~ 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계층을 하위 계층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~ 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계층을 상위 계층이라고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계층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→ 데이터 링크 계층 → 네트워크 계층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계층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계층→ 세션 계층 → 표현 계층 → 응용 계층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5725164"/>
            <a:ext cx="943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모델의 기본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OSI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모델은 특정 시스템에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의존도를 줄이고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진보 등에 따른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확장성을 고려해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개념과 용어를 사용하여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통신망의 논리 구조를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규정하고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개념에 따라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통신 희선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매체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결합된 하나 이상의 개방형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 상에서 특정한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분산하여 수행하기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협동적인 동작에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규정하고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협동적인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동작에는 프로세스 간의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지원의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 보호 및 프로그램의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OSI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 이렇게 외우면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트랜스포트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프레젠테이션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3904591"/>
            <a:ext cx="3456383" cy="1850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-SEC_14(OSI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모델의 목적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시스템 간을 상호 접속하기 위한 개념을 규정한다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규격을 개발하기 위한 범위를 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규정의 적합성을 조절하기 위한 공통적 기반을 제공한다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모델에서의 데이터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데이터 단위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(PDU; Protocol Data Unit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데이터 단위는 동일 계층 간에 교환되는 정보의 단위이다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물리 계층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계층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 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데이터 단위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(SDU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 Data Unit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데이터 단위는 서비스 접근점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(SAP)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계층끼리 주고받는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6086755"/>
            <a:ext cx="943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접근점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(SAP)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계층이 자신의 하위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계층으로부터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제공받는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•OSI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계층의 각 계층들은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계층으로부터 서비스를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 받는다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하위 계층과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계층의 통신 경계점을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(SAP)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8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-SEC_14(OSI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120676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계층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(Physical Layer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계층은 전송에 필요한 두 장치 간의 실제 접속과 절단 등 기계적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규칙을 정의한다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전송 매체와 전송 신호 방식을 정의하며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RS-232C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X.21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표준이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장비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리피터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4797152"/>
            <a:ext cx="9433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RS232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주변기기를 연결하는 대부분 비동기식 직렬방식의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표준 중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연결이 간단하며 기술적 구현이 쉬워서 오래 전부터 널리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이용되고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RS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Recommended Standard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약자이며 특히 최대 전압이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5V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RS232C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부른다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EIA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표준으로 제정한 통신 규격으로 직렬 방식의 인터페이스 중 하나이다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번에 한 비트의 정보만 보낸다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VGA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커넥터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 케이블 등이 해당한다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X.25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패킷 교환망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X.21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회선 교환망을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액세스 표준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리피터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전자기 또는 광학 전송매체 상에서 신호를 수신하고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증폭하며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매체의 다음 구간으로 재전송 시키는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말해서 컴퓨터와 컴퓨터 사이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네트워크 장비와 장비를 연결해 주는 기능을 수행하는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3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-SEC_14(OSI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Link Layer)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인접한 개방 시스템들 간에 신뢰성 있고 효율적인 정보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있도록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연결 설정과 유지 및 종료를 담당한다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측과 수신 측의 속도 차이를 해결하기 위한 흐름 제어 기능을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시작과 끝을 구분하기 위한 프레임의 동기화 기능을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검출과 회복을 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제어 기능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순서적 전송을 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제어 기능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HDLC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LAPB, LLC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LAPD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PPP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프로토콜이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랜카드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4253456"/>
            <a:ext cx="9937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HDLC(High-level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Link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프로토콜로 컴퓨터가 일대일 혹은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대 다로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연결된 환경에 데이터의 송수신 기능을 제공한다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LAPB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HDLC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프로토콜로부터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X.25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패킷교환을 위해 개발된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 대 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데이터링크 접속용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표준이다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LAPB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데이터링크 계층에서 전송 제어 절차를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규정하며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위주 데이터링크 제어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MAC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프로토콜이란 패킷을 정확하게 원하는 곳으로 전달하도록 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계층의 프로토콜이다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LAPD(Link Access Protocol-D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ISDN(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종합 정보 통신망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대한 정보 교환을 관리하는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PPP(Point-to-Point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Protocol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컴퓨터 시스템을 다른 컴퓨터 시스템에 연결하는 데 사용되는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전화 네트워크 또는 인터넷을 통해 통신한다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랜카드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 Card)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구축하는 장비 중 하나이다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주고 받을 수 있는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컴퓨터의 통신 장치이다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네트워크와 빠른 속도로 접속할 수 있고 데이터를 통신할 수 있게 컴퓨터 안에 설치하는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확장카드이다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(Bridge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브리지는 말 그대로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다리를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하나에 연결되어 있어서 허브로 연결된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들의 통신에는 문제가 생길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수도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소규모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네트워크 안에서 컴퓨터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프린터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등 모든 디바이스를 서로 연결함으로써 리소스를 쉽게 공유할 수 있도록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 덕분에 이러한 연결된 디바이스들은 건물 안이건 캠퍼스 안이건 관계없이 정보를 공유하고 서로 간에 통신할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디바이스를 서로 연결하는 스위치 없이 소규모 비즈니스 네트워크를 구축하는 것이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826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-SEC_14(OSI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(Network Layer,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계층은 개방 시스템들 간의 네트워크 연결을 관리하는 기능과 데이터의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중계 기능을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연결을 설정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발신지와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목적지의 논리 주소가 추가된 패킷을 최종 목적지까지 전달하는 책임을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(Routing),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 및 중계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정보 전송을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X.25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프로토콜이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4351744"/>
            <a:ext cx="993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X.25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교환망에 액세스 하는 표준이다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프로토콜은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패킷이 네트워크를 통해 이동하고 올바른 대상에 도착할 수 있도록 데이터 패킷을 라우팅하고 주소를 지정하기 위한 프로토콜 또는 규칙의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인터넷을 통과하는 데이터는 패킷이라고 하는 더 작은 조각으로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나눌 수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(Router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라우팅 기능을 갖는 공유기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네트워크 간에 데이터 패킷을 전송하는 네트워크 장치다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패킷의 위치를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 하여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위치에 대한 최적의 경로를 지정하며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경로를 따라 데이터 패킷을 다음 장치로 전달한다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-SEC_14(OSI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(Transport Layer)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계층은 논리적 안정과 균일한 데이터 전송 서비스를 제공함으로써 종단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(End-to-End)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전송을 가능하게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중 하위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계층과 상위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(Interface)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담당한다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(End-to-End)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전송 연결 설정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 기능을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및 재조립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제어를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프로토콜이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게이트웨이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4351744"/>
            <a:ext cx="99371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종단 시스템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클라이언트 사이처럼 네트워크 양단의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엔드 유저 간을 앤드 투 엔드라고 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TCP(Transmission Control Protocol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상에서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메세지의 형태로 보내기 위해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함께 사용하는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UDP(User Datagram Protocol) :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해석하면 사용자 데이터그램 프로토콜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규약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뜻이며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데이터그램 단위로 처리하는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데이터그램이란 독립적인 관계를 지니는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게이트웨이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(Gateway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네트워크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이기종 네트워크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연결해준다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네트워크의 프로토콜이 다를 경우에 중재 역할을 해준다고 보면 될 것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 ~ 3 layer)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주로 라우터가 이러한 역할을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 ~ 7 layer)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상이한 프로토콜들 간의 특수한 변환을 담당하는 복잡한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S/W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수행하는 서버를 의미하기도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전자우편을 여러 양식으로 바꿔주는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Mail gateway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계층의 서비스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 네트워크의 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(Type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개로 나누고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~ 4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등급으로 나누어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네트워크형에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서비스의 품질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(Qos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Quality of Service)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제공한다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QoS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(Quality of Service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트래픽을 생성하는 애플리케이션의 필수 동작에 맞게 라우터나 스위치 같은 네트워크 디바이스가 해당 트래픽을 전달할 수 있도록 트래픽을 조작하는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말해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QoS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네트워크 디바이스가 트래픽을 구별한 후에 트래픽에 서로 다른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적용할 수 있도록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해준다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1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-SEC_14(OSI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(Session Layer)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계층은 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간의 관련성을 유지하고 대화 제어를 담당한다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및 동기 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교환 관리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간의 데이터 전송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등의 대화를 관리하기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간의 대화 동기를 위해 전송하는 정보의 일정한 부분에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체크점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정보의 수신 상태를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체크점을 동기점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(Synchronization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동기점은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있는 데이터의 회복을 위해 사용하는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소동기점과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대동기점이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4351744"/>
            <a:ext cx="9937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(Session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세션이란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이용자 사이의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두 이용자 사이의 세션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유지를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 하게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줌으로써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이용자 간의 대화를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복구 등의 기능을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네트워크에서 말하는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따라 돌아다니는 일련의 특별한 비트열이다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컴퓨터들은 네트웍을 따라 순환하는 토큰을 자신이 잡았을 때만 네트워크에 메시지를 보낼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네트워크에는 오직 단 한 개의 토큰만이 존재함으로써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 이상의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메시지를 전송할 가능성을 사전에 차단한다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소동기점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(minor synchronization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소동기점은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대화 단위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전달을 제어하는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측으로부터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(ACK)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받지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ACK(Acknowledgement,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 Header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포함되어있는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4Byte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크기의 정수 데이터이다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TCP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통신에서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도착여부를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확인하기 위해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대동기점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(Major synchronization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대동기점은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전송하는 각 데이터의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끝에 사용하여 전송하는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단위를 대화 단위로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측으로부터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전송한 데이터에 대한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(ACK)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-SEC_14(OSI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계층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(Presentation Layer)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계층은 응용 계층으로부터 받은 데이터를 세션 계층에 보내기 전에 통신에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적당한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변환하고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계층에서 받은 데이터는 응용 계층에 맞게 변환하는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서로 다른 데이터 표현 형태를 갖는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간의 상호 접속을 위해 필요한 계층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암호화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압축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검색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형식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포맷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(Application Layer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계층은 사용자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 접근할 수 있도록 서비스를 제공한다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응용 프로세스 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교환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사서함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터미널 등의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5171708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사서함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이용자가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자기에게 배정된 컴퓨터 내 우편함에 각종 메시지를 담아 놓고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상대편이 언제든지 이를 찾아볼 수 있게 한 통신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터미널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예전의 콘솔이나 터미널로 했던 작업들을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 위하여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요즘은 이 가상 터미널을 그냥 터미널이라고도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부른다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윈도우에서 제공하는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같은 프로그램이 터미널의 한 종류라고 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6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응용 </a:t>
            </a:r>
            <a:r>
              <a:rPr lang="en-US" altLang="ko-KR" sz="1600" b="1" dirty="0">
                <a:latin typeface="+mj-ea"/>
              </a:rPr>
              <a:t>SW </a:t>
            </a:r>
            <a:r>
              <a:rPr lang="ko-KR" altLang="en-US" sz="1600" b="1" dirty="0">
                <a:latin typeface="+mj-ea"/>
              </a:rPr>
              <a:t>기초 기술 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운영체제의 개념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002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/ LINUX/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MacOS			004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006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기타 관리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009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010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012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013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014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016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개념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017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SEC_14(OSI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92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 계층 구조로 최하위 계층부터 최상위 계층의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→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→ 트랜스포트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데이터 링크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프리젠테이션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응용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물리 → 네트워크 → 데이터 링크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트랜스포트 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→ 프리젠테이션 → 응용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물리 → 데이터 링크 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트랜스포트 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프리젠테이션 → 응용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물리 → 데이터 링크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트랜스포트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프리젠테이션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응용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 이렇게 외우도록 하자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(Transport),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(Presentation),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 라고 외우자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다름 시스템 간의 원활한 통신을 위해서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 표준화 기구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제안한 통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규약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(Protocol)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개방형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(Open System)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데이터 통신 시 필요한 장비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처리 방법 등을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표준화 하여 규정했다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7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~ 3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계층을 하위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4 ~ 7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계층을 상위 계층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OSI 7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중 네트워크 계층에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패킷을 발신지로부터 최종 목적지까지 전달하는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책임을 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노드로부터 다른 노드로 프레임을 전송하는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책임을 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발신지와 목적지의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주소를 추가한다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 또는 교환기는 패킷 전달을 위해 경로를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지정하거나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 기능을 제공한다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계층의 프로토콜 단위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(PDU)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패킷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(Packet)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단위가 프레임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(Frame)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계층은 데이터 링크 계층이다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데이터 단위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(PDU; Protocol Data Unit)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데이터 단위는 동일 계층 간에 교환되는 정보의 단위이다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물리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링크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네트워크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전송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세션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(Network Layer,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계층은 개방 시스템들 간의 네트워크 연결을 관리하는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기능과 데이터의 교환 및 중계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네트워크 연결을 설정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해제하는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발신지와 목적지의 논리적인 주소가 추가된 패킷을 최종 목적지까지 전달하는 책임을 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최적의 경로 설정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(Routing),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교환 및 중계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정보 전송을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X.25, 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표준 프로토콜이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관련 장비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7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중 다음 설명에 해당하는 계층은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응용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간의 통신에 대한 제어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데이터링크 계층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세션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표현 계층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(Session Layer)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계층은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간의 관련성을 유지하고 대화 제어를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대화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및 동기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교환 관리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간의 데이터 전송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해제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 처리 등의 대화를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관리하기 위해서 토큰이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간의 대화 동기를 위해 전송하는 정보의 일정한 부분에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체크점을 두어 정보의 수신 상태를 체크하며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이때의 체크점을 동기점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(Synchronization Point)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동기점은 오류가 있는 데이터의 회복을 위해 사용하는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소동기점과 대동기점이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토큰링 네트워크를 따라 돌아다니는 일련의 특별한 비트열이다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컴퓨터들은 네트워크를 따라 순환하는 토큰을 자신의 컴퓨터가 잡았을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때만 네트워크에 메시지를 보낼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네트워크에는 오직 단 한 개의 토큰만이 존재함으로써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 이상의 컴퓨터가 동시에 메시지를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전송할 가능성을 사전에 차단한다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모델 중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계층의 기능을 설명한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옳지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물리 계층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정의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링크 계층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네트워크 계층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설정 및 네트워크 연결 관리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전송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변환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변환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검색은 표현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(Presentation)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계층의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6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SEC_14(OSI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OSI 7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계층에서 물리적 연결을 이용해 신뢰성 있는 정보를 전송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하려고 동기화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오류제어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흐름제어 등의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에러를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링크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물리 계층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응용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표현계층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제어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제어라는 단어가 나오면 바로 데이터 링크 계층을 떠올릴 수 있어야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Link Layer)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계층은 두 개의 인접한 개방 시스템들 간에 신뢰성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있고 효율적인 정보 전송을 할 수 있도록 시스템 간 연결 설정과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및 종료를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송신 측과 수신 측의 속도 차이를 해결하기 위한 흐름 제어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프레임의 시작과 끝을 구분하기 위한 프레임의 동기화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오류의 검출과 회복을 위한 오류 제어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프레임의 순차적인 전송을 위한 순서 제어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HDLC, LAPB, LLC, MAC, LAPD, PPP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표준 프로토콜이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관련 장비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랜카드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OSI 7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중 암호화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변환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압축 등의 역할을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link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Layer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Application Layer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Presentation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Layer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Session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변환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압축은 표현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(Presentation Layer)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대표적인 기능이다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계층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(Presentation Layer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계층은 응용 계층으로부터 받은 데이터를 세션 계층에 보내기 전에 통신에 적당한 형태로 변환하고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계층에서 받은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응용 계층에 맞게 변환하는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서로 다른 데이터 표현 형태를 갖는 시스템 간의 상호 접속을 위해 필요한 계층이다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코드 변환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암호화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압축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검색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형식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포맷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문맥 관리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OSI 7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계층에서 단말기 사이에 오류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수정과 흐름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제어를 수행하여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 있고 명확한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전달하는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전송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표현 계층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 있는 데이터 전송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하면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계층을 생각을 할 확률이 매우 높다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보기를 보니깐 답이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 사이에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문장에 함정이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 사이라는 말은 종단 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(End to End)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계층이 답이 되려면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인접한 통신 시스템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문구가 들어가야 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(Transport Layer)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계층은 논리적인 안정과 균일한 데이터 전송 서비스를 제공함으로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써 종단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 사이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간에 투명한 데이터 전송을 가능하게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중 하위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계층과 상위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계층의 인터페이스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(Interface)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종단 시스템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(End to End)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전송 연결 설정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전송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 기능을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주소 설정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및 재조립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제어를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TCP, UDP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표준 프로토콜이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관련 장비에는 게이트웨이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(Gateway)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7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Layer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링크의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설정과 유지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종료를 담당하며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제어와 흐름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물리 계층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응용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5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SEC_14(OSI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OSI 7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중 데이터 링크 계층에 해당되는 프로토콜이 아닌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HDLC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PPP	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LLC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HTTP(Hyper Text Transfer Protocol)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응용 계층의 프로토콜이다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계층의 프로토콜은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HDLC, LAPB, LLC, MAC, LAPD, PPP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HDLC(High Level Data Link Control)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프로토콜로 컴퓨터가 일 대 일 또는 일 대 다로 연결된 환경에 데이터의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LAPB : HDLC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프로토콜로부터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X.25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교환을 위해 개발된 점 대 점 데이터 링크 접속용 프로토콜 표준이다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LAPB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계층에서 전송 제어 절차를 규정하며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위주 데이터 링크 제어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랜카드의 고유한 시리얼 넘버와 같은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UNIQUE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넘버로써 패킷을 정확하게 원하는 곳으로 전달하도록 하는 데이터 링크 계층의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LAPD : ISDN(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종합 정보 통신망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대한 정보 교환을 관리하는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PPP(Point-to-Point)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컴퓨터 시스템을 다른 컴퓨터 시스템에 연결하는 데 사용되는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전화 네트워크 또는 인터넷을 통해 통신한다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OSI 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모델에서 전송에 필요한 장치 간의 실제 접속과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절단 등 기계적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특성을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계층은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계층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(Physical Layer)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계층은 전송에 필요한 두 장치 간의 실제 접속과 절단 등 기계적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특성에 대한 규칙을 정의한다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물리적 전송 매체와 전송 신호 방식을 정의하며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RS-232C, X.21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표준 프로토콜이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관련 장비로는 리피터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OSI 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계층의 데이터 링크 계층 기능에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경로를 설정하기 위한 경로 설정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오류의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검출과 회복을 위한 오류 제어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프레임의 순서적 전송을 위한 순서 제어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프레임의 시작과 끝을 구분하기 위한 프레임의 동기화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경로 설정은 라우터 장비가 하며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 장비는 네트워크 계층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계층에서 종단 간 신뢰성 있고 효율적인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오류 검출과 복구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제어를 수행하는 계층은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세션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표현 계층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응용 계층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종단 간이라는 단어가 나오면 무조건 전송 계층을 떠올려야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간의 관련성을 유지하고 대화 제어를 담당함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계층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계층으로부터 받은 데이터를 세션 계층으로 보내기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통신에 적당한 형태로 변환하고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계층에서 받은 데이터는 응용 계층에 맞게 변환하는 기능을 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(Application Layer)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계층은 사용자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 접근할 수 있도록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응용 프로세스 간의 정보 교환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사서함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전송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터미널 등의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2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인터페이스 카드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(NIC; Network Interface Card)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인터페이스 카드는 컴퓨터와 컴퓨터 또는 컴퓨터와 네트워크를 연결하는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전송 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케이블을 통해 전송될 수 있도록 정보 형태를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이더넷 카드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네트워크 어댑터라고도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373216"/>
            <a:ext cx="9433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이더넷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(Ethernet)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네트워크 기술의 하나로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LAN, MAN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가장 많이 활용되는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규격이다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이더넷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명칭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빛의 매질로 여겨졌던 에테르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(ether)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유래되었다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이더넷은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물리 계층에서 신호와 배선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계층에서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MAC(media access control)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패킷과 프로토콜의 형식을 정의한다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도시권 통신망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(Metropolitan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area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큰 도시 또는 캠퍼스에 퍼져 있는 컴퓨터 네트워크이다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LAN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중간 크기를 갖는다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DSL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통한 인터넷 서비스 제공이 대표적인 예이다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WAN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광역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(Wide Area Network)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드넓은 지리적 거리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장소를 넘나드는 통신 네트워크 또는 컴퓨터 네트워크이다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광역 통신망은 종종 전용선과 함께 구성된다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9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(Hub)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허브는 한 사무실이나 가까운 거리의 컴퓨터들을 연결하는 장치로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증폭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하는 리피터의 역할도 포함한다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허브의 종류에는 더미 허브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스위칭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허브가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더미 허브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(Dummy Hub)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흐르는 모든 데이터를 단순히 연결하는 기능만을 제공한다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보유한 대역폭을 컴퓨터 수만큼 나누어 제공한다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100MB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대역폭을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컴퓨터에 제공한다면 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20MB(100/5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대역폭을 사용하게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연결된 각 노드를 물리적인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성형 구조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연결한다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스위칭 허브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(Switching Hub)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네트워크상에 흐르는 데이터의 유무 및 흐름을 제어하여 각각의 노드가 허브의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대역폭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지능형 허브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 사용되는 허브는 대부분 스위칭 허브이다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6176337"/>
            <a:ext cx="943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성형 구조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(Star Topology, Hub and Spoke)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(node)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중앙 노드에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연결되는 구성 형태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 축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Spoke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자전거의 바퀴 살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4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리피터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(Repeater)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리피터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신호 증폭기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전송되는 신호가 전송 선로의 특성 및 외부 충격 등의 요인으로 인해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다르게 왜곡 되거나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약해질 경우 원래의 신호 형태로 재생하여 다시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OSI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계층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동작하는 장비이다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근접한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사이에 신호를 전송하는 역할로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거리의 연장 또는 배선의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자유도를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높이기 위한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3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(Bridge)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연결하거나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안에서의 컴퓨터 그룹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 중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MAC(Media Access Control)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계층에서 사용되므로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브리지라고도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상의 많은 단말기들에 의해 발생되는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병목 현상을 줄일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분산적으로 구성할 수 있어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높일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서브넷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(Subnet)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전송 가능한 회선 수는 브리지가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개일 때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n(n-1)/2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589240"/>
            <a:ext cx="943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여러 개의 세그먼트나 서브넷으로 나누는 아키텍처 방식으로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각각이 소규모 네트워크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 을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관리자는 세분화된 정책에 따라 서브넷 간의 트래픽 흐름을 제어할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데이터 링크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LLC(Logical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Link Control)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계층과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MAC(Media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Access Control)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나누어지는데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MAC(Media Access Control)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계층에서 동작하는 프로토콜이다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LLC(Logical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Link Control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내의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프로토콜에 관련된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 계층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하나이며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다양한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제어 방식 간의 차이를 보완해주는 역할을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1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(Switch)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브리지와 같이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연결하여 훨씬 더 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장치이다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하드웨어를 기반으로 처리하므로 전송 속도가 빠르다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포트마다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각기 다른 전송 속도를 지원하도록 제어할 수 있고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수십에서 수백 개의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모델의 데이터 링크 계층에서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(Router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브리지와 같이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연결 기능에 데이터 전송의 최적 경로를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기능이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연결도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OSI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모델의 네트워크 계층에서 동작하는 장비이다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경로에 대한 정보를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라우팅 제어표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(Routing Table)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프로토콜 구조가 다른 네트워크 간의 연결을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기능을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589240"/>
            <a:ext cx="950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브라우터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(Brouter)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브리지와 라우터의 기능을 모두 수행하는 장치로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 기능은 내부 네트워크를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분리하는 용도로 사용하고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 기능은 외부 네트워크에 연결하는 용도로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5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게이트웨이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(Gateway)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게이트웨이는 전 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~ 7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프로토콜 구조가 다른 네트워크의 연결을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계층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 간을 연결하여 데이터 형식 변환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등을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다른 네트워크에 데이터를 보내거나 다른 네트워크로부터 데이터를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받아 들이는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출입구 역할을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전처리기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(FEP;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Front End Processor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회선 및 단말장치 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조립과 분해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검사 등을 미리 수행하여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부담을 줄여주는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컴퓨터와 단말장치 사이에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고속 통신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회선으로 설치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7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입력되는 데이터를 컴퓨터의 프로세서가 처리하기 전에 미리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처리하여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프로세서가 처리하는 시간을 줄여주는 프로그램이나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FEP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GPL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Duplexing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(FEP; Front End Processor)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통신 회선 및 단말 장치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메시지의 조립과 분해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검사 등을 미리 수행하여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컴퓨터의 부담을 줄여주는 역할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호스트와 단말 장치 사이에 고속 통신 회선으로 설치된다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EAI(Enterprise Application Integration)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EIA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기업 내부의 다양한 시스템과 애플리케이션을 통합하며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애플리케이션 간의 관계와 비즈니스 프로세스의 근간을 이루는 트랜잭션 네트워크를 관리해 주는 개념을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GPL(General Public License)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자유 소프트웨어 재단에서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1989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만든 오픈 소스 소프트웨어에 대한 라이선스 계약서이다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Duplexing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단일 매체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 양방향 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가능케 해주는 기능이며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 링크의 구분 기능을 하나의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제품에 결합시키는 기능 또한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서로 다른 형태의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상호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접속하는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장비를 무엇이라고 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리피터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라면 네트워크 계층에서 동작하는 장비를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계층에서 동작하는 장비는 라우터이다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라우터는 브리지와 같이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연결 기능에 데이터 전송의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 경로를 선택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있는 기능이 추가된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연결도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모델의 네트워크 계층에서 동작하는 장비이다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접속 가능한 경로에 대한 정보를 라우팅 제어표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(Routing Table)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저장하여 보관한다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프로토콜 구조가 다른 네트워크 간의 연결을 위해 프로토콜 변환 기능을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431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네트워킹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(Inter-Networking)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위해 사용되는 네트워크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 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리피터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(Repeater)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게이트웨이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(Gateway)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라우터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(Router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증폭기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(Amplifier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증폭기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(Amplifier)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아날로그 신호를 증폭을 위한 장비로써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네트워킹과는 전혀 상관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리피터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(Repeater)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리피터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신호 증폭기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전송되는 신호가 전송 선로의 특성 및 외부 충격 등의 요인으로 인해 원래의 형태와 다르게 왜곡되거나 약해질 경우 신호를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증폭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원래의 신호 형태로 재생하여 다시 전송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역할을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모델의 물리 계층에서 동작하는 장비이다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근접한 네트워크 사이에 신호를 전송하는 역할로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거리의 연장 또는 배선의 자유도를 높이기 이한 용도로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게이트웨이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(Gateway)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게이트웨이는 전 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(1~7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프로토콜 구조가 다른 네트워크의 연결을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세션 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 간을 연결하여 데이터 형식 변환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변환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변환 등을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다른 네트워크에 데이터를 보내거나 다른 네트워크로부터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받아 들이는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출입구 역할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(Switch)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스위치는 브리지와 같이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연결하여 훨씬 더 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만드는 장치이다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하드웨어를 기반으로 처리하므로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속도가 빠르다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포트마다 각기 다른 전송 속도를 지원하도록 제어할 수도 있고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수십에서 수백 개의 포트를 제공한다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모델의 데이터 링크 계층에서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장비에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브라우터는 전송되는 신호가 전송 선로의 특성 및 외부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충격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요인으로 인해 원래의 형태와 다르게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왜곡되거나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약해질 경우 원래의 신호 형태로 재생하여 다시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전송하는 역할을 수행한다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연결하거나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그룹을 연결하는 기능을 수행하며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계층에서 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연결하여 훨씬 더 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OSI 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계층의 데이터 링크 계층에서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연결 기능에 데이터 전송의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선택할 수 있는 기능이 추가된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연결도 수행하고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OSI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계층의 네트워크 계층에서 동작한다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①번은 리피터에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(Brouter)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브리지와 라우터의 기능을 모두 수행하는 장치로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 기능은 내부 네트워크를 분리하는 용도로 사용하고 라우터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외부 네트워크에 연결하는 용도로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운영체제를 제어하는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크게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CLI(Command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 Interface)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키보드로 명령어를 직접 입력하여 작업을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GUI(Graphic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 Interface)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키보드로 명령어를 직접 입력하지 않고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마우스로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아이콘이나 메뉴를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수행하는 그래픽 사용자 인터페이스를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계층에서 연동하여 경로를 설정하고 전달하는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네트워킹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리피터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(Bridge)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연결하거나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안에서의 컴퓨터 그룹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연결하는 기능을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링크 계층 중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MAC(Media Access Control)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계층에서 사용되므로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네트워크 상의 많은 단말기들에 의해 발생되는 트래픽 병목 현상을 줄일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네트워크를 분산적으로 구성할 수 있어 보안성을 높일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(Hub)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허브는 한 사무실이나 가까운 거리의 컴퓨터들을 연결하는 장치로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회선을 통합적으로 관리하며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 증폭 기능을 하는 리피터의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역할도 포함한다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허브의 종류에는 더미 허브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스위칭 허브가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더미 허브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(Dummy Hub)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흐르는 모든 데이터를 단순히 연결하는 기능만을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보유한 대역폭을 컴퓨터 수만큼 나누어서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연결된 각 노드를 물리적인 성형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구조로 연결된다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스위칭 허브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(Switching Hub)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상에 흐르는 데이터의 유무 및 흐름을 제어하여 각각의 노드가 허브의 최대 대역폭을 사용할 수 있도록 지원하는 지능형 허브이다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 사용하는 허브는 대부분 스위칭 허브이다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2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개념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(Protocol)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정의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프로토콜은 서로 다른 기기들 간의 데이터 교환을 원활하게 수행할 수 있도록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표준화시켜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놓은 통신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규약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제어하기 위한 표준 규칙과 절차의 집합으로 하드웨어와 소프트웨어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규정한다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기본 요소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전송하고자 하는 데이터의 형식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 등을 규정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(Semantics)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기기 간의 효율적이고 정확한 정보 전송을 위한 협조 사항과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관리를 위한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규정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(Timing)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기기 간의 통신 속도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메시지의 순서 제어 등을 규정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373216"/>
            <a:ext cx="943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두 개체 간에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합의된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약속이란 의미를 가지고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개념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기능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28592"/>
              </p:ext>
            </p:extLst>
          </p:nvPr>
        </p:nvGraphicFramePr>
        <p:xfrm>
          <a:off x="1415480" y="1412776"/>
          <a:ext cx="9793088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720"/>
                <a:gridCol w="82493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단편화와 재결합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측에서 전송할 데이터를 전송에 알맞은 일정 크기의 작은 블록으로 자르는 작업을 단편화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(Fragmentation)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 하고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측에서 단편화된 블록을 원래의 데이터로 모으는 것을 재결합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(Reassembly)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이라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단편화를 통해 세분화된 데이터 블록을 프로토콜 데이터 단위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(PDU; Protocol Data Unit)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라고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데이터를 단편화하여 전송하면 전송 시간이 빠르고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통신중의 오류를 효과적으로 제어할 수 있다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너무 작은 블록으로 단편화할 경우 재결합 시 처리시간이 길어지고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실제 데이터 외에 부수적인 데이터가 많아지므로 비효율적이다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캡슐화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캡슐화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(Encapsulation)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단편화된 데이터에 송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수신지 주소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오류 검출 코드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프로토콜 기능을 구현하기 위한 프로토콜 제어 정보 등의 정보를 부가하는 것으로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요약화라고도 한다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대표적인 예가 데이터 링크 제어 프로토콜의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HDLC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프레임이다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 데이터를 오류 없이 정확하게 전송하기 위해 캡슐화를 수행한다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흐름 제어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흐름제어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(Flow Control)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수신 측의 처리 능력에 따라 송신 측에서 송신하는 데이터의 전송량이나 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전송 속도를 조절하는 기능이다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정지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(Stop-and-Wait),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슬라이딩 윈도우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(Sliding Window)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방식을 이용한다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제어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제어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(Error Control)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전송 중에 발생하는 오류를 검출하고 정정하여 데이터나 제어 정보의 파손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대비하는 기능이다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08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동기화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동기화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(Synchronization)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송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측이 같은 상태를 유지하도록 타이밍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(Timing)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맞추는 기능이다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순서 제어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순서 제어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(Sequencing)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전송되는 데이터 블록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(PDU)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전송 순서를 부여하는 기능으로 연결 위주의 데이터 전송 방식에만 사용된다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데이터들이 순서적으로 전송되도록 함으로써 흐름 제어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제어를 용이하게 하는 기능을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 지정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 지정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(Addressing)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은 데이터가 목적지까지 정확하게 전송될 수 있도록 목적지 이름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경로를 부여하는 기능이다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목적지 이름은 전송할 데이터가 가리키는 곳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주소는 목적지의 위치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경로는 목적지에 도착할 수 있는 방법을 의미한다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5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개념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기능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86627"/>
              </p:ext>
            </p:extLst>
          </p:nvPr>
        </p:nvGraphicFramePr>
        <p:xfrm>
          <a:off x="1415480" y="1412776"/>
          <a:ext cx="9793088" cy="166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720"/>
                <a:gridCol w="8249368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다중화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다중화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(Multiplexing)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한 개의 통신 회선을 여러 가입자들이 동시에 사용하도록 하는 기능이다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경로 제어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경로 제어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(Routing)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송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수신측간의 송신 경로 중에서 최적의 패킷 교환 경로를 설정하는 기능이다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전송 서비스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전송하려는 데이터가 사용하도록 하는 별도의 부가 서비스이다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우선순위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메시지를 최대한 빠른 시간 안에 목적지로 전송하기 위하여 메시지 단위에 우선 순위를 부여하여 우선순위가 높은 메시지가 먼저 도착하도록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등급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데이터의 요구에 따라 서비스 등급을 부여하여 서비스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보안성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액세스 제한과 같은 보안 체제를 구현한다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4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SEC_16(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개념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하드웨어의 표준 규격이다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소프트웨어의 개발 환경이다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전송의 통신 규약이다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 사이의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서로 다른 기기들 간의 데이터 교환을 원활하게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있도록 표준화시켜 놓은 통신 규약이다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통신을 제어하기 위한 표준 규칙과 절차의 집합으로 하드웨어 와 소프트웨어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문서를 모두 규정한다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기본 요소가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타이밍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(Semantic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기본 요소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전송하고자 하는 데이터의 형식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레벨 등을 규정한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(Semantics)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기기 간의 효율적이고 정확한 정보 전송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위한 협조 사항과 오류 관리를 위한 제어 정보를 규정한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기기 간의 통신 속도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메시지의 순서 제어 등을 규정한 것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컴퓨터 사이에 데이터 전송을 할 수 있도록 미리 정보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송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정해둔 통신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터미널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인터페이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일반적인 기능 중 캡슐화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(Encapsulation)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 제어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정보에 포함되지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제어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(Connection Control)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(Protocol Control)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검출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 Detecting Code)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(Address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(Encapsulation)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캡슐화는 단편화된 데이터에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수신지의 주소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검출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기능을 구현하기 위한 프로토콜 제어 정보 등의 정보를 부가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요약화라고도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대표적인 예가 데이터 링크 제어 프로토콜의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HDLC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정보 데이터를 오류 없이 정확하게 전송하기 위해 캡슐화를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8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SEC_16(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개념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기능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측에서 전송할 데이터를 전송에 알맞은 일정 크기의 작은 블록으로 자르는 작업을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재결합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단편화와 재결합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송신 측에서 전송할 데이터를 전송에 알맞은 일정 크기의 작은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블록으로 자르는 작업을 단편화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(Fragmentation)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단편화된 블록을 원래의 데이터로 모으는 것을 재결합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(Reassembly)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단편화를 통해 세분화된 데이터 블록을 프로토콜 데이터 단위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(PDU; Protocol Data Unit)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데이터를 단편화하여 전송을 하면 전송 시간이 빠르고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중의 오류를 효과적으로 제어할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너무 작은 블록으로 단편화를 할 경우에는 재결합 시 처리시간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길어지고 실제 데이터 외에 부수적인 데이터가 많아지기 때문에 비효율적이다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(Multiplexing)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다중화는 한 개의 통신 회선을 여러 가입자들이 동시에 사용하도록 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기능 중 </a:t>
            </a:r>
            <a:r>
              <a:rPr lang="ko-K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서비스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해당하지 않는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전송하려는 </a:t>
            </a:r>
            <a:r>
              <a:rPr lang="ko-K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사용하도록 하는 별도의 부가 서비스이다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ko-K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우선순위가 높은 메시지가 먼저 도착하도록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요구에 따라 서비스 등급을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 </a:t>
            </a:r>
            <a:r>
              <a:rPr lang="ko-K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제한과 같은 보안 체제를 구현한다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서비스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전송하려는 데이터가 사용하도록 하는 별도의 부가 서비스이다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우선순위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메시지를 최대한 빠른 시간 안에 목적지로 전송하기 위하여 메시지 단위에 우선 순위를 부여하여 우선순위가 높은 메시지가 먼저 도착하도록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서비스 등급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요구에 따라 서비스 등급을 부여하여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 제한과 같은 보안 체제를 구현한다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2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SEC_17(TCP/IP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(Transmission Control Protocol/Internet Protocol)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인터넷에 연결된 서로 다른 기종의 컴퓨터들이 데이터를 주고받을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표준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TCP/IP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ARPA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개발하여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ARPANET(1972)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 프로토콜로 사용되었고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범용 프로토콜로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다음과 같은 기능을 수행하는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결합된 것을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916092"/>
            <a:ext cx="10153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연결형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통신은 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간을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연결한 후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가상 회선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 대표 적이다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전송의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신뢰성이 보장되지만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지연이 일어나며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이용률이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낮아질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비연결형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비접속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비연결형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통신은 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연결 없이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전송하는 방식으로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데이터그램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Best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Effort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최선의 노력은 하지만 전송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보장하지 않는다는 의미로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신뢰성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1901"/>
              </p:ext>
            </p:extLst>
          </p:nvPr>
        </p:nvGraphicFramePr>
        <p:xfrm>
          <a:off x="2063552" y="3188700"/>
          <a:ext cx="9793088" cy="275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720"/>
                <a:gridCol w="8249368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TCP(Transmission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Control Protocol)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•OSI 7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계층의 전송 계층에 해당한다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신뢰성 있는 연결형 서비스를 제공한다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패킷의 다중화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순서 제어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제어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흐름 제어 기능을 제공한다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스트림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(Stream)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전송 기능 제공한다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•TCP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헤더에는 </a:t>
                      </a:r>
                      <a:r>
                        <a:rPr lang="fr-FR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Source/Destination Port Number, Sequence Number, Acknowledgment Number, Checksum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등이 포함된다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2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IP(Internet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Protocol)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•OSI 7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계층의 네트워크 계층에 해당한다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데이터그램을 기반으로 하는 비연결형 서비스를 제공한다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•Best Effort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원칙에 따른 전송 기능을 제공한다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패킷의 분해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조립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 지정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경로 선택 기능을 제공한다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헤더의 길이는 최소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20Byte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최대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60Byte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•IP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헤더에는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Version, Header Length, Total Packet Length, Header Checksum, Source IP Address, Destination IP Address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등이 포함된다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4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SEC_17(TCP/IP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구조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응용 계층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액세스 계층으로 이루어져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916092"/>
            <a:ext cx="1015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계층구조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 계층을 물리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세분화하여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구분하기도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771677"/>
            <a:ext cx="6552728" cy="2756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SEC_17(TCP/IP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계층의 주요 프로토콜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응용 계층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액세스 계층으로 이루어져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916092"/>
            <a:ext cx="10153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계층구조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 계층을 물리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세분화하여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구분하기도 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발행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구독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(Publish-Subscribe)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유튜브 채널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운영자가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메시지를 발행하면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유튜브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전체가 아닌 해당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구독자만을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대상으로 메시지가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전달되도록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운영되는 구조를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92786"/>
              </p:ext>
            </p:extLst>
          </p:nvPr>
        </p:nvGraphicFramePr>
        <p:xfrm>
          <a:off x="1775520" y="1772816"/>
          <a:ext cx="9793088" cy="361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784887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FTP(File Transfer 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Protocol)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컴퓨터와 컴퓨터 또는 컴퓨터와 인터넷 사이에서 파일을 주고 받을 수 있도록 하는 원격 파일 전송 프로토콜이다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SMTP(Simple Mail 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Transfer Protocol)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전자우편을 전송하는 프로토콜이다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90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TELNET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멀리 떨어져 있는 컴퓨터에 접속하여 자신의 컴퓨터처럼 사용할 수 있도록 해주는 서비스이다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프로그램을 실행하는 등 시스템 관리 작업을 할 수 있는 가상의 터미널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(Virtual Terminal)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기능을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수행한다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92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SNMP(Simple Network 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Management Protocol)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TCP/IP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관리 프로토콜로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라우터나 허브 등 네트워크 기기의 네트워크 정보를 네트워크 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 시스템에 보내는데 사용되는 표준 통신 규약이다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9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DNS(Domain Name 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System)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도메인 네임을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주소로 매핑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(Mapping)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시스템이다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HTTP(Hyper Text 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Transfer Protocol)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월드 와이드 웹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(WWW)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HTML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문서를 송수신 하기 위한 표준 프로토콜이다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MQTT(Message Queuing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Telemetry Transport)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발행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구독 기반의 메시징 프로토콜로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IoT 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환경에서 자주 사용된다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SEC_17(TCP/IP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계층의 주요 프로토콜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4187"/>
              </p:ext>
            </p:extLst>
          </p:nvPr>
        </p:nvGraphicFramePr>
        <p:xfrm>
          <a:off x="1775520" y="1412776"/>
          <a:ext cx="9793088" cy="44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784887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TCP(Transmission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Control Protocol)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양방향 연결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(Full Duplex Connection)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 서비스를 제공한다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가상회선 연결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(Virtual Circuit Connection)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형태의 서비스를 제공한다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스트림 위주의 전달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패킷 단위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신뢰성 있는 경로를 확립하고 메시지 전송을 감독한다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순서 제어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제어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흐름 제어 기능을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패킷의 분실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손상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지연이나 순서가 틀린 것 등이 발생할 때 투명성이 보장되는 통신을 제공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•TCP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프로토콜의 헤더는 기본적으로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20Byte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60Byte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사용할 수 있는데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선택적으로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40Byte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더 추가할 수 있으므로 최대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100Byte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크기를 확장할 수 있다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UDP(User Datagram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Protocol)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전송 전에 연결을 설정하지 않는 비연결형 서비스를 제공한다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•TCP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비해 상대적으로 단순한 헤더 구조를 가지므로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오버헤드가 적고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흐름 제어나 순서 제어가 없어 전송 속도가 빠르다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고속의 안정성 있는 전송 매체를 사용하여 빠른 속도를 필요로 하는 경우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동시에 여러 사용자에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게 데이터를 전달할 경우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정기적으로 반복해서 전송할 경우에 사용한다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 전송에 유리하며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신뢰성보다는 속도가 중요시되는 네트워크에서 사용된다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•UDP</a:t>
                      </a:r>
                      <a:r>
                        <a:rPr lang="en-US" altLang="ko-KR" sz="13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헤더에는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Source Port Number, Destination Port Number, Length, Checksum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등이 포함된다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90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RTCP(Real-Time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Control Protocol)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•RTP(Real-time Transport Protocol)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패킷의 전송 품질을 제어하기 위한 제어 프로토콜이다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세션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(Session)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참여한 각 참여자들에게 주기적으로 제어 정보를 전송한다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하위 프로토콜은 데이터 패킷과 제어 패킷의 다중화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(Multiplexing)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제공한다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전송을 모니터링하고 최소한의 제어와 인증 기능만을 제공한다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•RTCP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패킷은 항상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32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비트의 경계로 끝난다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8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Windows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명령어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명령어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프롬프트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(Command)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창에 명령어를 입력하여 작업을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명령어는 다음과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204865"/>
            <a:ext cx="4824536" cy="36593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3552" y="5949280"/>
            <a:ext cx="9433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 프롬프트 창 실행 방법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(Window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R)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 또는 프로그램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검색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'cmd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 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Enter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누름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•Windows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이하 버전은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프로그램에서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프롬프트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•Windows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버전은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 프롬프트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1852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SEC_17(TCP/IP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계층의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프로토콜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85140"/>
              </p:ext>
            </p:extLst>
          </p:nvPr>
        </p:nvGraphicFramePr>
        <p:xfrm>
          <a:off x="1775520" y="1412776"/>
          <a:ext cx="9793088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  <a:gridCol w="7704856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IP(Internet Protocol)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전송할 데이터에 주소를 지정하고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경로를 설정하는 기능을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비연결형인 데이터그램 방식을 사용하는 것으로 신뢰성이 보장되지 않는다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ICMP(Internet Control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Message Protocol,</a:t>
                      </a:r>
                    </a:p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인터넷 제어 메시지 </a:t>
                      </a:r>
                      <a:endParaRPr lang="en-US" altLang="ko-KR" sz="13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프로토콜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조합하여 통신 중에 발생하는 오류의 처리와 전송 경로 변경 등을 위한 제어 메시지를 관리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역할을 하며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헤더는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8Byte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구성된다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90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IGMP(Internet Group 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Management Protocol,</a:t>
                      </a:r>
                    </a:p>
                    <a:p>
                      <a:pPr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인터넷 그룹 관리 </a:t>
                      </a:r>
                      <a:endParaRPr lang="en-US" altLang="ko-KR" sz="13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프로토콜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멀티캐스트를 지원하는 호스트나 라우터 사이에서 멀티캐스트 그룹 유지를 위해 사용된다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90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ARP(Address Resolution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Protocol, 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 분석 </a:t>
                      </a:r>
                      <a:endParaRPr lang="en-US" altLang="ko-KR" sz="13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프로토콜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호스트의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주소를 호스트와 연결된 네트워크 접속 장치의 물리적 주소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(MAC Address)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바꾼다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90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RARP(Reverse Address </a:t>
                      </a:r>
                    </a:p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Resolution Protocol)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ARP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반대로 물리적 주소를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주소로 변환하는 기능을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3512" y="5916092"/>
            <a:ext cx="1015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비신뢰성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비신뢰성이란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패킷이 목적지에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도달하는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보장하지 않는다는 서비스를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IP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최선의 서비스를 목적으로 하는 프로토콜로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신뢰성에 대한 요구는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같은 상위 계층에 제공된다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주소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 Address)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주소는 랜카드 제작사에서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접속장치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2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SEC_17(TCP/IP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4878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액세스 계층의 주요 프로토콜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47537"/>
              </p:ext>
            </p:extLst>
          </p:nvPr>
        </p:nvGraphicFramePr>
        <p:xfrm>
          <a:off x="1775520" y="1412776"/>
          <a:ext cx="9793088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  <a:gridCol w="7704856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Ethernet(IEEE 802.3)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CSMA/CD(Carrier Sense Multiple Access/Collision Detection)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방식의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LAN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IEEE 802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LAN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위한 표준 프로토콜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84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HDLC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 위주의 데이터 링크 제어 프로토콜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8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X.25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패킷 교환망을 통한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DTE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DCE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간의 인터페이스를 제공하는 프로토콜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0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RS-232C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공중 전화 교환망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(PSTN)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통한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DTE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DCE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간의 인터페이스를 제공하는 프로토콜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3512" y="5590981"/>
            <a:ext cx="10153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CSMA/CD(Carrier Sense Multiple Access/Collision Detection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유선 링크의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충돌을 확인할 수 있기 때문에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가능한 방식이다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함과 동시에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포트를 이용하여 충돌이 발생하는지 감시한다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목적지에 도착할 시간 이전에 다른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비트가 발견되면 충돌이 일어난 것으로 판단한다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Ethernet LAN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프로토콜이다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DTE(Data Terminal Equipment) : DTE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일반적으로 사용자가 직접 사용하는 컴퓨터 단말기 등의 장비를 총칭하는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DCE(Data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Communication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Equipment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양끝에 붙어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 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회선종단장치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0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SEC_17(TCP/IP)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IP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특징에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체크섬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(Checksum)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기능으로 데이터 체크섬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Checksum)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수행하기도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비연결형 서비스를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Best Effort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원칙에 따른 전송 기능을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헤더에서 제공되는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Checksum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Header Checksum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IP(Internet Protocol)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계층에서 네트워크 계층에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데이터그램을 기반으로 하는 비연결형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Best Effort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원칙에 따른 전송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헤더의 길이는 최소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20byte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최대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60byte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Version, Header Length, Total Packet Length,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Header Checksum, Source IP Address, Destination IP Address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포함된다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Best Effort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최선의 노력은 하지만 전송 결과는 보장하지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의미로 사용되는 비 신뢰성 전송을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TCP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프로토콜에 대한 설명으로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신뢰성이 있는 연결 지향형 전달 서비스이다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헤더 크기는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100byte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160byte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확장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스트림 전송 기능을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 기능을 제공한다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헤더는 기본적으로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 ~ 60byte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이지만 선택적으로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40byte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더 추가해서 최대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100byte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확장이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TCP(Transmission Control Protocol)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양방향 연결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(Full Duplex Connection)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가상회선 연결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Circuit Connection)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서비스를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스트림 위주의 전달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단위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신뢰성 있는 경로를 확립하고 메시지 전송을 감독한다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순서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패킷의 분실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지연이나 순서가 틀린 것 등이 발생할 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투명성이 보장되는 통신을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헤더는 기본적으로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 ~ 60byte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이지만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선택적 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40byte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더 추가해서 최대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100byte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확장이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계층의 전송 계층에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신뢰성 있는 연결형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Source/Destination Port Number, Sequence Number, 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Acknowlegement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Number, Checksum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89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TCP/IP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 중 전송 계층 프로토콜은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SMTP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 프로토콜은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TCP, UDP, RTCP 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개가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 Datagram Protocol)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전송 전에 연결을 설정하지 않는 비연결형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상대적으로 단순한 헤더 구조를 가지므로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오버헤드가 적고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제어나 순서 제어가 없어 전송 속도가 빠르다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고속의 안정성 있는 전송 매체를 사용하여 빠른 속도를 필요로 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여러 사용자에게 데이터를 전달할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정기적으로 반복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해서 전송할 경우에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실시간 전송에 유리하며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 보다는 속도가 중요시되는 네트워크에서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Port Number, Destination Port Number, Length, Checksum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포함된다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RTCP(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Real-Time Control Protocol)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RTCP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패킷의 전송 품질을 제어하기 위한 제어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세션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(Session)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참여한 각 참여자에게 주기적으로 제어 정보를 전송한다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하위 프로토콜은 데이터 패킷과 제어 패킷의 다중화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(Multiplexing)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전송을 모니터링하고 최소한의 제어와 인증 기능만을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RTCP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패킷은 항상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비트의 경계로 끝난다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 Text Transfer Protocol)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응용 계층에 속한 프로토콜이다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월드 와이드 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(WWW)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문서를 송수신 하기 위한 표준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SMTP(Simple Mail Transfer Protocol)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응용 계층에 속한 프로토콜이다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전자 우편을 전송하는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FTP(File Transfer Protocol)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역시 응용 계층에 속한 프로토콜이다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컴퓨터와 컴퓨터 또는 컴퓨터와 인터넷 사이에서 파일을 주고 받을 수 있도록 지원하는 원격 파일 전송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네트워크에서 동작하는 발행구독 기반의 메시징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자주 사용되고 있는 프로토콜은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MLFQ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MQTT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Zigbee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MTSP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MQTT(Message Queuing Telemetry Transport)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구독 기반의 메시징 프로토콜로 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MLFQ(Multi Level Feedback Queue)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 레벨 피드백 큐는 스케쥴러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해결하려고 하는 기본적인 문제는 두 가지이다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작업을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실행시켜 반환시간을 최적화하고자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MLFQ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대화형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사용자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 응답이 빠른 시스템이라는 느낌을 주고 싶기 때문에 응답 시간을 최적화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Zigbee(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지그비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IEEE 802.15.4-2003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기반으로 한 작고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저전력의 디지털 라디오를 사용하는 하이 레벨 통신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802.15.4-2003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단거리 라디오 주파수를 사용하는 램프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계량기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소자용 전자 제품과 같은 근거리 개인 무선 통신망의 기준이다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MTSP(M-Trust Based Security Protocol)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네트워크에서 안전하고 기밀한 데이터 전송을 위해서 새로운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MTSP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설계되었다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시뮬레이션 결과는 기존 프로토콜에 비해 향상된 보안 및 보안 데이터 전송을 입증했다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4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SEC_17(TCP/IP)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TCP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프로토콜과 관련한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인접한 노드 사이의 프레임 전송 및 오류를 제어한다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(Flow Control)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기능을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(Full Duplex)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양방향 가상 회선을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응답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함께 전송할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프레임의 전송 및 오류 제어는 데이터 링크 계층의 프로토콜인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HDLC, LAPB, LLC, MAC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계층에서 사용되는 프로토콜은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TCP, UDP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PDU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TCP/IP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논리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(IP)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물리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시켜주는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ARP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RARP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IP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ARP(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Address Resolution Protocol,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분석 프로토콜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호스트의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호스트와 연결된 네트워크 접속 장치의 물리적 주소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 Address)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바꿔주는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RARP(Reverse Address Resolution Protocol)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반대로 물리적 주소를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변환하는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UDP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해당되는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양방향 연결형 서비스를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중에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관리하므로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신뢰성이 높다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흐름제어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흐름제어나 순서제어가 없어 전송속도가 빠르다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전송 연결을 하지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제어가 없어서 전송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속도가 빨라 신뢰성보다는 속도가 중요시되는 네트워크에서 사용되는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특징이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비연결형 서비스를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 구조로 오버헤드가 적다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지정하고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설정하는 기능을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트랜스포트 계층에 존재한다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지정하고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설정하는 기능을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프로토콜은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SEC_17(TCP/IP)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TCP/IP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구조에서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동작 과정에서의 전송 오류가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 대비해 오류 정보를 전송하는 목적으로 사용하는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ECP(Error Checking Protocol)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ARP(Address Resolution Protocol)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ICMP(Internet Control Message Protocol)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PPP(Point-to-Point Protocol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오류 등의 오류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(Message)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관리하는 프로토콜은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ICMP(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Internet Control Message Protocol)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조합하여 통신 중에 발생하는 오류의 처리와 전송 경로 변경 등을 위한 제어 메시지를 관리하는 역할을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8byte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계층의 프로토콜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하나의 컴퓨터 시스템을 다른 컴퓨터 시스템에 연결하는데 사용되는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전화 네트워크 또는 인터넷을 통해 통신한다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TCP/IP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프로토콜에서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해당하는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링크 계층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네트워크 계층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트랜스포트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세션 계층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IEEE 802.3 LAN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전송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매체 접속 제어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(MAC)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CSMA/CD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Token Bus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Token Ring 		④ Slotted Ring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802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LAN, IEEE 802.3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위한 표준이다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CSMA/CD(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Carrier Sense Multiple Access/Collision Detection)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유선 링크의 경우 충돌을 확인할 수 있기 때문에 사용 가능한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프레임을 전송함과 동시에 두 개의 다른 포트를 이용하여 충돌이 발생하는지 감시한다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프레임이 목적지에 도착할 시간 이전에 다른 프레임의 비트가 발견되면 충돌이 일어난 것으로 판단한다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Ethernet 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Token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Bus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 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(IEEE 802.4)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토큰 링과 버스 방식의 장점을 포함하는 방식으로써 물리적으로 버스형으로 연결되어 있으나 실제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동작은 논리적으로 구성된 링 형태로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 버스 방식에서는 버스에 토큰을 사용함으로써 데이터 프레임의 충돌 가능성을 제거해 주며 노드들의 라우터를 이용한 네트워크 상호 연결 우선순위를 결정할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네트워크에서 말하는 토큰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 링 네트워크를 따라 돌아다니는 일련의 특별한 비트열이다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컴퓨터들은 네트워크에 따라 순환하는 토큰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자신이 잡아야 비로소 네트워크에 메시지를 보낼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네트워크에는 오직 단 한 개의 토큰만이 존재함으로써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 이상의 컴퓨터가 동시에 메시지를 전송할 가능성을 사전에 차단한다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 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(Token Ring)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근거리 통신망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데이터 링크 계층에서 쓰이는 근거리 통신망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1980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초반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사에 의해 개발되었고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802.5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표준화 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Slotted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Ring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하나의 전송 매체를 통해 전송 스트림에서 미리 정의된 슬롯들에서 데이터를 전송함으로써 데이터 스테이션들 간의 단방향 데이터 전송을 허용하는 링 네트워크이다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해당되는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전송 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받는다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링크를 유지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관리하므로 신뢰성이 높다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제어나 순서 제어가 없어 전송 속도가 빠르다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제어를 위한 오버헤드가 크다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ACK(Acknowledgement,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문자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 Header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포함되어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 크기의 정수 데이터이며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TCP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패킷의 도착 여부를 확인하기 위해서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9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SEC_17(TCP/IP)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TCP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헤더와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Number)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전달하는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 마다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번호가 부여된다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 확인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(Acknowledgement Number)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상대편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호스트에서 받으려는 바이트의 번호를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(Checksum)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데이터를 포함한 세그먼트의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검사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 크기는 송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측의 버퍼 크기로 최대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32,767bit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헤더에서 윈도우의 최대 크기는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65,535(2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1)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 TCP/IP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사용되는 논리 주소를 물리 주소로 변환시켜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ARP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	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액세스 계층의 주요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IGMP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IEEE 802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HDLC	 		④ X.25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IGMP(Internet Group Management Protocol,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그룹 관리 프로토콜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 캐스트를 지원하는 호스트나 라우터 사이에서 멀티 캐스트 그룹 유지를 위해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 액세스 계층 주요 프로토콜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Ethernet(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802.3) 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802 : 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위한 표준 프로토콜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HDLC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위주의 데이터 링크 제어 프로토콜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X.25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교환망을 통한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인터페이스를 제공하는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RS-232C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공중 전화 교환망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(PSTN)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간에 인터페이스를 제공하는 프로토콜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TCP/IP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운영 체제의 프로토콜을 사용하는가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Window		② Mac OS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UNIX 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인터넷에 연결된 서로 다른 기종의 컴퓨터들이 데이터를 주고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받을 수 있도록 하는 표준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ARPA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개발하여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ARPANET(1972)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사용하기 시작했다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 프로토콜로 사용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현재도 인터넷 범용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1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Windows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명령어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GUI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명령어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바탕 화면이나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탐색기에서 마우스로 아이콘을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더블 클릭하여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실행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복사 및 이동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제어판의 기능 실행 등 모든 작업이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해당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2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/ LINUX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명령어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CLI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명령어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입력하여 작업을 수행하는 것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UNIX/LINUX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기본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183055"/>
            <a:ext cx="4680520" cy="46019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4072" y="222247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명령어를 인식하여 프로그램을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호출하고 명령을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해석기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생성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UNIX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새로운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생성한다는 것은 기존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복제한다는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생성되면 기존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프로세스는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마운팅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파일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기존 파일 시스템의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디렉터리에 연결하는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23792" y="4283572"/>
            <a:ext cx="45719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5117" y="5586859"/>
            <a:ext cx="45719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35560" y="4218707"/>
            <a:ext cx="288032" cy="64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35560" y="6083772"/>
            <a:ext cx="288032" cy="64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/ LINUX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명령어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GUI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UNIX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기본적으로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운영되는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시스템이지만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Window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설치하여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운영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23792" y="4283572"/>
            <a:ext cx="45719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5117" y="5586859"/>
            <a:ext cx="45719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35560" y="4218707"/>
            <a:ext cx="288032" cy="64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35560" y="6083772"/>
            <a:ext cx="288032" cy="64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UNIX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새로운 프로세스를 생성하는 명령어는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ls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chmod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생성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복제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하위 프로세스 호출이라고 하면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기억하자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/ LINUX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사용되는 주요 명령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내용을 화면에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chdir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사용할 디렉터리의 위치를 변경한다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chmod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보호 모드를 설정하여 파일의 사용 허가를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chown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소유자를 변경한다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복사한다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프로세스를 실행한다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찾는다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생성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복제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하위 프로세스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fsck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시스템을 검사하고 보수한다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getpid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자신의 프로세스의 아이디를 얻는다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getppid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프로세스의 아이디를 얻는다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ls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디렉터리 내의 모든 파일 목록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mount/unmount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시스템을 마운팅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마운팅을 해제한다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rm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삭제한다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uname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이름과 버전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호스트 명 등의 시스템 정보를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wait : fork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실행되는 프로세스의 상위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하위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종료 등의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event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기다린다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분석을 위해 리눅스에서 버전을 확인하고자 할 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ls			② chdir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pwd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uname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pwd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리눅스에서 작업 디렉터리 위치를 확인하는 명령어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uname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정보를 확인하는 명령어로써 버전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명 등의 내용을 알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유닉스에서 파일 내용을 화면에 표시하는 명령과 파일의 보호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모드 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설정하여 파일의 사용 허가를 지정하는 명령을 순서적으로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나열한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cp, rm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fsck, cat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cat, chmod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find, cp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내용을 화면에 표시하는 명령어는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사용 허가를 지정하는 명령어는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chmod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UNIX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기존 파일 시스템에 새로운 파일 시스템을 서브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 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연결할 때 사용하는 명령은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mount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find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fsck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wait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mounting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파일 시스템에 새로운 파일 시스템을 서브 디렉터리 에 연결할 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 드라이브 파티션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시디롬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USB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등등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기나 외의 물리적인 장치 파일 시스템으로 인식이 되어야 사용할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장치를 액세스 하기 위해서 특정한 위치에 연결해 주어야 하는데 이러한 과정을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마운트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장치를 마운트 할 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mount –t  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시스템 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 파일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마운트 포인트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마운트를 해제할 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unmount 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 파일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마운트 포인트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파일을 찾는 명령어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fsck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파일 시스템을 체크하고 보수한다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 실행되는 프로세스의 상위 프로세스가 하위 프로세스 종료 등의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event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기다려준다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7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70489</TotalTime>
  <Words>6685</Words>
  <Application>Microsoft Office PowerPoint</Application>
  <PresentationFormat>사용자 지정</PresentationFormat>
  <Paragraphs>1243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027TGp_edu_biz_gr</vt:lpstr>
      <vt:lpstr>PowerPoint 프레젠테이션</vt:lpstr>
      <vt:lpstr>프로그래밍 언어 활용 총 파트</vt:lpstr>
      <vt:lpstr>프로그래밍 언어 활용</vt:lpstr>
      <vt:lpstr>4.응용 SW 기초기술 활용-SEC_12(운영체제 기본 명령어)</vt:lpstr>
      <vt:lpstr>4.응용 SW 기초기술 활용-SEC_12(운영체제 기본 명령어)</vt:lpstr>
      <vt:lpstr>4.응용 SW 기초기술 활용-SEC_12(운영체제 기본 명령어)</vt:lpstr>
      <vt:lpstr>4.응용 SW 기초기술 활용-SEC_12(운영체제 기본 명령어)</vt:lpstr>
      <vt:lpstr>4.응용 SW 기초기술 활용-SEC_12(운영체제 기본 명령어)</vt:lpstr>
      <vt:lpstr>응용 SW 기초기술 활용 - SEC_12(운영체제 기본 명령어) 기출 및 출제 예상 문제</vt:lpstr>
      <vt:lpstr>응용 SW 기초기술 활용 - SEC_12(운영체제 기본 명령어) 기출 및 출제 예상 문제</vt:lpstr>
      <vt:lpstr>응용 SW 기초기술 활용 - SEC_12(운영체제 기본 명령어) 기출 및 출제 예상 문제</vt:lpstr>
      <vt:lpstr>4.응용 SW 기초기술 활용-SEC_13(인터넷)</vt:lpstr>
      <vt:lpstr>4.응용 SW 기초기술 활용-SEC_13(인터넷)</vt:lpstr>
      <vt:lpstr>4.응용 SW 기초기술 활용-SEC_13(인터넷)</vt:lpstr>
      <vt:lpstr>4.응용 SW 기초기술 활용-SEC_13(인터넷)</vt:lpstr>
      <vt:lpstr>4.응용 SW 기초기술 활용-SEC_13(인터넷)</vt:lpstr>
      <vt:lpstr>4.응용 SW 기초기술 활용-SEC_13(인터넷)</vt:lpstr>
      <vt:lpstr>4.응용 SW 기초기술 활용-SEC_13(인터넷)</vt:lpstr>
      <vt:lpstr>응용 SW 기초기술 활용 - SEC_13(인터넷) 기출 및 출제 예상 문제</vt:lpstr>
      <vt:lpstr>응용 SW 기초기술 활용 - SEC_13(인터넷) 기출 및 출제 예상 문제</vt:lpstr>
      <vt:lpstr>응용 SW 기초기술 활용 - SEC_13(인터넷) 기출 및 출제 예상 문제</vt:lpstr>
      <vt:lpstr>4.응용 SW 기초기술 활용-SEC_14(OSI 참조 모델)</vt:lpstr>
      <vt:lpstr>4.응용 SW 기초기술 활용-SEC_14(OSI 참조 모델)</vt:lpstr>
      <vt:lpstr>4.응용 SW 기초기술 활용-SEC_14(OSI 참조 모델)</vt:lpstr>
      <vt:lpstr>4.응용 SW 기초기술 활용-SEC_14(OSI 참조 모델)</vt:lpstr>
      <vt:lpstr>4.응용 SW 기초기술 활용-SEC_14(OSI 참조 모델)</vt:lpstr>
      <vt:lpstr>4.응용 SW 기초기술 활용-SEC_14(OSI 참조 모델)</vt:lpstr>
      <vt:lpstr>4.응용 SW 기초기술 활용-SEC_14(OSI 참조 모델)</vt:lpstr>
      <vt:lpstr>4.응용 SW 기초기술 활용-SEC_14(OSI 참조 모델)</vt:lpstr>
      <vt:lpstr>응용 SW 기초기술 활용 - SEC_14(OSI 참조 모델) 기출 및 출제 예상 문제</vt:lpstr>
      <vt:lpstr>응용 SW 기초기술 활용 - SEC_14(OSI 참조 모델) 기출 및 출제 예상 문제</vt:lpstr>
      <vt:lpstr>응용 SW 기초기술 활용 - SEC_14(OSI 참조 모델) 기출 및 출제 예상 문제</vt:lpstr>
      <vt:lpstr>4.응용 SW 기초기술 활용-SEC_15(네트워크 관련 장비)</vt:lpstr>
      <vt:lpstr>4.응용 SW 기초기술 활용-SEC_15(네트워크 관련 장비)</vt:lpstr>
      <vt:lpstr>4.응용 SW 기초기술 활용-SEC_15(네트워크 관련 장비)</vt:lpstr>
      <vt:lpstr>4.응용 SW 기초기술 활용-SEC_15(네트워크 관련 장비)</vt:lpstr>
      <vt:lpstr>4.응용 SW 기초기술 활용-SEC_15(네트워크 관련 장비)</vt:lpstr>
      <vt:lpstr>4.응용 SW 기초기술 활용-SEC_15(네트워크 관련 장비)</vt:lpstr>
      <vt:lpstr>응용 SW 기초기술 활용 - SEC_15(네트워크 관련 장비) 기출 및 출제 예상 문제</vt:lpstr>
      <vt:lpstr>응용 SW 기초기술 활용 - SEC_15(네트워크 관련 장비) 기출 및 출제 예상 문제</vt:lpstr>
      <vt:lpstr>4.응용 SW 기초기술 활용-SEC_16(프로토콜의 개념)</vt:lpstr>
      <vt:lpstr>4.응용 SW 기초기술 활용-SEC_16(프로토콜의 개념)</vt:lpstr>
      <vt:lpstr>4.응용 SW 기초기술 활용-SEC_16(프로토콜의 개념)</vt:lpstr>
      <vt:lpstr>응용 SW 기초기술 활용 - SEC_16(프로토콜의 개념) 기출 및 출제 예상 문제</vt:lpstr>
      <vt:lpstr>응용 SW 기초기술 활용 - SEC_16(프로토콜의 개념) 기출 및 출제 예상 문제</vt:lpstr>
      <vt:lpstr>4.응용 SW 기초기술 활용 - SEC_17(TCP/IP)</vt:lpstr>
      <vt:lpstr>4.응용 SW 기초기술 활용 - SEC_17(TCP/IP)</vt:lpstr>
      <vt:lpstr>4.응용 SW 기초기술 활용 - SEC_17(TCP/IP)</vt:lpstr>
      <vt:lpstr>4.응용 SW 기초기술 활용 - SEC_17(TCP/IP)</vt:lpstr>
      <vt:lpstr>4.응용 SW 기초기술 활용 - SEC_17(TCP/IP)</vt:lpstr>
      <vt:lpstr>4.응용 SW 기초기술 활용 - SEC_17(TCP/IP)</vt:lpstr>
      <vt:lpstr>응용 SW 기초기술 활용 - SEC_17(TCP/IP) 기출 및 출제 예상 문제</vt:lpstr>
      <vt:lpstr>응용 SW 기초기술 활용 - SEC_17(TCP/IP) 기출 및 출제 예상 문제</vt:lpstr>
      <vt:lpstr>응용 SW 기초기술 활용 - SEC_17(TCP/IP) 기출 및 출제 예상 문제</vt:lpstr>
      <vt:lpstr>응용 SW 기초기술 활용 - SEC_17(TCP/IP)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12075</cp:revision>
  <dcterms:created xsi:type="dcterms:W3CDTF">2019-09-27T03:30:23Z</dcterms:created>
  <dcterms:modified xsi:type="dcterms:W3CDTF">2023-12-28T03:49:48Z</dcterms:modified>
</cp:coreProperties>
</file>