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530" r:id="rId4"/>
    <p:sldId id="1336" r:id="rId5"/>
    <p:sldId id="2589" r:id="rId6"/>
    <p:sldId id="2445" r:id="rId7"/>
    <p:sldId id="2554" r:id="rId8"/>
    <p:sldId id="2556" r:id="rId9"/>
    <p:sldId id="2590" r:id="rId10"/>
    <p:sldId id="2591" r:id="rId11"/>
    <p:sldId id="2592" r:id="rId12"/>
    <p:sldId id="2593" r:id="rId13"/>
    <p:sldId id="2594" r:id="rId14"/>
    <p:sldId id="2595" r:id="rId15"/>
    <p:sldId id="2596" r:id="rId16"/>
    <p:sldId id="2597" r:id="rId17"/>
    <p:sldId id="2598" r:id="rId18"/>
    <p:sldId id="2599" r:id="rId19"/>
    <p:sldId id="2600" r:id="rId20"/>
    <p:sldId id="2601" r:id="rId21"/>
    <p:sldId id="2602" r:id="rId22"/>
    <p:sldId id="2603" r:id="rId23"/>
    <p:sldId id="2604" r:id="rId24"/>
    <p:sldId id="2605" r:id="rId25"/>
    <p:sldId id="2606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84" autoAdjust="0"/>
    <p:restoredTop sz="94622" autoAdjust="0"/>
  </p:normalViewPr>
  <p:slideViewPr>
    <p:cSldViewPr showGuides="1">
      <p:cViewPr>
        <p:scale>
          <a:sx n="125" d="100"/>
          <a:sy n="125" d="100"/>
        </p:scale>
        <p:origin x="-810" y="-216"/>
      </p:cViewPr>
      <p:guideLst>
        <p:guide orient="horz" pos="4065"/>
        <p:guide orient="horz" pos="2160"/>
        <p:guide orient="horz" pos="3702"/>
        <p:guide pos="3840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xmlns="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xmlns="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xmlns="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정보시스템 구축 관리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1. </a:t>
            </a:r>
            <a:r>
              <a:rPr lang="ko-KR" altLang="en-US" sz="3000" dirty="0">
                <a:latin typeface="+mj-ea"/>
                <a:ea typeface="+mj-ea"/>
              </a:rPr>
              <a:t>소프트웨어 개발 </a:t>
            </a:r>
            <a:r>
              <a:rPr lang="ko-KR" altLang="en-US" sz="3000" dirty="0" smtClean="0">
                <a:latin typeface="+mj-ea"/>
                <a:ea typeface="+mj-ea"/>
              </a:rPr>
              <a:t>방법론 활용</a:t>
            </a:r>
            <a:r>
              <a:rPr lang="en-US" altLang="ko-KR" sz="3000" dirty="0" smtClean="0">
                <a:latin typeface="+mj-ea"/>
                <a:ea typeface="+mj-ea"/>
              </a:rPr>
              <a:t>-2)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표준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CMMI(Capability Maturity Model Integration)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CMMI(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능력 성숙도 통합 모델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소프트웨어 개발 조직의 업무 능력 및 조직의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성숙도를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평가하는 모델로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미국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카네기멜론 대학교의 소프트웨어 공학연구소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(SEI)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개발하였다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CMMI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소프트웨어 프로세스 성숙도는 초기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정량적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 구분한다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55053"/>
              </p:ext>
            </p:extLst>
          </p:nvPr>
        </p:nvGraphicFramePr>
        <p:xfrm>
          <a:off x="2063552" y="2645004"/>
          <a:ext cx="8640960" cy="193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/>
                <a:gridCol w="2160240"/>
                <a:gridCol w="4320480"/>
              </a:tblGrid>
              <a:tr h="25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단계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프로세스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특징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초기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(Initial)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정의된 프로세스 없음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작업자 능력에 따라 성공 여부 결정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관리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(Managed)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규칙화된 프로세스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특정한 프로젝트 내의 프로세스 정의 및 수행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316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정의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(Define)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표준화된 프로세스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조직의 표준 프로세스를 활용하여 업무 수행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73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정량적 관리</a:t>
                      </a:r>
                      <a:endParaRPr lang="en-US" altLang="ko-KR" sz="13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(Quantitatively</a:t>
                      </a:r>
                      <a:r>
                        <a:rPr lang="en-US" altLang="ko-KR" sz="1300" b="1" baseline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Managed)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예측 가능한 프로세스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프로젝트를 정량적으로 관리 및 통제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최적화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(Optimizing)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지속적 개선 프로세스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프로세스 역량 향상을 위해 지속적인 프로세스 개선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19536" y="5879013"/>
            <a:ext cx="964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CMMI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소프트웨어뿐만 아니라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공학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공급 업체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통합제품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프로세스 개발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분야까지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모델이 통합된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모델이라면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CMM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그 중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분야에 해당하는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CMMI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CMM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소프트웨어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성숙도는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39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표준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SPICE(Software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Process Improvement and Capability dEtermination)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SPICE(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처리 개선 및 능력 평가 기준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정보 시스템 분야에서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및 생산성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소프트웨어 프로세스를 평가 및 개선하는 국제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공식 명칭은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15504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SPICE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개선을 위해 개발 기관이 스스로 평가하는 것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기관에서 지정한 요구조건의 만족여부를 개발 조직이 스스로 평가하는 것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계약 체결을 위해 수탁 기관의 프로세스를 평가하는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4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표준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SPICE(Software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Process Improvement and Capability dEtermination)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SPICE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프로세스 범주와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세부 프로세스로 구성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897213"/>
            <a:ext cx="5688632" cy="4644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3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표준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SPICE(Software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Process Improvement and Capability dEtermination)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SPICE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프로세스 수행 능력 단계를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불완전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확립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 구분한다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844824"/>
            <a:ext cx="7400925" cy="340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2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SEC_07(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표준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754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표준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12207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표준의 기본 생명 주기의 주요 프로세스에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해당하지 않는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획득 프로세스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개발 프로세스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성능평가 프로세스 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 프로세스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12207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12207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ISO(International Organization for Standardization,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국제 표준화 기구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만든 표준 소프트웨어 생명 주기 프로세스로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개발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 등을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체계적으로 관리하기 위한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생명 주기 표준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12207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생명 주기 프로세스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 생명 주기 프로세스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생명 프로세스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생명 주기 프로세스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획득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 프로세스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 생명 주기 프로세스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보증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 검토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해결 프로세스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생명 주기 프로세스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구조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훈련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 프로세스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SPICE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프로세스 수행 능력 수준의 단계별 설명이 틀린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수준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7 -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미완성 단계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수준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5 -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 단계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확립 단계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SPICE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(Level)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0~6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단계까지만 존재한다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 –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불완전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(Incomplete)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구현되지 않았거나 목적을 달성하지 못한 단계이다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–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(Performed)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수행되고 목적이 달성된 단계이다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–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(Managed)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 자원의 한도 내에서 그 프로세스가 작업 산출물을 인도하는 단계이다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–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확립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(Established)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공학 원칙에 기반하여 정의된 프로세스가 수행되는 단계이다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 –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(Predictable)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목적 달성을 위해서 통제되고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양적인 측정을 통해서 일관되게 수행되는 단계이다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 –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(Optimizing)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수행을 최적화 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지속적인 개선을 통해 업무 목적을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만족시키는 단계이다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CMM(Capability Maturity Model)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레벨로 옳지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 단계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단계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 단계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단계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정량적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수치적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(Initial)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 프로세스가 없음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작업자 능력에 따라 성공 여부 결정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(Managed)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규칙화 된 프로세스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특정한 프로젝트 내의 프로세스 정의 및 수행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(Define)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 된 프로세스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조직의 표준 프로세스를 활용하여 업무 수행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정량적 관리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(Quantitatively Managed)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가능한 프로세스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프로젝트를 정량적으로 관리 및 통제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(Optimizing)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지속적 개선 프로세스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역량 향상을 위해 지속적인 프로세스 개선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표준 중 소프트웨어 품질 및 생산성 향상을 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 소프트웨어 프로세스를 평가 및 개선하는 국제 표준은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SCRUM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12509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SPICE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SPICE(Software Process Improvement and Capability dEtermination)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SPICE(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처리 개선 및 능력 평가 기준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정보 시스템 분야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소프트웨어 품질 및 생산성 향상을 위해 소프트웨어 프로세스를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및 개선하는 국제 표준으로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공식적 명칭은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15504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SPICE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목적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개선을 위해 개발 기관이 스스로 평가하는 것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기관에서 지정한 요구조건의 만족 여부를 개발 조직이 스스로 평가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것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계약 체결을 위해 수탁 기관의 프로세스를 평가하는 것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SPICE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프로세스 범주와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세부 프로세스로 구성된다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SPICE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프로세스 수행 능력 단계를 불완전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 구분된다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2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SEC_07(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표준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표준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표준 중 조직의 개발 프로세스 역량 성숙도를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평가하는 표준은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CMMI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SPICE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 26262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12207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t" latinLnBrk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CMMI(Capability Maturity Model Integration)</a:t>
            </a:r>
          </a:p>
          <a:p>
            <a:pPr fontAlgn="t" latinLnBrk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CMMI(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능력 성숙도 통합 모델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소프트웨어 개발 조직의 업무 능력 및 조직의 성숙도를 평가하는 모델로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미국 카네기멜론 대학교의 소프트웨어 공학 연구소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(SEI)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개발하였다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CMMI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소프트웨어 성숙도는 초기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정량적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 구분된다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SPICE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프로세스 수행 능력 단계에 대한 설명으로 가장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불완전 단계는 프로세스가 구현되지 않았거나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목적을 달성하지 못한 단계이다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단계는 프로세스의 목적이 전반적으로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이루어진 단계이다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확립 단계는 정의된 자원의 한도 내에서 그 프로세스가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산출물을 인도하는 단계이다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단계의 내용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 단계는 프로세스 수행을 최적화하고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지속적으로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목적을 만족시키는 단계이다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확립 단계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소프트웨어 공학 원칙에 기반하여 정의된 프로세스가 수행되는 단계이다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560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SPICE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프로세스에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Support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프로세스는 소프트웨어 생명 주기에서 다른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의해 이용되는 프로세스로 구성된다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Management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프로세스는 조직의 업무 목적 수립과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목표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달성을 위한 프로세스로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Engineering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프로세스는 시스템과 소프트웨어 제품의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유지보수를 하는데 사용되는 프로세스로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Customer-Supplier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프로세스는 소프트웨어를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고객에게 전달하는 것을 지원하고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정확한 운용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사용을 위한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프로세스로 구성된다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Management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프로세스는 소프트웨어 생명 주기에서 프로젝트 관리자에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의해 사용되는 프로세스로 구성된다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공급자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(Customer-Supplier)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개발하여 고객에게 전달하는 것을 지원하고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정확한 운용 및 사용을 위한 프로세스로 구성된다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도출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공학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(Engineering)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시스템과 소프트웨어 제품의 명세화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유지보수를 하는데 사용되는 프로세스로 구성된다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유지보수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9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(Support)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생명 주기에서 다른 프로세스에 의해 이용되는 프로세스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구성된다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보증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문제 해결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(Management)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생명 주기에서 프로젝트 관리자에 의해 사용되는 프로세스로 구성된다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및 위험 관리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(Organization)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조직의 업무 목적 수립과 조직의 업무 목표 달성을 위한 프로세스로 구성된다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배치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 활동 프로세스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 도구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9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CMMI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소프트웨어 프로세스 성숙도에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단계에서는 작업자의 능력에 따라 성공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여부가 결정된다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단계에서는 조직의 표준 프로세스를 활용하여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단계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정량적 관리 단계에서는 프로젝트를 정량적으로 관리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 단계에서는 프로세스 역량 향상을 위해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지속적으로 프로세스 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단계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특정한 프로세스 내의 프로세스를 정의 및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10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테일러링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방법론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테일러링의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테일러링은 프로젝트 상황 및 특성에 맞도록 정의된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방법론의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사용기법 등을 수정 및 보완하는 작업이다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관리적 측면에서 볼 때 테일러링은 최단기간에 안정적인 프로젝트 진행을 위해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위험을 식별하고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측면에서 볼 때 테일러링은 프로젝트에 최적화된 기술 요소를 도입하여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특성에 맞는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최적의 기법과 도구를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찾아가는 작업이다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방법론 테일러링 수행절차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4053616"/>
            <a:ext cx="7553325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테일러링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방법론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테일러링 고려사항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테일러링 작업 시 고려해야 할 사항에는 내부적 기준과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내부적 기준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환경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환경과 유형이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다른 경우 테일러링이 필요하다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생명 주기 활동에서 개발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 등 프로젝트에서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다른 경우 테일러링이 필요하다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규모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프로젝트의 규모가 서로 다른 경우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테일러링이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보유 기술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방법론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구성원의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능력 등이 서로 다른 경우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테일러링이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외부적 기준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법적 제약사항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Compliance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다른 경우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테일러링이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기준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금융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제도 등 분야별 표준 품질 기준이 서로 다른 경우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테일러링이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5879013"/>
            <a:ext cx="964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Compliance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 운영 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분야에서 내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외부적으로 반드시 지켜야 하는 법적 사항이나 지침을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컴플라이언스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(compliance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통상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법규 준수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준법 감시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통제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동의 의미로 컴플라이언스 프로그램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(compliance program)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“사업 추진 과정에서 기업이 자발적으로 관련 법규를 준수하도록 하기 위한 일련의 시스템”이다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0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테일러링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테일러링 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규모와 복잡도에 따른 테일러링 기법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일반적인 기법으로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규모를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작업범위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참여인원 등에 따라 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소로 구분하고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업무의 난이도에 따라 복잡도를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하로 구분하는 기법이다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구성원에 따른 테일러링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참여하는 구성원들의 기술적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숙련도와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정도를 확인하여 테일러링 수준을 결정하는 기법이다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팀 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지원에 따른 테일러링 기법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수행 시 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팀 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담당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배정하여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팀의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교육과 프로젝트 전체의 방법론 운영을 위한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의사소통을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담당하도록 인력을 구성하는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따른 테일러링 기법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수행 시 작업 부하를 줄이기 위해 중간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단계에서의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도구를 사용하여 산출할 수 있도록 지원하는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87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SEC_08(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테일러링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592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테일러링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방법론의 테일러링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(Tailoring)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으로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프로젝트 수행 시 예상되는 변화를 배제하고 신속히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 하여야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프로젝트에 최적화된 개발 방법론을 적용하기 위해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 등을 적절히 변경하는 활동이다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측면에서의 목적 중 하나는 최단기간에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안정적인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진행을 위한 사전 위험을 식별하고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기술적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측면에서의 목적 중 하나는 프로젝트에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 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요소를 도입하여 프로젝트 특성에 맞는 최적의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도구를 사용하는 것이다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테일러링은 프로젝트 상황 및 특성에 맞추어 기존의 방법론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등을 수정하는 것이니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예상되는 변화를 충분히 고려 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테일러링의 개념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테일러링은 프로젝트 상황 및 특성에 맞도록 정의되어진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방법론의 절차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사용기법 등을 수정 및 보완하는 작업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관리적인 측면에서 볼 때 테일러링은 최단기간에 안정적인 프로젝트 진행을 하기 위해서 사전 위험을 식별을 하고 제거하는 작업이다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기술적인 측면에서 볼 때 테일러링은 프로젝트에 최적화된 기술 요소를 도입하여 프로젝트 특성에 맞는 최적의 기법과 도구를 찾아가는 작업이다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소프트웨어 개발 방법론 테일러링의 수행 절차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특징 정의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프로세스 선정 및 검증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수준의 커스터마이징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세부적 커스터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마이징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테일러링 문서화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테일러링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(Tailoring)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방법론의 내부 기준에 해당하지 않는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납기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기술환경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구성원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능력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국제표준 품질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테일러링의 고려사항에는 내부적 요건과 외부적 요건이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내부적 기준</a:t>
            </a:r>
            <a:endParaRPr lang="ko-KR" altLang="en-US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목표 환경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개발 환경과 유형이 서로 다른 경우 테일러링이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요구사항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프로젝트의 생명 주기 활동에서 개발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 등 프로젝트에서 우선적으로 고려할 요구사항이 서로 다른 경우 테일러링이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프로젝트 규모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기간 등 프로젝트의 규모가 서로 다른 경우 테일러링이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보유 기술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방법론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구성원의 능력 등이 서로 다른 경우 테일러링이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외부적 기준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법적 제약 사항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별로 적용될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Compliance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서로 다른 경우 테일러링이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표준 품질 기준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금융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제조 등 여러 분야별로 표준 품질 기준이 서로 다를 경우 테일러링이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방법론 테일러링 작업 시 고려사항 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외부적 요건 에 해당하는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요구사항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프로젝트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규모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보유 기술      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품질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외부적 요건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법적 제약 사항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품질 기준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방법론 테일러링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중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프로젝트에 참여하는 구성원들의 기술적 숙련도와 방법론의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정도를 확인하여 테일러링 수준을 결정하는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 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프로젝트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규모와 복잡도에 따른 테일러링 기법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구성원에 따른 테일러링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 방법론 지원에 따른 테일러링 기법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자동화에 따른 테일러링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테일러링 기법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프로젝트 규모와 복잡도에 따른 테일러링 기법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일반적인 기법으로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규모를 프로젝트 기간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범위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참여 인원 등에 따라 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소로 구분을 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업무의 난이도에 따라 복잡도를 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하로 구분하는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프로젝트 구성원에 따른 테일러링 기법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프로젝트에 참여하는 구성원들의 기술적 숙련도와 방법론의 이해 정도를 확인하여 테일러링 수준을 결정하는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팀 내 방법론 지원에 따른 테일러링 기법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수행 시 각 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별로 방법론 담당 인력을 배정하되 팀의 방법론 교육과 프로젝트 전체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방법론 운영을 위한 의사소통을 담당하도록 인력을 구성하는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자동화에 따른 테일러링 기법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수행 시 작업 부하를 줄이기 위해서 중간 중간 단계에서의 산출물을 자동화 도구를 사용하여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산출할 수 있도록 지원하는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1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정보시스템 구축 관리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파트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정보시스템 구축 관리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과목은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이루어져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소프트웨어 개발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활용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(30.39%)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(36.46%)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소프트웨어 개발 보안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(19.34%)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시스템 보안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(13.81%)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프레임워크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프레임워크의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(Framework)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소프트웨어 개발에 공통적으로 사용되는 구성 요소와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일반화하여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손쉽게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구현할 수 있도록 여러 가지 기능들을 제공해주는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반제품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소프트웨어 시스템이다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선행 사업자의 기술에 의존하지 않은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표준화된 개발 기반으로 인해 사업자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종속성이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해소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개발해야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애플리케이션의 일부분이 이미 내장된 클래스 라이브러리로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구현되어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 개발자는 이미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부분을 확장 및 이용하는 것으로 소프트웨어를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기능에는 예외 처리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관리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로깅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 서비스 등이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스프링 프레임워크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전자정부 프레임워크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닷넷 프레임워크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4869160"/>
            <a:ext cx="9649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(Framework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사전적으로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뼈대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골조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의미하며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소프트웨어에서는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기능을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 필요한 클래스나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모아둔 집합체를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반제품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완제품의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재료로 사용되기 위해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원료를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가공하여 만든 중간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제품을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transaction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쪼갤 수 없는 업무 처리의 최소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＂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(Query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이야기해서 데이터베이스에 정보를 요청하는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 프레임워크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(Spring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Framework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플랫폼을 위한 오픈 소스 애플리케이션 프레임워크로서 간단히 스프링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(Spring)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동적인 웹 사이트를 개발하기 위한 여러 가지 서비스를 제공하고 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전자정부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 정보화 진흥원에서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 웹 기반 애플리케이션 프레임워크다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공기업 등에서 자주 사용되는 공통 기능들을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Spring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라이브러리를 미리 만들어 공통 컴포넌트를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프레임워크이다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닷넷 프레임워크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(.NET Framework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마이크로소프트에서 출시한 윈도우 프로그램 개발 및 실행 환경이다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0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프레임워크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프레임워크의 특성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556792"/>
            <a:ext cx="7219950" cy="319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72630" y="1824557"/>
            <a:ext cx="576064" cy="128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72630" y="2708920"/>
            <a:ext cx="576064" cy="128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39673" y="2731505"/>
            <a:ext cx="87782" cy="128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60865" y="3436026"/>
            <a:ext cx="87782" cy="128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43472" y="4869160"/>
            <a:ext cx="964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(Reuse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비용과 개발 시간을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절약하기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이미 개발된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기능들을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파악하고 재구성하여 새로운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기능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개발에 사용하기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적합하도록 최적화 시키는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(Polymorphism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메시지에 의해 객체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연산을 수행하게 될 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메시지에 대해 각각의 객체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가지고 있는 고유한 방법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응답할 수 있는 능력을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프레임워크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 프레임워크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(Spring Framework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 프레임워크는 자바 플랫폼을 위한 오픈 소스 경량형 애플리케이션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동적인 웹 사이트의 개발을 위해 다양한 서비스를 제공한다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전자정부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프레임워크의 기반 기술로 사용되고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 정부 프레임워크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 정부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프레임워크는 우리나라의 공공부문 정보화 사업 시 효율적인 정보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구축을 지원하기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기능 및 아키텍처를 제공하는 프레임워크이다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 정부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프레임워크는 개발 프레임워크의 표준 정립으로 응용 소프트웨어의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재사용성의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향상을 목적으로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전자정부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 소스 기반의 범용화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되고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공개된 기술을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활용함으로써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업체의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종속성을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배제하고 사업별 공통 컴포넌트의 중복 개발을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3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프레임워크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닷넷 프레임워크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(.NET Framework)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닷넷 프레임워크는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개발 및 실행 환경을 제공하는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Microsoft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사에서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전략을 위해 개발하였다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닷넷 프레임워크는 코드 실행을 관리하는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CLR(Common Language Runtime,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공용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런타임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가상머신 상에서 작동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닷넷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프레임워크는 메모리 관리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 및 메모리 안전성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등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서비스를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3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SEC_09(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프레임워크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프레임워크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프레임워크를 적용할 경우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 효과로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거리가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품질 보증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시스템 복잡도 증가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개발 용이성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변경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프레임워크의 개요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(Framework)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소프트웨어 개발에 공통적으로 사용되는 구성 요소와 아키텍처를 일반화하여 손쉽게 구현할 수 있도록 여러 가지 기능들을 제공해주는 반제품 형태의 소프트웨어 시스템이다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선행 사업자의 기술에 의존하지 않은 표준화된 개발 기반으로 인해 사업자 종속성이 해소된다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개발해야 할 애플리케이션의 일부분이 이미 내장된 클래스나 라이브러리로 구현되어 있어서 개발자는 이미 존재하는 부분을 확장 및 이용하는 것으로 소프트웨어를 개발할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프레임워크의 주요 기능에는 예외 처리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처리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소스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 서비스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인증 서비스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프레임워크의 적용 효과로 볼 수 없는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컴포넌트 재사용으로 중복 예산 절감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종속으로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선행 사업자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의존도 증대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표준화된 연계모듈 활용으로 상호 운용성 향상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개발표준에 의한 모듈화로 유지 보수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프레임워크를 사용하면 표준화된 개발 기반으로 선행 사업자에 대한 의존도를 감소시키고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아울러 사업자 종속성을 해소할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463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해당하는 소프트웨어는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개발해야 할 애플리케이션의 일부분이 이미 내장된 클래스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구현이 되어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기반이 되는 이미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존재하는 부분을 확장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이용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것으로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JAVA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대표적인 소프트웨어로는 스프링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(Spring)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전역 함수 라이브러리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소프트웨어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프레임워크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컨테이너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어휘 분석기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프레임워크와 관련한 설명으로 틀린 것은</a:t>
            </a:r>
            <a:r>
              <a:rPr lang="en-US" altLang="ko-KR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반제품 상태의 제품을 토대로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별로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컴포넌트 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사용하여 재사용성 확대와 성능을 보장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있게 하는 개발 소프트웨어이다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개발해야 할 애플리케이션의 일부분이 이미 구현되어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로직 반복을 줄일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라이브러리와 달리 사용자 코드가 직접 호출하여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소프트웨어 개발 프레임워크가 직접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흐름을 제어할 수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향상과 유지보수성 향상 등의 장점이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프레임워크 특성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모듈화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(Modularity)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프레임워크는 캡슐화를 통해 모듈화를 강화하고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및 구현의 변경에 따른 영향을 최소화함으로써 소프트웨어의 품질을 향상시킨다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프레임워크는 개발 표준에 의한 모듈화로 인해 유지 보수가 용이하다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재사용성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(Reusability)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프레임워크는 재사용 가능한 모듈들을 제공함으로써 예산 절감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생산성 향상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보증이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확장성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(Extensibility)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프레임워크는 다형성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(Polymorphism)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통한 인터페이스 확장이 가능하여 다양한 형태와 기능을 가진 애플리케이션 개발이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제어의 역흐름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(Inversion of Control)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개발자가 관리하고 통제해야 하는 객체들의 제어를 프레임워크에 넘김으로써 생산성이 향상된다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4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SEC_09(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프레임워크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121831"/>
            <a:ext cx="5688632" cy="1818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프레임워크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(Framework)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구성에 필요한 기본 구조를 제공함으로써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가능하게 해준다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시 구조가 잡혀 있기 때문에 확장이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 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(Architecture)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동일한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(Modularity)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불가능하다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설명하고 있는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EJB(Enterprise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Beans)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복잡함과 무거움을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극복하고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생산성 향상과 고품질의 시스템 개발을 위한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플랫폼 상의 경량화된 오픈 소스 웹 애플리케이션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닷넷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스프링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전자정부 프레임워크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장고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프레임워크를 묻는 문제에서 설명 중에 자바와 관련된 내용이 있다면 먼저 스프링 프레임워크를 기억하자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EJB(Enterprise Java Beans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분산 애플리케이션을 지원하는 컴포넌트 객체를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Servlet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TOMCAT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서버와 같은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Servlet Container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올려서 서비스 되는 것과 같이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EJB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JBoss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EJB Container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올려서 서비스가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 프레임워크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(Spring Framework)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 프레임워크는 자바 플랫폼을 위한 오픈 소스 경량형 애플리케이션 프레임워크이다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동적인 웹 사이트의 개발을 위해 다양한 서비스를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전자정부 표준 프레임워크의 기본 기술로 사용되고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닷넷 프레임워크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(.NET Framework)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닷넷 프레임워크는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개발 및 실행 환경을 제공하는 프레임워크로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마이크로소프트사에서 통합 인터넷 전략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위해 개발하였다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닷넷 프레임워크는 코드 실행을 관리하는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CLR(Common Language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Runtime,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공영 언어 런타임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이름의 가상 머신 상에서 작동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닷넷 프레임워크는 메모리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 및 메모리 안정성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작업 등 여러 가지 서비스를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 정부 프레임워크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 정부 프레임워크는 우리나라의 공공부문 정보화 사업 시 효율적인 정보 시스템의 구축을 지원하기 위해 필요한 기능 및 아키텍쳐를 제공하는 프레임워크다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전자 정부 프레임워크는 개발 프레임워크의 표준 정립으로 응용 소프트웨어의 표준화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및 재사용성의 향상을 목적으로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전자 정부 프레임워크는 오픈 소스 기반의 범용화가 되고 공개된 기술을 활용함으로써 특정 업체의 종속성을 배제하고 사업별 공통 컴포넌트의 중복 개발을 방지한다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(Django Framework)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장고는 파이썬으로 제작된 오픈 소스 웹 프레임워크이다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비교적 입문이 쉬운 언어인 파이썬으로 제작되어 진입 장벽이 그렇게 높은 편이 아니고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물론 파이썬 언어에 대한 이해도가 어느 정도는 있어야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특유의 높은 생산성으로 특히 스타트 업에서 사랑 받는 프레임워크이다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장고로 제작된 대표적인 사이트는 인스타그램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핀터레스트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94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마이크로소프트에서 개발한 윈도우 프로그램 개발 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작업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등의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작업을 캡슐화 하였고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언어 런타임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(Common Language Runtime)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가상머신 위에서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작동하는 프레임워크는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.NET Framework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 Framework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Spring Framework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Flask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Framework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마이크로소프트 사의 윈도우와 공통 언어 런타임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(CLR)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관련된 프레임워크 하면 닷넷 프레임워크를 떠올리자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Flask Framework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Flask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파이썬 언어 기반의 마이크로 웹 프레임워크이다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여기서 마이크로 웹 프레임워크란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프레임워크를 간결하게 유지하고 확장할 수 있도록 만든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프레임워크의 특성에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모듈의 제공으로 생산성을 향상시킨다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캡슐화를 통해 소프트웨어의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품질을 향상시킨다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다형성을 활용하여 다양한 소프트웨어를 개발하는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객체의 제어를 개발자가 직접 관리함으로써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발생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즉각 대응이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프레임워크는 객체의 제어를 개발자로부터 가져옴으로써 개발자의 개발 부담을 줄여준다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1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활용 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3556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섹션으로 구성되어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001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방법론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002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S/W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공학의 발전적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추세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산정 기법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산정 기법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일정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006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007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008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테일러링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009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결정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결정의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방법론의 결정은 프로젝트 관리와 재사용 현황을 소프트웨어 개발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확정된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생명 주기와 개발 방법론에 맞춰 소프트웨어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 등을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관리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(Project Management)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주어진 기간 내에 최소의 비용으로 사용자를 만족시키는 시스템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개발하기 위한 전반적인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활동을 말한다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829486"/>
              </p:ext>
            </p:extLst>
          </p:nvPr>
        </p:nvGraphicFramePr>
        <p:xfrm>
          <a:off x="2063552" y="3368392"/>
          <a:ext cx="9217024" cy="197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/>
                <a:gridCol w="7416824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관리 유형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주요 내용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일정 관리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작업 순서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작업 기간 산정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일정 개발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일정 통제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73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비용 관리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비용 산정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비용 예산 편성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비용 통제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인력 관리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프로젝트 팀 편성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자원 산정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프로젝트 조직 정의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프로젝트 팀 개발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자원 통제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프로젝트 팀 관리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위험 관리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위험 식별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위험 평가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위험 대처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위험 통제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품질 관리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품질 계획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품질보증수행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품질 통제 수행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활용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SEC_06(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결정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결정 절차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관리와 재사용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현황을 소프트웨어 개발 방법론에 반영한다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방법론에 프로젝트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관리와 재사용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현황을 반영하는 방법을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관련자들에게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방법론에 프로젝트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관리와 재사용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현황을 반영하고 그 결과를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관련자들에게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결정한다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단계별 작업 및 절차를 소프트웨어 생명 주기에 맞춰 수립한다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생명 주기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생명 주기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생명 주기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별로 주요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프로세스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생명 주기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정리한다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방법론의 개발 단계별 활동 목적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내용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산출물에 대한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매뉴얼을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5085184"/>
            <a:ext cx="9649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프로세스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생산을 위해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작업으로 소프트웨어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진화로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생명 주기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개발하기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정의하고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운용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과정을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단계별로 나눈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프로세스 모형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생명 주기를 표현하는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모형에는 폭포수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Waterfall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Model), 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나선형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(Spiral Model),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(Prototype Model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폭포수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폭포에서 한번 떨어진 물은 거슬러 올라갈 수 없듯이 소프트웨어 개발도 이전 단계로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돌아갈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없다는 전제하에 각 단계를 확실히 매듭짓고 그 결과를 철저하게 검토하여 승인 과정을 거친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단계를 진행하는 개발 방법론이다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정확히 파악하기 위해 실제 개발될 소프트웨어에 대한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견본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(Prototype)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만들어 최종 결과물을 예측하는 모형이다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나선형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(Boehm)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제안한 것으로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폭포수 모형과 프로토타입 모형의 장점에 위험 분석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추가한 모형이다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결정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결정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프로젝트 관리에 대한 설명으로 가장 옳은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개발에 따른 산출물 관리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소요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인력은 최대화하되 정책 결정은 신속하게 처리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주어진 기간은 연장하되 최소의 비용으로 시스템을 개발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주어진 기간 내에 최소의 비용으로 사용자를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만족시키는 시스템을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방법론의 결정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프로젝트 관리와 재사용 현황을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방법론에 반영하고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확정된 소프트웨어 생명 주기와 개발 방법론에 맞춰 소프트웨어 개발 단계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 등을 정의하는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관리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(Project Management)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주어진 기간 내에 최소의 비용으로 사용자를 만족시키는 시스템을 개발하기 위한 전반적인 활동을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지문의 내용에 해당하는 프로젝트 관리의 유형은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팀 편성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조직 정의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팀 개발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팀 관리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비용 관리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일정 관리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품질 관리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인력 관리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관리 유형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관리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순서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기간 산정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개발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통제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관리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산정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예산 편성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통제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 관리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팀 편성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산정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조직 정의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팀 개발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통제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팀 관리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위험 관리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위험 식별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위험 평가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위험 대처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위험 통제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관리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계획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보증 수행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통제 수행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소프트웨어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방법론을 결정하는 절차에 대한 설명으로 가장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관리와 재사용 현황을 소프트웨어 개발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기본 생명 주기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생명 주기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생명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주기별로 주요 프로세스를 확인한다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개발 프로세스 개발 생명 주기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모형을 정리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확정된 소프트웨어 개발 방법론의 개발 단계별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 목적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대한 매뉴얼을 작성한다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결정 절차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프로젝트 관리와 재사용 현황을 소프트웨어 개발 방법론에 반영한다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방법론에 프로젝트 관리와 재사용 현황을 반영하는 방법을 프로젝트 관련자들에게 설명을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방법론에 프로젝트 관리와 재사용 현황을 반영하고 그 결과를 프로젝트 관련자들에게 설명한 후 결정한다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개발 단계별 작업 및 절차를 소프트웨어 생명 주기에 맞춰 수립한다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기본 생명 주기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 생명 주기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생명 주기별로 주요 프로세스를 확인한다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개발 프로세스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생명 주기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모형을 정리한다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결정된 소프트웨어 개발 방법론의 개발 단계별 활동 목적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내용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산출물에 대한 매뉴얼을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프로젝트 관리의 유형에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위험 관리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관리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일정 관리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관리는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관리하는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97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SEC_06(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방법론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프로세스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정확히 파악하기 위해 실제 개발될 소프트웨어에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견본품을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 최종 결과물을 예측하는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모형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폭포수 모형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나선형 모형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애자일 모형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폭포수 모형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(Waterfall Model)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폭포에서 한 번 떨어진 물은 거슬러 올라갈 수 없듯이 소프트웨어 개발도 이전 단계로 돌아갈 수 없다는 전제하에 각 단계를 확실하게 매듭짓고 그 결과를 철저하게 검토하여 승인 과정을 거친 후에 다음 단계를 진행하는 개발 방법론이다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나선형 모델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(Spiral Model)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보헴이 제안한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폭포수 모형과 프로토타입 모형의 장점에 위험 분석 기능을 추가한 모형이다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모형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정확히 파악하기 위해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개발될 소프트웨어에 대한 견본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(Prototype)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만들어 최종 결과물을 예측하는 모형이다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애자일 모형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고객의 요구사항 변화에 아주 유연하게 대응할 수 있도록 일정한 주기를 반복하면서 개발 과정을 진행하는 모형이다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68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표준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표준의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표준은 소프트웨어 개발 단계에서 수행하는 품질 관리에 사용되는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소프트웨어 개발 표준에는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 12207, CMMI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SPICE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개발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표준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12207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12207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ISO(International Organization for Standardization,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국제표준화기구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만든 표준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생명 주기 프로세스로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개발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체계적으로 관리하기 위한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생명 주기 표준을 제공한다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12207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생명 주기 프로세스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 생명 주기 프로세스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생명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408991"/>
              </p:ext>
            </p:extLst>
          </p:nvPr>
        </p:nvGraphicFramePr>
        <p:xfrm>
          <a:off x="2063552" y="3389744"/>
          <a:ext cx="9361040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/>
                <a:gridCol w="7200800"/>
              </a:tblGrid>
              <a:tr h="255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기본 생명 주기 프로세스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획득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공급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개발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운영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유지보수 프로세스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지원 생명 주기 프로세스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품질 보증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검증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확인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활동 검토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감사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문서화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형상 관리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문제 해결 프로세스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조직 생명 주기 프로세스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관리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기반 구조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훈련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개선 프로세스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1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72054</TotalTime>
  <Words>2917</Words>
  <Application>Microsoft Office PowerPoint</Application>
  <PresentationFormat>사용자 지정</PresentationFormat>
  <Paragraphs>535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027TGp_edu_biz_gr</vt:lpstr>
      <vt:lpstr>PowerPoint 프레젠테이션</vt:lpstr>
      <vt:lpstr>정보시스템 구축 관리 총 파트</vt:lpstr>
      <vt:lpstr>소프트웨어 개발 방법론 활용 </vt:lpstr>
      <vt:lpstr>5. 소프트웨어 개발 방법론 활용-SEC_06(소프트웨어 개발 방법론 결정)</vt:lpstr>
      <vt:lpstr>5. 소프트웨어 개발 방법론 활용 - SEC_06(소프트웨어 개발 방법론 결정)</vt:lpstr>
      <vt:lpstr>소프트웨어 개발 방법론 활용 - SEC_06(소프트웨어 개발 방법론 결정) 기출 및 출제 예상 문제</vt:lpstr>
      <vt:lpstr>소프트웨어 개발 방법론 활용 - SEC_06(소프트웨어 개발 방법론) 기출 및 출제 예상 문제</vt:lpstr>
      <vt:lpstr>5. 소프트웨어 개발 방법론 활용-SEC_07(소프트웨어 개발 표준)</vt:lpstr>
      <vt:lpstr>5. 소프트웨어 개발 방법론 활용-SEC_07(소프트웨어 개발 표준)</vt:lpstr>
      <vt:lpstr>5. 소프트웨어 개발 방법론 활용-SEC_07(소프트웨어 개발 표준)</vt:lpstr>
      <vt:lpstr>5. 소프트웨어 개발 방법론 활용-SEC_07(소프트웨어 개발 표준)</vt:lpstr>
      <vt:lpstr>5. 소프트웨어 개발 방법론 활용-SEC_07(소프트웨어 개발 표준)</vt:lpstr>
      <vt:lpstr>5. 소프트웨어 개발 방법론 활용-SEC_07(소프트웨어 개발 표준)</vt:lpstr>
      <vt:lpstr>소프트웨어 개발 방법론 활용 - SEC_07(소프트웨어 개발 표준) 기출 및 출제 예상 문제</vt:lpstr>
      <vt:lpstr>소프트웨어 개발 방법론 활용 - SEC_07(소프트웨어 개발 표준) 기출 및 출제 예상 문제</vt:lpstr>
      <vt:lpstr>5. 소프트웨어 개발 방법론 활용-SEC_08(소프트웨어 개발 방법론 테일러링)</vt:lpstr>
      <vt:lpstr>5. 소프트웨어 개발 방법론 활용-SEC_08(소프트웨어 개발 방법론 테일러링)</vt:lpstr>
      <vt:lpstr>5. 소프트웨어 개발 방법론 활용-SEC_08(소프트웨어 개발 방법론 테일러링)</vt:lpstr>
      <vt:lpstr>소프트웨어 개발 방법론 활용 - SEC_08(소프트웨어 개발 방법론 테일러링) 기출 및 출제 예상 문제</vt:lpstr>
      <vt:lpstr>5. 소프트웨어 개발 방법론 활용-SEC_09(소프트웨어 개발 프레임워크)</vt:lpstr>
      <vt:lpstr>5. 소프트웨어 개발 방법론 활용-SEC_09(소프트웨어 개발 프레임워크)</vt:lpstr>
      <vt:lpstr>5. 소프트웨어 개발 방법론 활용-SEC_09(소프트웨어 개발 프레임워크)</vt:lpstr>
      <vt:lpstr>5. 소프트웨어 개발 방법론 활용-SEC_09(소프트웨어 개발 프레임워크)</vt:lpstr>
      <vt:lpstr>소프트웨어 개발 방법론 활용 - SEC_09(소프트웨어 개발 프레임워크) 기출 및 출제 예상 문제</vt:lpstr>
      <vt:lpstr>소프트웨어 개발 방법론 활용 - SEC_09(소프트웨어 개발 프레임워크) 기출 및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12381</cp:revision>
  <dcterms:created xsi:type="dcterms:W3CDTF">2019-09-27T03:30:23Z</dcterms:created>
  <dcterms:modified xsi:type="dcterms:W3CDTF">2024-01-08T04:33:22Z</dcterms:modified>
</cp:coreProperties>
</file>