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1346" r:id="rId3"/>
    <p:sldId id="1530" r:id="rId4"/>
    <p:sldId id="1336" r:id="rId5"/>
    <p:sldId id="2607" r:id="rId6"/>
    <p:sldId id="2608" r:id="rId7"/>
    <p:sldId id="2609" r:id="rId8"/>
    <p:sldId id="2610" r:id="rId9"/>
    <p:sldId id="2611" r:id="rId10"/>
    <p:sldId id="2612" r:id="rId11"/>
    <p:sldId id="2613" r:id="rId12"/>
    <p:sldId id="2614" r:id="rId13"/>
    <p:sldId id="2445" r:id="rId14"/>
    <p:sldId id="2615" r:id="rId15"/>
    <p:sldId id="2616" r:id="rId16"/>
    <p:sldId id="2617" r:id="rId17"/>
    <p:sldId id="2618" r:id="rId18"/>
    <p:sldId id="2619" r:id="rId19"/>
    <p:sldId id="2620" r:id="rId20"/>
    <p:sldId id="2621" r:id="rId21"/>
    <p:sldId id="2622" r:id="rId22"/>
    <p:sldId id="2623" r:id="rId23"/>
    <p:sldId id="2624" r:id="rId24"/>
    <p:sldId id="2625" r:id="rId25"/>
    <p:sldId id="2626" r:id="rId26"/>
    <p:sldId id="2627" r:id="rId27"/>
    <p:sldId id="2628" r:id="rId28"/>
    <p:sldId id="2629" r:id="rId29"/>
    <p:sldId id="2630" r:id="rId30"/>
    <p:sldId id="2631" r:id="rId31"/>
    <p:sldId id="2632" r:id="rId32"/>
    <p:sldId id="2633" r:id="rId33"/>
    <p:sldId id="2634" r:id="rId34"/>
    <p:sldId id="2635" r:id="rId35"/>
    <p:sldId id="2636" r:id="rId36"/>
    <p:sldId id="2637" r:id="rId37"/>
    <p:sldId id="2638" r:id="rId38"/>
    <p:sldId id="2639" r:id="rId39"/>
    <p:sldId id="2640" r:id="rId40"/>
    <p:sldId id="2641" r:id="rId41"/>
    <p:sldId id="272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135" autoAdjust="0"/>
    <p:restoredTop sz="94622" autoAdjust="0"/>
  </p:normalViewPr>
  <p:slideViewPr>
    <p:cSldViewPr showGuides="1">
      <p:cViewPr varScale="1">
        <p:scale>
          <a:sx n="131" d="100"/>
          <a:sy n="131" d="100"/>
        </p:scale>
        <p:origin x="-570" y="-36"/>
      </p:cViewPr>
      <p:guideLst>
        <p:guide orient="horz" pos="4065"/>
        <p:guide orient="horz" pos="2160"/>
        <p:guide orient="horz" pos="3702"/>
        <p:guide pos="3840"/>
        <p:guide pos="70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xmlns="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xmlns="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xmlns="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2781350"/>
            <a:ext cx="9828584" cy="1295722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5</a:t>
            </a:r>
            <a:r>
              <a:rPr lang="ko-KR" altLang="en-US" sz="4400" dirty="0" smtClean="0">
                <a:latin typeface="+mj-ea"/>
                <a:ea typeface="+mj-ea"/>
              </a:rPr>
              <a:t>과목</a:t>
            </a:r>
            <a:r>
              <a:rPr lang="en-US" altLang="ko-KR" sz="4400" dirty="0" smtClean="0">
                <a:latin typeface="+mj-ea"/>
                <a:ea typeface="+mj-ea"/>
              </a:rPr>
              <a:t>-</a:t>
            </a:r>
            <a:r>
              <a:rPr lang="ko-KR" altLang="en-US" sz="4400" dirty="0">
                <a:latin typeface="+mj-ea"/>
                <a:ea typeface="+mj-ea"/>
              </a:rPr>
              <a:t>정보시스템 구축 관리</a:t>
            </a:r>
            <a:endParaRPr lang="en-US" altLang="ko-KR" sz="4400" dirty="0">
              <a:latin typeface="+mj-ea"/>
              <a:ea typeface="+mj-ea"/>
            </a:endParaRPr>
          </a:p>
          <a:p>
            <a:r>
              <a:rPr lang="en-US" altLang="ko-KR" sz="3000" dirty="0" smtClean="0">
                <a:latin typeface="+mj-ea"/>
                <a:ea typeface="+mj-ea"/>
              </a:rPr>
              <a:t>(Part 2</a:t>
            </a:r>
            <a:r>
              <a:rPr lang="en-US" altLang="ko-KR" sz="3000" dirty="0">
                <a:latin typeface="+mj-ea"/>
                <a:ea typeface="+mj-ea"/>
              </a:rPr>
              <a:t>. IT</a:t>
            </a:r>
            <a:r>
              <a:rPr lang="ko-KR" altLang="en-US" sz="3000" dirty="0">
                <a:latin typeface="+mj-ea"/>
                <a:ea typeface="+mj-ea"/>
              </a:rPr>
              <a:t>프로젝트 정보시스템 </a:t>
            </a:r>
            <a:r>
              <a:rPr lang="ko-KR" altLang="en-US" sz="3000" dirty="0" smtClean="0">
                <a:latin typeface="+mj-ea"/>
                <a:ea typeface="+mj-ea"/>
              </a:rPr>
              <a:t>구축 </a:t>
            </a:r>
            <a:r>
              <a:rPr lang="ko-KR" altLang="en-US" sz="3000" dirty="0">
                <a:latin typeface="+mj-ea"/>
                <a:ea typeface="+mj-ea"/>
              </a:rPr>
              <a:t>관리</a:t>
            </a:r>
            <a:r>
              <a:rPr lang="en-US" altLang="ko-KR" sz="3000" dirty="0" smtClean="0">
                <a:latin typeface="+mj-ea"/>
                <a:ea typeface="+mj-ea"/>
              </a:rPr>
              <a:t>-1)</a:t>
            </a:r>
            <a:endParaRPr lang="en-US" altLang="ko-KR" sz="3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SEC_01(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관련 신기술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클라우드 컴퓨팅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(Cloud Computing)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용어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876811"/>
            <a:ext cx="5040560" cy="47680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135560" y="4581128"/>
            <a:ext cx="41614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35560" y="5862811"/>
            <a:ext cx="41614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29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024" y="1494416"/>
            <a:ext cx="6154690" cy="49344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SEC_01(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관련 신기술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기타 용어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487488" y="2044664"/>
            <a:ext cx="41614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62190" y="3247901"/>
            <a:ext cx="72008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715497" y="3260601"/>
            <a:ext cx="72008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443340" y="3048893"/>
            <a:ext cx="72008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680176" y="1495441"/>
            <a:ext cx="439248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키오스크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(Kiosk)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화면의 안내에 따라 터치스크린으로 스스로 주문하는 카드 단말기로 사람과 대화하지 않고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고객이 쉽게 이용할 수 있도록 설치된 무인단말기를 의미한다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콘텐츠 중심 네트워킹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(CCN; Content Centric Networking)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인터넷에서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주소에 따른 데이터 전송에서 벗어나 사용자 가 요구하는 콘텐츠 중심의 데이터 전달이 가능한 네트워크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의미한다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해시 테이블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(Hash Table)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레코드를 한 개 이상 보관할 수 있는 구성된 기억공간을 의미한다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P2P(Peer-to-Peer)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 개인이라는 의미를 가지며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네트워크에서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 대 개인이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이용하여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서로 데이터를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공유하는 방식을 의미한다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638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SEC_01(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관련 신기술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기타 용어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110" y="1486198"/>
            <a:ext cx="6152050" cy="51241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487488" y="3212976"/>
            <a:ext cx="416146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87488" y="4120505"/>
            <a:ext cx="416146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87488" y="5253583"/>
            <a:ext cx="416146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87488" y="5971505"/>
            <a:ext cx="416146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47779" y="4530328"/>
            <a:ext cx="72008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680176" y="1495441"/>
            <a:ext cx="43924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 식별자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(URI, Uniform Resource Identifier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식별자는 인터넷에서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되는 텍스트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비디오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음악 등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자료들의 식별을 위해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사용되는 체계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네트워크상의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 식별을 위한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URL(Uniform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Resource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Locators),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식별인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URN(Uniform Resource 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Names),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그리고 자료의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메타 데이터인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URC(Uniform Resource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Characteristics)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인터넷 식별자에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467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SEC_01(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관련 신기술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98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관련 신기술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 무선 랜의 한계 극복을 위해 등장하였으며</a:t>
            </a: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대규모 </a:t>
            </a:r>
            <a:r>
              <a:rPr lang="ko-KR" altLang="en-US" sz="1400" b="1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디바이스의 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생성에 최적화되어 차세대 이동통신</a:t>
            </a: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홈네트워킹</a:t>
            </a: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공공 </a:t>
            </a:r>
            <a:r>
              <a:rPr lang="ko-KR" altLang="en-US" sz="1400" b="1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안전 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특수 목적에 사용되는 새로운 방식의 네트워크 기술을 </a:t>
            </a:r>
            <a:r>
              <a:rPr lang="ko-KR" altLang="en-US" sz="1400" b="1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의미하는 것은</a:t>
            </a: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Software Defined Perimeter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Virtual Private Network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 Area Network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Mesh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Network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대규모 디바이스의 네트워크 생성에 최적화된 네트워크 기술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특수 목적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용어가 나오면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Mesh Network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떠올리자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 네트워크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(Mesh Network)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차세대 이동 통신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홈네트워킹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공공 안전 등 특수 목적을 위한 네트워크이다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수십에서 수천 개의 디바이스를 그물망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(Mesh)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같이 유기적으 로 연결하여 모든 구간을 동일한 무선망처럼 구성하여 사용자가 안정적인 네트워크를 사용할 수 있게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정의 경계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(SDP; Software Defined Perimeter)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인터넷에 연결된 인프라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라우터 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숨기는 방법으로 사내 호스팅이든 클라우드 호스팅이든 외부 당사자와 공격자가 이를 볼 수 없는 것을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SDP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방식의 목표는 하드웨어 대신 소프트웨어를 기반으로 네트워크 경계를 설정하는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 사설 네트워크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(VPN; 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Virtual Private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Network)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인터넷을 통해서 디바이스 간에 사설 네트워크 연결을 생성한다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LAN(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 Area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Network)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근거리 통신망을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개의 독립된 통신장치가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UWB(Ultra Wide Band)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 또는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블루투스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기술을 사용하여 통신망을 형성하는 무선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 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PICONET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SCRUM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NFC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WI-SUN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‘UWB(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초광대역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블루투스 기술 사용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통신망을 형성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용어가 나오면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PICONET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떠올리자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피코넷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(PICONET)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개의 독립된 통신장치가 블루투스 기술이나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UWB(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초광대역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 기술을 사용하여 통신망을 형성하는 무선 네트워크 기술이다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주로 수십 미터 이내의 좁은 공간에서 네트워크를 형성한다는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정지 또는 이동 중에 있는 장치를 모두 포함한다는 특징이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와이선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(Wi-SUN)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스마트 그리드와 같은 장거리 무선 통신을 필요로 하는 사물 인터넷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(IoT)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서비스를 위한 저전력 장거리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(LPWA : Low Power Wide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Area)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 기술이다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낮은 지연 속도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메시 네트워크 기반의 확장성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펌웨어 업그레이드 용이성 등으로 짧은 시간 동안 데이터 전송이 빈번한 검침 분야에 유용하다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UWB(Ultra Wide Band,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초광대역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짧은 거리에서 많은 양의 디지털 데이터를 낮은 전력으로 전송하기 위한 무선 기술로 무선 디지털 펄스라고도 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블루투스와 비교되는 기술이다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땅속이나 벽면 뒤로도 전송이 가능하여 지진 등 재해가 일어났을 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전파 탐지기 기능으로 인명 구조를 할 수 있는 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범위가 광범위하다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NFC(Near Field Communication,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근거리 무선 통신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고주파를 이용한 근거리 무선 통신 기술로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아주 가까운 거리에서 양방향 통신을 지원하는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RFID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기술의 일종이다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- 13.56MHz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주파수를 이용해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10cm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내에서 최고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424Kbps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속도로 데이터 전송을 지원하며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모바일 기기를 통한 결제뿐만 아니라 여행 정보 전송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교통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출입 통제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잠금 장치 등 광범위하게 활용된다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2109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다음이 설명하는 다중화 기술은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광섬유를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이용한 통신 기술의 하나를 의미함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파장이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서로 다른 복수의 광신호를 동시에 이용하는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것으로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광섬유를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다중화 하는 방식임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빛의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파장 축과 파장이 다른 광선은 서로 간섭을 일으키지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성질을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이용함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Wavelength Division Multiplexing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Frequency Division Multiplexing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Code Division Multiplexing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Time Division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Multiplexing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광섬유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빛의 파장 다중화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용어가 나오면 파장을 분할하는 다중화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Wavelength Division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Multiplexing)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떠올리도록 하자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파장 분할 다중화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(WDM, Wavelength Division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Multiplexing)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광섬유를 이용한 통신 기술의 하나로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파장이 서로 다른 광선끼리는 서로 간섭을 일으키지 않는 성질을 이용하여 서로 다른 복수의 신호를 보냄으로써 여러 대의 단말기가 동시에 통신 회선을 사용할 수 있도록 하는 기술이다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주파수 분할 다중화 방식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(FDM; 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Frequency Division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Multiplexing)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물리적 통신 채널을 여러 개의 논리적 채널로 나누어 사용하는 다중화 방식 중의 하나로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보통 넓은 대역폭을 복수 개의 좁은 대역 채널로 구분하여 사용하는 방식을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부호 분할 다중화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(CDM, 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Code Division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Multiplexing)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디지털 통신 시스템에서 여러 신호들에 각기 다른 코드 시퀀스를 부여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후에 하나의 채널로 다중화하여 전송하는 방식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시분할 다중화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(TDM, 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Time Division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Multiplexing)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복수의 데이터나 디지털화 한 음성을 각각 일정 시간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 슬롯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분할하여 전송함으로써 하나의 회선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 통신로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복수의 채널로 다중화 하는 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정의 데이터 센터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SDDC; Software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Defined Data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Center)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틀린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컴퓨팅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네트워킹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스토리지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모두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소프트웨어로 정의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인력 개입 없이 소프트웨어 조작만으로 자동 제어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센터 내 모든 자원을 가상화하여 서비스한다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하드웨어에 종속되어 특화된 업무를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서비스하기에 적합하다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정의 데이터 센터는 데이터 센터의 모든 자원을 가상화하여 서비스 하기 때문에 특정 하드웨어와 상관없이 독립적으로 서비스를 제공한다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정의 기술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(SDE, SDx; Software-Defined Everything)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정의 기술은 네트워크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센터 등에서 소유한 자원을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가상화하여 개별 사용자에게 제공하고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중앙에서는 통합적으로 제어가 가능한 기술을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관련 용어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정의 네트워킹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(SDN; Software Defined Networking)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네트워크를 컴퓨터처럼 모델링 하여 여러 사용자가 각각의 소프트웨어들로 네트워킹을 가상화하여 제어하고 관리하는 네트워크이다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하드웨어에 의존하는 네트워크 체계에 비해 보다 효율적으로 네트워크를 제어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기존 네트워크에는 영향을 주지 않으면서 특정 서비스의 전송 경로 수정을 통하여 인터넷상에서 발생하는 문제를 처리할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정의 데이터 센터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(SDDC; Software Defined Data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Center)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센터의 모든 지원을 가상화하여 인력의 개입 없이 소프트웨어 조작만으로 관리 및 제어되는 데이터 센터이다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정의 스토리지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(SDS; Software-Defined Storage)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물리적인 데이터 스토리지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(Data Storage)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가상화 하여 여러 스토리지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하나처럼 관리하거나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스토리지를 나눠 사용할 수 있는 기술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977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SEC_01(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관련 신기술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관련 신기술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다음에서 설명하는 </a:t>
            </a: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스토리지 기술은</a:t>
            </a:r>
            <a:r>
              <a:rPr lang="en-US" altLang="ko-KR" sz="1400" b="1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가상화를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적용하여 필요한 공간만큼 나눠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사용할 수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하며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가상화와 유사함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컴퓨팅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소프트웨어로 규정하는 데이터 스토리지 체계이며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조직 내 여러 스토리지를 하나처럼 관리하고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운용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컴퓨터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이용환경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스토리지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자원을 효율적으로 나누어 쓰는 방법으로 이해할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있음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Software Defined Storage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Distribution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Oriented Storage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Network Architected Storage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Systematic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Network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Storage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소프트웨어로 규정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정의하는 스토리지 체계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Software-Defined Storage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떠올리도록 하자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시스템이 몇 대가 되어도 하나의 시스템에서 인증에 성공하면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시스템에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접근 권한도 얻는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시스템을 의미하는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SOS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SBO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SSO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SOA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번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(single)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인증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(Sign On)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모든 권한을 얻을 수 있다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문구가 나오면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SSO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떠올리자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SSO(Single Sign On)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번의 로그인으로 개인이 가입한 모든 사이트를 이용할 수 있게 해주는 시스템이다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개인정보를 각 사이트마다 일일이 기록해야 하던 불편함을 해소할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기업에서는 회원에 대한 통합관리가 가능해져서 마케팅을 극대화시킬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SOA(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지향 아키텍쳐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네트워크에서 공통의 통신 언어를 사용하는 서비스 인터페이스를 활용하여 소프트웨어 구성 요소를 다시 사용할 수 있게 만드는 소프트웨어 설계 유형이다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3665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국내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경쟁력 강화를 목표로 개발되었으며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인프라 제어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관리 환경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환경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환경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환경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환경으로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구성되어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개방형 클라우드 컴퓨팅 플랫폼은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N2OS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PaaS-TA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KAWS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Metaverse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국내에서 개발된 개방형 플랫폼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무슨 환경 등등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용어가 나오면 파스타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(PaaS-TA)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바로 떠올리도록 하자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(PaaS-TA)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개발 환경을 제공하기 위해 개발한 클라우드 컴퓨팅 플랫폼이다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국내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경쟁력 강화를 목표로 과학기술정보통신부와 한국 정보화 진흥원이 연구개발을 지원하였으며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인프라 제어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관리 환경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환경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개발 환경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환경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운영 환경으로 구성되어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b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Metaverse(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메타버스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개념의 뚜렷한 정의는 아직까지는 확립되지 않았다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일반적으로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현실 세계와 같은 사회적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경제적 활동이 통용되는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차원 가상공간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정도의 의미로 사용되고 있으나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학자나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기관마다 나른 정의를 각각 내리고 있어 넓은 의미로 통용되고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전기 및 정보통신기술을 활용하여 전력망을 지능화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고도화함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으로써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고품질의 전력서비스를 제공하고 에너지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 효율을 극대화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전력망은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스마트 그리드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디지털 아카이빙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미디어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빅뱅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디지털 전력망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이란 단어가 나오면 스마트 그리드를 떠올리자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스마트 그리드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(Smart Grid)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기술을 전력에 접목해서 효율성을 높이 시스템으로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전력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라고도 부른다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전력선을 기반으로 모든 통신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애플리케이션 인프라를 하나의 시스템으로 통합하여 관리함으로써 효율적인 에너지 관리가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사물 인터넷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(Internet of Things)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각종 사물에 센서와 통신 기능을 내장하여 인터넷에 연결하는 기술을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무선 통신을 통해서 각종 사물을 연결하는 기술이다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디지털 아카이빙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(Digital Archiving)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지속적으로 보존할 가치를 가진 디지털 객체를 장기간 관리하여 이후의 이용을 보장하는 활동을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미디어 빅뱅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(Media Big Bang)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통신의 발달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이용자 소비 환경의 변화로 새로운 미디어가 등장하여 기존의 미디어 질서가 해체되는 미디어 환경 변화를 행성의 대폭발을 의미하는 빅뱅에 비유한 표현이다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방송과 통신을 융합한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IPTV,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컴퓨터와 방송이 결합한 스마트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TV,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손안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컴퓨터인 스마트폰 같은 것이 대표적이다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91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SEC_01(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관련 신기술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657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관련 신기술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클라우드 기반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HSM(Cloud-based Hardware Security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Module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클라우드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데이터센터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 암호화 키 생성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하는 보안 기기이다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국내에서는 공인인증제의 폐지와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전자 서명법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개정을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추진 하면서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클라우드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HSM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용어가 자주 등장하였다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클라우드에 인증서를 저장하므로 기존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HSM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기기나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휴대폰에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인증서를 저장해 다닐 필요가 없다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하드웨어가 아닌 소프트웨어적으로만 구현되기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때문에 소프트웨어 식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 기술에 내재된 보안 취약점을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해결할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없다는 것이 주요 단점이다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클라우드 기반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HSM(Cloud-based Hardware Security Module)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클라우드 기반으로 암호화 키의 생성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작업을 수행하는 보안기기를 가리키는 용어이다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클라우드 인증서를 저장하므로 스마트폰과 같은 개별 기기에 인증서를 저장할 필요가 없다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암호화 키 생성이 하드웨어적으로 구현되기 때문에 소프트웨어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적으로 구현된 암호 기술이 가지는 보안 취약점을 무시할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기기를 키오스크에 갖다 대면 원하는 데이터를 바로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가져올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있는 기술로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10cm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이내 근접 거리에서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기가 급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속도로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전송이 가능한 초고속 근접무선통신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(NFC; Near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Field Communication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BcN(Broadband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Convergence Network)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Zing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Marine Navi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C-V2X(Cellular Vehicle To Everything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Zing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- 10cm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이내 거리에서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3.5Gbps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속도로 데이터 전송이 가능한 초고속 근접무선통신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(NFC)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휴대용 스마트 기기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노트북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쇼핑몰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거리 등의 광고나 키오스크에 접목하여 사용할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광대역 통합망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(BcN; Broadband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Convergence Network)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개별적인 망들이 갖고 있는 한계점을 극복하여 음성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방송 등의 다양한 멀티미디어 서비스를 장소와 시간에 관계없이 일정한 품질로 안전하게 이용할 수 있는 차세대 네트워크를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마린내비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(Marine Navi)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소형 선박의 충돌 사고 예방을 위해서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만든 선박 안전 솔루션으로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GPS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 선박 자동식별 장치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(AIS)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통해 선박의 속도와 위치를 파악하고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주변 선박과의 거리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충돌 가능성 등을 인공지능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(AI)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통해 분석하여 전자해도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(Electronic Navigation Charts, ENC)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제공되는 것을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셀룰러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사물통신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(C-V2X; Cellular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Vehicle To Everything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이동통신망을 이용하여 차량 대 차량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차량 대 보행자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차량 대 인프라 간의 정보를 공유하는 기술이다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374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SEC_02(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(Network)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구조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(Communication Network)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정보를 전달하기 위해서 통신 규약에 의해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 설비의 집합이다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설치 구조는 통신망을 구성하는 요소들을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공간적으로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배치하는 방법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장치들의 물리적 위치에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따라서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버스형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계층형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망형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나누어진다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성형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(Star,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중앙 집중형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성형은 중앙에 중앙 컴퓨터가 있고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중심으로 단말장치들이 연결되는 중앙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집중식의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구성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형태이다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포인트 투 포인트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(Point-to-Point)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방식으로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회선을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단말장치들은 중앙 컴퓨터를 통하여 데이터를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교환한다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단말장치의 추가와 제거가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쉽다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단말장치가 고장나더라도 다른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단말장치에는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영향을 주지 않지만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중앙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고장나면 전체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통신망의 기능이 정지된다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중앙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집중식이므로 교환 노드의 수가 가장 적다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328" y="3616631"/>
            <a:ext cx="2088232" cy="20810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01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SEC_02(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링형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(Ring,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루프형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링형은 컴퓨터와 단말장치들을 서로 이웃하는 것끼리 포인트 투 포인트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Point-to-Point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방식으로 연결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시킨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및 집중 제어 모두 가능하다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단말장치의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제거 및 기밀 보호가 어렵다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단말장치에서 전송 지연이 발생할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중계기의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수가 많아진다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단방향 또는 양방향으로 전송할 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있으며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단방향 링의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단말장치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어느 하나라도 고장나면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통신망에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영향을 미친다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289" y="3000924"/>
            <a:ext cx="2376264" cy="25155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15480" y="5661248"/>
            <a:ext cx="10776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양방향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노드에 이상이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생겼을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 다른 방향으로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우회할 수 있으므로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정상적인 노드들끼리는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통신이 가능하다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253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SEC_02(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버스형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(Bus)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버스형은 한 개의 통신 회선에 여러 대의 단말장치가 연결되어 있는 형태이다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물리적 구조가 간단하고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단말장치의 추가와 제거가 용이하다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단말장치가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고장나더라도 통신망 전체에 영향을 주지 않기 때문에 신뢰성을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높일 수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기밀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보장이 어렵고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 회선의 길이에 제한이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3" y="3007936"/>
            <a:ext cx="4032448" cy="19791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91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SEC_02(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계층형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(Tree,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분산형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계층형은 중앙 컴퓨터와 일정 지역의 단말장치까지는 하나의 통신 회선으로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연결시키고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이웃하는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단말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일정 지역 내에 설치된 중간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단말 장치로부터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연결시키는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형태이다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 처리 시스템을 구성하는 방식이다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3" y="2636912"/>
            <a:ext cx="4248472" cy="29313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83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정보시스템 구축 관리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 파트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0713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정보시스템 구축 관리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과목은 총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4Part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이루어져 있다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소프트웨어 개발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방법론 활용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(30.39%)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(36.46%)</a:t>
            </a:r>
            <a:endParaRPr lang="ko-KR" altLang="en-US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3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소프트웨어 개발 보안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(19.34%)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4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 시스템 보안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(13.81%)	</a:t>
            </a:r>
            <a:endParaRPr lang="en-US" altLang="ko-KR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2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SEC_02(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망형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(Mesh)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망형은 모든 지점의 컴퓨터와 단말장치를 서로 연결한 형태로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노드의 연결성이 높다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많은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단말 장치로부터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많은 양의 통신을 필요로 하는 경우에 유리하다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보통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공중 데이터 통신망에서 사용되며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회선의 총 경로가 가장 길다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회선 장애 시 다른 경로를 통하여 데이터를 전송할 수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노드를 망형으로 연결하려면 노드의 수가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개일 때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n(n-1)/2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회선이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필요하고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노드당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n-1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포트가 필요하다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	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예제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25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노드를 망형으로 연결하려고 할 때 필요한 회선의 수와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노드당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필요한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포트의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수는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04" y="3429000"/>
            <a:ext cx="2559546" cy="25451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1" y="4415833"/>
            <a:ext cx="5472608" cy="471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91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SEC_02(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분류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네트워크는 각 사이트들이 분포되어 있는 지리적 범위에 따라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WAN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VLAN(Virtual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Local Area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Network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VLAN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물리적인 배치와 상관없이 논리적으로 분리하는 기술로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장비들의 성능 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보안성을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향상시킬 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1" y="1844824"/>
            <a:ext cx="6768752" cy="25329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71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SEC_02(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표준안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IEEE 802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표준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규격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IEEE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802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위원회에서 지정한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표준 규격은 다음과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같다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	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117453"/>
              </p:ext>
            </p:extLst>
          </p:nvPr>
        </p:nvGraphicFramePr>
        <p:xfrm>
          <a:off x="1607228" y="2276872"/>
          <a:ext cx="8089172" cy="2484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8452"/>
                <a:gridCol w="6480720"/>
              </a:tblGrid>
              <a:tr h="276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표준 규격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내용</a:t>
                      </a:r>
                      <a:endParaRPr lang="ko-KR" altLang="en-US" sz="13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62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802.1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전체의 구성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OSI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참조 모델과의 관계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통신망 관리 등에 관한 규약이다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273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802.2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논리 링크 제어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(LLC)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계층에 관한 규약이다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802.3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CSMA/CD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방식의 매체 접근 제어 계층에 관한 규약이다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235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802.4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토큰 버스 방식의 매체 접근 제어 계층에 관한 규약이다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195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802.5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토큰 링 방식의 매체 접근 제어 계층에 관한 규약이다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1567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802.6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도시형 통신망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(MAN)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 관한 규약이다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117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802.9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종합 음성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네트워크에 관한 규약이다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802.11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무선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LAN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 관한 규약이다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15480" y="5373216"/>
            <a:ext cx="10776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LLC (Logical Link Control)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부계층 </a:t>
            </a:r>
            <a:endParaRPr lang="en-US" altLang="ko-KR" sz="12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LAN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프로토콜에 관련되어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데이터링크계층 내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부계층 중 하나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여러 다양한 매체접속제어 방식 간의 차이를 보완하여 주는 역할을 함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CSMA/CA(Carrier 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Sense Multiple Access/Collision Avoidance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CSMA/CA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무선 랜에서 데이터 전송 시 매체가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비어 있음을 확인한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뒤 충돌을 피하기 위해 일정한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기다린 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데이터를 전송하는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회선을 사용하지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경우에도 확인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신호를 전송하여 동시 전송에 의한 충돌을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예방한다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213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SEC_02(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표준안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802.11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버전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744365"/>
              </p:ext>
            </p:extLst>
          </p:nvPr>
        </p:nvGraphicFramePr>
        <p:xfrm>
          <a:off x="1607228" y="1916832"/>
          <a:ext cx="8377204" cy="2758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8452"/>
                <a:gridCol w="6768752"/>
              </a:tblGrid>
              <a:tr h="276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표준 규격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내용</a:t>
                      </a:r>
                      <a:endParaRPr lang="ko-KR" altLang="en-US" sz="13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62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802.11(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초기 버전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2.4GHz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대역 전파와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CSMA/CA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기술을 사용해 최고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2Mbps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까지의 전송 속도를 지원한다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273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802.11a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5GHz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대역의 전파를 사용하며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OFDM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기술을 사용해 최고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54Mbps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까지의 전송 속도를 지원한다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802.11b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802.11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초기 버전의 개선안으로 등장하였으며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초기 버전의 대역 전파와 기술을 사용해 최고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11Mbps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 전송 속도로 기존에 비해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5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배 이상 빠르게 개선되었다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235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802.11e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802.11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 부가 기능 표준으로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QoS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기능이 지원되도록 하기 위해 매체 접근 제어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(MAC)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계층에 해당하는 부분을 수정하였다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195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802.11g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2.4GHz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대역의 전파를 사용하지만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5GHz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대역의 전파를 사용하는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802.11a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와 동일한 최고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54Mbps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까지의 전송 속도를 지원한다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1567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802.11i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802.11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 보안 기능 표준으로 인증방식에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WPA/WPA2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사용한다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117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802.11n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2.4GHz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대역과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5GHz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대역을 사용하는 규격으로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최고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600Mbps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까지의 전송 속도를 지원한다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15480" y="4869160"/>
            <a:ext cx="10776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OFDM(</a:t>
            </a:r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직교 주파수 분할 다중 방식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Orthogonal Frequency Division Multiplexing)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2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다수의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반송파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(carrier)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사용하는 다 반송파 변조 방식으로 각 반송파가 직교 관계에 있으며 각 반송파의 주파수 성분은 상호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중첩되어 있는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변조방식을 의미한다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반송파란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방송 신호 정보를 전송로에 전송시키기 적합한 형태의 신호로 변조시킨 주된 주파수 신호를 말한다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직교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(orthogonality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수직을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일반화한 용어이다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벡터의 내적이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 때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둘이 직각을 이룰 때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두 벡터가 서로 직교한다고 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품질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(QoS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한정된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용량으로 트래픽을 제어하고 주요 애플리케이션의 성능을 보장하기 위해 메커니즘이나 기술을 활용하는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통해 조직은 특정 고성능 애플리케이션들의 우선순위를 정하여 전체 네트워크 트래픽을 조정할 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WPA(Wi-Fi Protected Access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WPA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Wi-Fi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제정한 무선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(WLAN)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 및 암호화 관련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WPA2(Wi-Fi Protected Access 2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WPA2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IEEE 802.11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완전히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수용하지 못했던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WPA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개선한 버전이다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739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SEC_02(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구축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592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</a:t>
            </a: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망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(Network)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구조의 기본 유형이 아닌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스타형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링형 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트리형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십자형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통신망 구성 형태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가지는 성형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(Star),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(Ring),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(Bus),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(Tree),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망형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(Mesh)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성형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(Star,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중앙 집중형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성형은 중앙에 중앙 컴퓨터가 있고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이를 중심으로 단말 장치들이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연결되는 중앙 집중식의 네트워크 구성 형태이다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포인트 투 포인트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(Point-To-Point)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방식으로 회선을 연결한다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각 단말장치들은 중앙 컴퓨터를 통하여 데이터를 교환한다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단말장치의 추가와 제거가 쉽다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하나의 단말장치가 고장나더라도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단말장치에는 영향을 주지 않지만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중앙 컴퓨터가 고장나면 전체 통신망의 기능이 정지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중앙 집중식이므로 교환 노드 수가 가장 적다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링형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(Ring,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루프형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링형은 컴퓨터와 단말장치들이 서로 이웃하는 것끼리 포인트 투 포인트 방식으로 연결시킨 형태이다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분산 및 집중 제어 모두 가능하다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단말장치의 추가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제거 및 기밀 보호가 어렵다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각 단말장치에서 전송 지연이 발생할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중계기의 수가 많아진다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데이터는 단방향 또는 양방향으로 전송할 수 있으며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단방향 링의 경우 컴퓨터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단말장치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 회선 중 어느 하나라도 고장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나면 전체 통신망에 영향을 미친다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계층형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(Tree,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분산형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계층형은 중앙 컴퓨터에 일정 지역의 단말장치까지는 하나의 통신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회선으로 연결시키고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이웃하는 단말 장치는 일정 지역 내에 설치된 중간 단말 장치로부터 다시 연결시키는 형태이다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분산 처리 시스템을 구성하는 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네트워크 토폴로지는</a:t>
            </a:r>
            <a:r>
              <a:rPr lang="en-US" altLang="ko-KR" sz="1400" b="1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버스형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성형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링형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트리형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그림을 보면 마치 버스 손잡이와 같이 보인다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버스형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(Bus)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버스형은 한 개의 공통 통신 회선에 여러 대의 단말장치가 연결되어 있는 형태이다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물리적 구조가 간단하고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단말장치의 추가와 제거가 용이하다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단말장치가 고장나더라도 통신망 전체에 영향을 주지 않기 때문에 신뢰성이 높일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기밀 보장이 어렵고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 회선 길이에 제한이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공통 통신 회선이 만약에 장애가 발생하면 전체적으로 시스템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영향을 끼친다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817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중앙에 호스트 컴퓨터가 있고 이를 중심으로 터미널들이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연결되는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구성 형태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(Topology)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버스형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(Bus)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링형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(Ring)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성형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(Star)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그물형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(Mesh)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중앙에 호스트 컴퓨터가 있고 이를 중심으로 터미널이 연결된 별 모양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떠올리면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망형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(Mesh)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망형은 모든 지점의 컴퓨터와 단말장치를 서로 연결한 형태로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노드의 연결성이 높다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많은 단말장치로부터 많은 양의 통신을 필요로 하는 경우에 유리 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보통 공중 데이터 통신망에서 사용되며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 회선의 총 경로가 가장 길다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통신 회선 장애 시 다른 경로를 통하여 데이터를 얼마든지 전송할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모든 노드를 망형으로 연결하려면 노드의 수가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개일 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n(n - 1) / 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회선이 필요하고 노드당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n-1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포트가 필요하다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데이터는 한쪽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방향으로만 흐르고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병목 현상이 드물지만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노드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사이의 채널이 고장나면 전체 네트워크가 손상될 수 있는 단점을 있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토폴로지는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링형 토폴로지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망형 토폴로지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성형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토폴로지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계층형 토폴로지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링형에는 단방향 링형과 양방향 링형이 있으며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한쪽 방향으로만 흐르는 단방향 링형의 경우는 두 노드 사이의 채널이 고장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나면 전체 통신망에 영향을 준다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양방향 링형을 권장한다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11386165"/>
            <a:ext cx="2304256" cy="12826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0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SEC_02(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구축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6250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</a:t>
            </a: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Wi-Fi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제정한 무선랜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(WLAN)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인증 및 암호화 관련 표준은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WCDMA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WPA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SSL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SHA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WPA(Wi-Fi Protected Access)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WPA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Wi-Fi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제정한 무선 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(WLAN)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인증 및 암호화 관련 표준이다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WPA2(Wi-Fi 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Protected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Access 2)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WPA2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IEEE 802.11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표준을 완전히 수용하지 못했던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WPA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개선한 버전이다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WCDMA(Wideband Code Division Multiple Access,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광대역 코드 분할 다중 접속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GSM(1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세대 아날로그 통신을 대체하기 위해 유럽에서 개발한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세대 통신 규격이다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기반의 업그레이드 기술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이며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노키아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독일 지멘스 등 유럽 회사들의 주도로 많은 통신사 들이 사용하는 통신 기술이었다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SSL(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소켓 계층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Secure Sockets Layer)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SSL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웹 사이트와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브라우저 사이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두 서버 사이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전송되는 데이터를 암호화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인터넷 연결을 보호하기 위한 표준 기술이다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기술은 해커가 개인 데이터나 금융 데이터 등의 전송되는 정보를 보거나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훔치는 것을 방지하는 기술이다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SHA(Secure Hash Algorithm,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안전한 해시 알고리즘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서로 관련된 암호학적 해시 함수들의 모음이다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IEEE 802.11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워킹 그룹의 무선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표준화 현황 중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QoS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강화를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MAC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지원 기능을 채택한 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b="1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802.11a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802.11b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802.11g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802.11e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802.11(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초기버전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2.4GHZ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대역 전파와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CSMA/CA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기술을 사용해 최고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2Mbps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까지의 전송 속도를 지원한다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802.11a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5GHZ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대역의 전파를 사용하며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OFDM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기술을 사용해 최고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54Mbps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까지의 전송 속도를 지원한다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802.11b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802.11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 버전의 개선안으로 등장하였으며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 버전의 대역 전파와 기술을 사용해 최고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11Mbps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전송 속도로 기존에 비해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 이상 빠르게 개선되었다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802.11e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802.11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부가 기능 표준으로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QoS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기능이 지원되도록 하기 위해 매체 접근 제어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(MAC)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계층에 해당하는 부분을 수정하였다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802.11g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2.4GHZ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대역의 전파를 사용하지만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5GHz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대역의 전파를 사용하는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802.11a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동일한 최고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54Mbps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까지의 전송 속도를 지원한다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802.11i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802.11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보안 기능 표준으로 인증방식에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WPA/WPA2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802.11n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2.4GHz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대역과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5GHz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대역을 사용하는 규격으로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600Mbps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까지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전송 속도를 지원한다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431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설명에 해당하는 방식은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랜에서 데이터 전송 시 매체가 비어있음을 확인한 뒤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충돌을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회피하기 위해 임의 시간을 기다린 후 데이터를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•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전송이 없는 경우라도 동시 전송에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의한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충돌에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대비하여 확인 신호를 전송한다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STA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Collision Domain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CSMA/CA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CSMA/CD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CSMA/CA(Carrier Sense Multiple Access/Collision Avoidance)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CSMA/CA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방식은 무선 랜에서 데이터 전송 시 매체가 비어 있음을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확인한 뒤 충돌을 피하기 위해서 일정한 시간을 기다린 후 데이터를 전송하는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회선을 사용하지 않는 경우도 확인 신호를 전송하여 동시 전송에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의한 충돌을 예방한다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STA(Static Timing Analysis,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정적 시간 분석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같은 오실레이터에서 나와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startPoint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endPoint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짝이 맞는 디지털 디자인에 대하여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제외하고 시간에 대한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formal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수학적 검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수행하는 것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Collision Domain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직역을 하면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충돌 도메인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동시에 통신을 시도했을 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충돌이 발생하는 영역을 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다시 말하면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동일한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Collision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Domain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하나의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통신할 경우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모든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통신이 불가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하다라는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CSMA/CD(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Carrier Sense Multiple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Access with Collision Detection)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CSMA/CD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CSMA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방식에 충돌을 처리하는 절차를 더한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유신링크의 경우 충돌을 확인할 수 있기 때문에 사용 가능한 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프레임을 전송함과 동시에 두 개의 다른 포트를 이용하여 충돌이 발생하는지 감시한다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 목적지에 도착할 시간 이전에 다른 프레임의 비트가 발견되면 충돌이 일어난 것으로 판단한다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유선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사용하는 프로토콜이다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 배치와 상관없이 논리적으로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구성하여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Broadcast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Domain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구분할 수 있게 해주는 기술로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접속된 장비들의 성능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향상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및 보안성 증대 효과가 있는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VLAN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STP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L2AN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ARP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VLAN(Virtual Local Area Network)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VLAN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물리적인 배치와 상관없이 논리적으로 분리하는 기술로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접속된 장비들의 성능 및 보안성을 향상시킬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STP(Spanning-Tree Protocol)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물리적으로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Switch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간의 연결된 경로가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이상일 때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논리적으로 하나의 포트를 차단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함으로써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루프 구간을 없애는 프로토콜이다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ARP(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 결정 프로토콜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Address Resolution Protocol)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상에서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IP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주소를 물리적 네트워크 주소로 대응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(bind)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시키기 위해 사용되는 프로토콜이다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771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SEC_02(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구축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946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</a:t>
            </a:r>
            <a:r>
              <a:rPr lang="ko-KR" altLang="en-US" sz="1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많은 단말기로부터 많은 양의 통신을 필요로 하는 경우에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유리한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형태는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성형 망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계층 망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계층형 망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망형 망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망형 망은 모든 지점의 컴퓨터와 단말기들이 포인트 투 포인트 형식으로 연결된 형태이므로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많은 단말기로부터 많은 데이터 양의 데이터를 전송할 때 유리하다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LAN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표준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규격 중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CSMA/CD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방식의 매체 접근 제어 계층에 관한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규약은 무엇인가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802.1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802.2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802.11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802.3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802.1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전체를 구성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OSI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 모델과의 관계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통신망 관리 등에 관한 규약이다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802.2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논리 링크 제어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(LLC)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계층에 관한 규약이다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802.3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CSMA/CD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방식의 매체 접근 제어 계층에 관한 규약이다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802.4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토큰 버스 방식의 매체 접근 제어 계층에 대한 규약이다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802.5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토큰 링 방식의 매체 접근 제어 계층에 관한 규약이다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802.6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도시형 통신망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(MAN)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관한 규약이다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802.9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종합 음성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네트워크에 관한 규약이다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802.11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무선 랜에 관한 규약이다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3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SEC_03(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경로제어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트래픽 제어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 제어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(Routing)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 제어는 송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측 간의 전송 경로 중에서 최적 패킷 교환 경로를 결정하는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최적 패킷 교환 경로란 어느 한 경로에 데이터의 양이 집중하는 것을 피하면서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최저의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비용으로 최단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시간에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송신할 수 있는 경로를 의미한다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제어는 경로 제어표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(Routing Table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참조해서 이루어지며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라우터에 의해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수행된다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요소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기준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결정 시간과 장소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발생지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 정보의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갱신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시간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5480" y="4869160"/>
            <a:ext cx="10776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 제어표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(Routing Table)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제어표는 일반적으로 라우팅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테이블이라고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홉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메트릭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(Metric),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목적지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수신지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주소가 저장된다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홉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(hop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네트워크에서 출발지와 목적지 사이에 위치한 경로의 한 부분이다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패킷은 브리지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라우터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게이트웨이를 거치면서 출발지에서 목적지로 경유한다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패킷이 다음 네트워크 장비로 이동할 때마다 홉이 하나 발생한다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홉 카운트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(hop count)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데이터가 출발지와 목적지 사이에서 통과해야 하는 중간 장치들의 개수를 가리킨다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315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SEC_03(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경로제어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트래픽 제어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852076"/>
            <a:ext cx="110013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 제어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(Routing Protocol)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 제어 프로토콜이란 효율적인 경로 제어를 위해 네트워크 정보를 생성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교환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총칭한다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경로 제어 프로토콜에는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IGP, EGP,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BGP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95920" y="5589240"/>
            <a:ext cx="10096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자율 시스템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(AS; 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Autonomous System)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도메인에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라우터들의 집합을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말한다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그러므로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자율 시스템에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속한다는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 하나의 도메인에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속한다는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것과 같은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밸만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포드 알고리즘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(Bellman Ford Algorithm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노드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최단 경로를 구하는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예를 들어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A B C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때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 간의 최단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구한다면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사이에 있는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노드까지의 거리를 먼저 구한 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가중치를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더하여 실제 거리를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구하는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유사한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다익스트라 알고리즘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(Dijkstra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Algorithm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과는 다르게 가중치가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음수인 경우도 처리할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있다는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특징이 있다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다익스트라 알고리즘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음의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가중치가 없는 그래프의 한 정점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(Vertex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모든 정점까지의 최단거리를 각각 구하는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311652"/>
              </p:ext>
            </p:extLst>
          </p:nvPr>
        </p:nvGraphicFramePr>
        <p:xfrm>
          <a:off x="2111284" y="2373156"/>
          <a:ext cx="9529332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4556"/>
                <a:gridCol w="6984776"/>
              </a:tblGrid>
              <a:tr h="162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IGP(Interior Gateway Protocol,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내부 게이트웨이 프로토콜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하나의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자율 시스템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(AS)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내의 라우팅에 사용되는 프로토콜이다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RIP(Routing Information Protocol)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-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현재 가장 널리 사용되는 라우팅 프로토콜로 거리 벡터 라우팅 프로토콜이라고도 불리며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최단 경로 탐색에 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Bellman-Ford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알고리즘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 사용된다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-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소규모 동종의 네트워크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자율 시스템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AS)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내에서 효율적인 방법이다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-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최대 홉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(Hop)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수를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15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로 제한하므로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15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초과하는 경우는 도달할 수 없는 네트워크를 의미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하는데 이것은 대규모 네트워크에서는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RIP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사용할 수 없음을 의미한다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라우팅 정보를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30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초마다 네트워크 내의 모든 라우터에 알리며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180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초 이내에 새로운 라우팅 정보가 수신되지 않으면 해당 경로를 이상 상태로 간주한다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OSPF(Open Shortest Path First protocol)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- RIP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 단점을 해결하여 새로운 기능을 지원하는 인터넷 프로토콜로 대규모 네트워크에서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많이 사용된다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인터넷 망에서 이용자가 최단 경로를 선정할 수 있도록 라우팅 정보에 노드 간의 거리 정보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 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링크 상태 정보를 실시간으로 반영하여 최단 경로로 라우팅을 지원한다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최단 경로 탐색에 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다익스트라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(Dijkstra)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알고리즘을 사용한다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라우팅 정보에 변화가 생길 경우 변화된 정보만 네트워크 내의 모든 라우터에 알린다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하나의 자율 시스템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(AS)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에서 동작하면서 내부 라우팅 프로토콜의 그룹에 도달한다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68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SEC_03(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경로제어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트래픽 제어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124744"/>
            <a:ext cx="11001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 제어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(Routing Protocol)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트래픽 제어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(Traffic Control)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개요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트래픽 제어는 네트워크의 보호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성능 유지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자원의 효율적인 이용을 위해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전송되는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패킷의 흐름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양을 조절하는 기능으로 흐름 제어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폭주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혼합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교착상태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방지 기법이 있다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7111"/>
              </p:ext>
            </p:extLst>
          </p:nvPr>
        </p:nvGraphicFramePr>
        <p:xfrm>
          <a:off x="2111284" y="1700808"/>
          <a:ext cx="952933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4556"/>
                <a:gridCol w="6984776"/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EGP(Exterior Gateway Protocol,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외부 게이트웨이 프로토콜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자율 시스템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(AS)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간의 라우팅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즉 게이트웨이 간의 라우팅에 사용되는 프로토콜이다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BGP(Border Gateway Protocol)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자율 시스템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(AS)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간의 라우팅 프로토콜로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EGP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 단점을 보완하기 위해 만들어졌다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초기에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BGP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라우터들이 연결될 때에는 전체 경로 제어표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라우팅 테이블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교환하고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이후에는 변화된 정보만을 교환한다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72528" y="5517232"/>
            <a:ext cx="100960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폭주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측에서 전송한 데이터는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측에 도착할 때까지 여러 개의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라우터를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거치는데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데이터의 양이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라우터가 처리할 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양을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초과하면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초과된 데이터는 라우터가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처리하지 못한다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송신 측에서는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라우터가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처리하지 못한 데이터를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손실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데이터로 간주하고 계속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재전송하게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되므로 네트워크는 더욱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혼잡하게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이러한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상황은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송신 측의 전송 속도를 적절히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조절하여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예방할 수 있는데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폭주 제어라고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교착상태 방지 기법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교환기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내에 패킷들을 축적하는 기억 공간이 꽉 차 있을 때 다음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패킷들이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 공간에 들어가기 위해 무한정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기다 리는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현상을 말한다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패킷이 같은 목적지를 갖지 않도록 할당하고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교착상태 발생 시에는 교착상태에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단말장치를 선택하여 패킷 버퍼를 폐기한다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2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</a:t>
            </a:r>
            <a:r>
              <a:rPr lang="ko-KR" altLang="en-US" sz="2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시스템 구축 관리 </a:t>
            </a:r>
            <a:endParaRPr lang="en-US" altLang="ko-KR" sz="2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53556"/>
            <a:ext cx="107132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Part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섹션으로 구성되어 있다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001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네트워크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신기술</a:t>
            </a:r>
            <a:endParaRPr lang="ko-KR" altLang="en-US" sz="16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002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구축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003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트래픽 제어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004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신기술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005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신기술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006 HW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신기술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007 Secure 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008 DB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신기술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009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회복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병행제어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010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교착상태 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260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SEC_03(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경로제어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트래픽 제어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124744"/>
            <a:ext cx="11001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흐름 제어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(Flow Control)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흐름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내의 원활한 흐름을 위해 송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측 사이에 전송되는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양이나 속도를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규제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송신 측과 수신 측 간의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 속도 또는 버퍼 크기의 차이에 의해 생길 수 있는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 버퍼의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오버플로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(Overflow)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방지하기 위한 기능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2528" y="5517232"/>
            <a:ext cx="10096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흐름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측에서는 수신된 데이터를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버퍼에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저장한 후 순차적으로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처리해서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상위 계층으로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전달하는데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송신 측의 속도가 수신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측 보다 빠르면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양이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제한된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버퍼를 초과할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있으며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이후 수신 데이터가 손실될 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이러한 상황은 송신 측 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수신 측의 전송 속도를 적절히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조절하여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예방할 수 있는데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이것을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흐름 제어라고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슬라이딩 윈도우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호스트 간 데이터 전송을 위한 일반적인 통신 프로토콜로 오류 제어와 흐름 제어를 함께 지원한다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윈도우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크기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긍정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응답 프레임을 받지 않고도 연속으로 전송할 수 있는 프레임의 개수이다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14751"/>
              </p:ext>
            </p:extLst>
          </p:nvPr>
        </p:nvGraphicFramePr>
        <p:xfrm>
          <a:off x="2111284" y="3051800"/>
          <a:ext cx="9529332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4556"/>
                <a:gridCol w="6984776"/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정지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-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대기</a:t>
                      </a:r>
                      <a:endParaRPr lang="en-US" altLang="ko-KR" sz="1200" b="1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(Stop-and-Wait)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수신 측의 확인 신호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(ACK)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받은 후에 다음 패킷을 전송하는 방식이다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한 번에 하나의 패킷만을 전송할 수 있다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슬라이딩 윈도우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(Sliding Window)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확인신호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즉 수신 통지를 이용하여 송신 데이터의 양을 조절하는 방식이다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수신 측의 확인 신호를 받지 않더라도 미리 정해진 패킷의 수만큼 연속적으로 전송하는 방식으로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한 번에 여러 개의 패킷을 전송할 수 있어 전송 효율이 좋다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송신 측은 수신 측으로부터 확인 신호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(ACK)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없이도 보낼 수 있는 패킷의 최대치를 미리 약속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받는데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 패킷의 최대치가 윈도우 크기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(Window Size)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의미한다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윈도우 크기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(Window Size)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는 상황에 따라 변한다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즉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수신 측으로부터 이전에 송신한 패킷에 대한 긍정 수신 응답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(ACK)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 전달된 경우 윈도우 크기는 증가하고 수신 측으로부터 이전에 송신한 패킷에 대한 부정 수신 응답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(NAK)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 전달된 경우 윈도우 크기는 감소한다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69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SEC_03(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경로제어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트래픽 제어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124744"/>
            <a:ext cx="110013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폭주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혼잡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(Congestion Control)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흐름 제어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(Flow Control)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송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·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측 사이의 패킷 수를 제어하는 기능이라면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폭주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제어는 네트워크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 수를 조절하여 네트워크의 오버플로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(Overflow)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방지하는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기능을 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교착상태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(Dead Lock)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방지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교착상태란 교환기 내에 패킷들을 축적하는 기억 공간이 꽉 차 있을 때 다음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패킷들이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기억 공간에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들어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무한정 기다리는 현상을 말한다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패킷이 같은 목적지를 갖지 않도록 할당하고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교착상태 발생 시에는 교착상태에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단말장치를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선택하여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패킷 버퍼를 폐기한다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504546"/>
              </p:ext>
            </p:extLst>
          </p:nvPr>
        </p:nvGraphicFramePr>
        <p:xfrm>
          <a:off x="1807068" y="2353424"/>
          <a:ext cx="952933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4556"/>
                <a:gridCol w="6984776"/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느린 시작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(Slow Start)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윈도우의 크기를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1, 2, 4, 8, ...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과 같이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배씩 지수적으로 증가시켜 초기에는 느리지만 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갈수록 빨라진다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전송 데이터의 크기가 임계 값에 도달하면 혼잡 회피 단계로 넘어간다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혼잡 회피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(Congestion Avoidance)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느린 시작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(Slow Start)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 지수적 증가가 임계 값에 도달되면 혼잡으로 간주하고 회피를 위해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윈도우의 크기를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씩 선형적으로 증가시켜 혼잡을 예방하는 방식이다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56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SEC_03(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 제어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트래픽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2695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경로제어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트래픽 제어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RIP(Routing Information Protocol)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</a:t>
            </a:r>
            <a:r>
              <a:rPr lang="ko-KR" altLang="en-US" sz="1400" b="1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틀린 </a:t>
            </a:r>
            <a:r>
              <a:rPr lang="ko-KR" altLang="en-US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b="1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거리 벡터 라우팅 프로토콜이라고도 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소규모 네트워크 환경에 적합하다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최대 홉 카운트를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115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홉 이하로 한정하고 있다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최단경로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탐색에는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Bellman-Ford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알고리즘을 사용한다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RIP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최대 홉수는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15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개이다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RIP(Routing Information Protocol)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현재 가장 널리 사용되는 라우팅 프로토콜로써 거리 벡터 라우팅 프로토콜이라고 불리며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최단 경로 검색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Bellman-Ford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알고리즘을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소규모 동정의 네트워크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자율 시스템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AS)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내에서 효율적인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최대 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(Hop)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15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개로 제한하므로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15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개를 초과하는 경우는 도달할 수 없는 네트워크를 의미하는데 이것은 대규모 네트워크에 서는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RIP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사용할 수가 없음을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최대 흡수를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15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제한한 라우팅 프로토콜은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b="1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RIP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OSPF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Static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EIGRP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최대 홉수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15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개로 제한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용어가 나오면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RIP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떠올리자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OSPF(Open Shortest Path First protocol)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RIP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단점을 해결하여 새로운 기능을 지원하는 인터넷 프로토콜로써 대규모 네트워크에서 많이 사용된다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인터넷 망에서 이용자가 최단 경로를 선정할 수 있도록 라우팅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정보에 노드 간의 거리 정보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링크 상태 정보를 실시간으로 반영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하여 최단 경로로 라우팅을 지원한다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최단 경로 탐색에 다익스트라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(Dijkstra)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알고리즘을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라우팅 정보가 변화가 생길 경우 변화된 정보만 네트워크 내의 모든 라우터에 알린다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하나의 자율 시스템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(AS)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동작하면서 내부 라우팅 프로토콜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그룹에 도달한다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EIGRP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Cisco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사가 만든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IGRP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기반의 개방형 프로토콜이다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라우터 내 대역폭 및 처리 능력의 이용뿐만 아니라 토폴리지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망구성 방식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변경된 뒤에 일어나는 불안정한 </a:t>
            </a:r>
            <a:r>
              <a:rPr lang="ko-KR" altLang="en-US" sz="1400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라우티을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최소화하는데 최적화된 고급 거리 벡터 라우팅 프로토콜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786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TCP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흐름 제어 기법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 프레임이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손실되었을 때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손실된 프레임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개를 전송하고 수신자의 응답을 기다리는 방식으로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번에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개만 전송할 수 있는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기법은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Slow Start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Sliding Window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Stop and Wait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Congestion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Avoidance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내의 원활한 흐름을 위해 송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측 사이에 전송되는 패킷의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양이나 속도를 규제하는 흐름 제어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(Flow Control)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방식에는 수신 측의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확인 신호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(ACK)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받은 후에 다음 패킷을 전송하는 정지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(Stop-and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-Wait)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방식과 수신 통지를 이용하여 송신 데이터의 양을 조절하는 슬라이딩 윈도우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(Sliding Window)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정지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(Stop-and-Wait)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수신 측의 확인 신호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(ACK)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받은 후에 다음 패킷을 전송하는 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한 번에 하나의 패킷만을 전송할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슬라이딩 윈도우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(Sliding Window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확인 신호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수신 통지를 이용하여 송신 데이터의 양을 조절하는 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수신 측의 확인 신호를 받지 않더라도 미리 정해진 패킷의 수만큼 연속적으로 전송하는 방식으로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번에 여러 개의 패킷을 전송할 수 있어 전송 효율이 좋다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송신 측은 수신 측으로부터 확인 신호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(ACK)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없이도 보낼 수 있는 패킷의 최대치를 미리 약속 받는데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패킷의 최대치가 윈도우 크기를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윈도우 크기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(Window Size)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상황에 따라 변한다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수신 측으로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부터 이전에 송신한 패킷에 대한 긍정 수신 응답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(ACK)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전달된 경우 윈도우 크기가 증가하고 수신 측으로부터 이전에 송신한 패킷에 대한 부정 응답 신호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(NAK)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전달된 경우에는 윈도우 크기가 감소된다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느린 시작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(Slow Start)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윈도우의 크기를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1, 2, 4, 8 ...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같이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배씩 지수적으로 증가시켜 초기에는 느리지만 갈수록 빨라진다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전송 데이터의 크기가 임계 값에 도달하면 혼잡 회피 단계로 넘어간다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혼잡 회피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(Congestion Avoidance)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느린 시작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(Slow Start)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지수적 증가가 임계 값에 도달되면 혼잡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간주하고 회피를 위해 윈도우 크기를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씩 선형적으로 증가시켜 혼잡을 예방하는 방식이다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 라우팅 프로토콜로서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AS(Autonomous System)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간의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라우팅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테이블을 전달하는데 주로 이용되는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BGP(Border Gateway Protocol)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RIP(Routing Information Protocol)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OSPF(Open Shortest Path First)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EGP(Exterior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Gateway Protocol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AS(Autonomous System),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자율 시스템 간의 라우팅 프로토콜에는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EGP,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BGP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중에서 라우팅 테이블을 전달하는데 주로 이용되는 것은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BGP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EGP(Exterior Gateway Protocol)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자율 시스템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(AS)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간의 라우팅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 게이트웨이 간의 라우팅에 사용되는 프로토콜이다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BGP(Border Gateway Protocol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자율 시스템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(AS)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간의 라우팅 프로토콜로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EGP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단점을 보완하기 위해 만들어졌다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초기에는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BGP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라우터들이 연결될 때는 전체 경로 제어표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라우팅 테이블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교환하고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이후에는 변화된 정보만을 교환한다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247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SEC_03(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경로제어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트래픽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경로제어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트래픽 제어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라우팅 프로토콜인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OSPF(Open Shortest Path First)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설명으로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옳지 않은 것은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네트워크 변화에 신속하게 대처할 수 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거리 벡터 라우팅 프로토콜이라고 한다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멀티캐스팅을 지원한다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최단 경로 탐색에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Dijkstra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알로리즘을 사용한다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거리 벡터 라우팅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프로토콜이라고 불리는 것은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RIP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다익스트라 알고리즘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음의 가중치가 없는 그래프의 한 정점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(Vertex)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모든 정점까지의 최단거리를 각각 구하는 알고리즘이다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RIP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라우팅 프로토콜에 대한 설명으로 틀린 것은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경로 선택 메트릭은 홉 카운트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(hop count)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라우팅 프로토콜을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IGP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EGP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분류했을 때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EGP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해당한다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최단 경로 탐색에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Bellman-Ford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알고리즘을 사용한다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 라우터는 이웃 라우터들로부터 수신한 정보를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이용하여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라우팅 표를 갱신한다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대표적인 경로 제어 프로토콜의 종류에는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IGP, EGP, BGP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있다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 중에서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RIP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라우팅 프로토콜은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IGP(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내부 게이트웨이 프로토콜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해당한다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Bellman-Ford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알고리즘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두 노드 간의 최단 경로를 구하는 알고리즘이다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예를 들어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A B C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노드가 존재하면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 간의 최단 경로를 구한다면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사이에 있는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노드까지의 거리를 먼저 구한 후 가중치를 더하여 실제 거리를 구하는 방식을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홉 카운트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(hop count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데이터가 출발지와 목적지 사이에서 통과해야 하는 중간 장비들의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개수를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832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SEC_04(SW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신기술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SW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용어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3512" y="5991671"/>
            <a:ext cx="10776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신경망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인간의 두뇌에서 영감을 얻은 방식으로 데이터를 처리하도록 컴퓨터를 가르치는 인공 지능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증강현실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스포츠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중계 시 등장 선수의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소속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국가나 정보를 보여주거나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화장한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자신의 모습을 미리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옷을 가상으로 입어보고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구매할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또한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스마트폰으로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거리를 비추면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커피숍이나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약국 등의 정보가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화면에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부가적으로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표시된다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434248"/>
              </p:ext>
            </p:extLst>
          </p:nvPr>
        </p:nvGraphicFramePr>
        <p:xfrm>
          <a:off x="1695561" y="1516023"/>
          <a:ext cx="9585015" cy="43259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280"/>
                <a:gridCol w="7064735"/>
              </a:tblGrid>
              <a:tr h="276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용어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의미</a:t>
                      </a:r>
                      <a:endParaRPr lang="ko-KR" altLang="en-US" sz="13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62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인공지능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(AI; Artificial Intelligence)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인간의 두뇌와 같이 컴퓨터 스스로 추론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학습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판단 등 인간지능적인 작업을 수행하는 시스템이다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응용 분야에는 신경망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퍼지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패턴 인식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전문가 시스템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자연어 인식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이미지 처리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컴퓨터 시각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로봇 공학 등이 있다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2735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뉴럴링크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(Neuralink)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미국의 전기자동차 회사 테슬라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(Tesla)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CEO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일론 머스크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(Elon Musk)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가 사람의 뇌와 컴퓨터를 결합하는 기술을 개발하기 위해 설립한 회사이다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작은 전극을 뇌에 이식함으로써 생각을 업로드하고 다운로드 하는 것을 목표로 삼고 있다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117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딥러닝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(Deep Learning)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인간의 두뇌를 모델로 만들어진 인공 신경망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(ANN; Artificial Neural Network)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을 기반으로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하는 기계 학습 기술이다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마치 사람처럼 스스로 학습할 수 있어 많은 데이터를 정형화하지 않고도 스스로 필요한 데이터를 수집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·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분석하여 고속으로 처리할 수 있다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705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전문가 시스템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(Expert System)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의료 진단 등과 같은 특정 분야의 전문가가 수행하는 고도의 업무를 지원하기 위한 컴퓨터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응용 프로그램이다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지식 베이스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(Knowledge Base)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라는 데이터베이스와 지식 베이스에 기초하여 추론을 실행하는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추론 기구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(Inference Engine)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활용하여 결정을 내리거나 문제를 해결한다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3146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가상현실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(VR; Virtual Reality)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컴퓨터 등을 사용하여 실제와 유사하지만 실제가 아닌 환경이나 상황을 구현하는 기술이다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470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증강현실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(AR; Augmented Reality)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실제 촬영한 화면에 가상의 정보를 부가하여 보여주는 기술이다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73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SEC_04(SW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신기술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SW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용어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3512" y="5661248"/>
            <a:ext cx="9505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애드웨어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(Adware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자체에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광고를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포함하여 이를 보는 대가로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무료로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트랙웨어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(Trackware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트랙웨어는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적절한 사용자 동의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없이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정보를 수집하는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프로그램으로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스파이웨어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(Spyware)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라고도 불린다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온톨로지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(Ontology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온톨로지는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인간뿐만 아니라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정보를 이해할 수 있도록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해주는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개념화 명세로서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단어와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관계들로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구성된 일종의 사전을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인터랙티브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작용하는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그리고 양방향 기능을 의미하기도 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151902"/>
              </p:ext>
            </p:extLst>
          </p:nvPr>
        </p:nvGraphicFramePr>
        <p:xfrm>
          <a:off x="1695561" y="1516023"/>
          <a:ext cx="9585015" cy="40255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280"/>
                <a:gridCol w="7064735"/>
              </a:tblGrid>
              <a:tr h="276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용어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의미</a:t>
                      </a:r>
                      <a:endParaRPr lang="ko-KR" altLang="en-US" sz="13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62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혼합현실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(MR; Mixed Reality)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가상 현실과 현실 세계를 합쳐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현실의 물리적인 객체와 가상의 객체가 상호 작용할 수 있는 환경을 구현하는 기술이다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2735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그레이웨어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(Grayware)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소프트웨어를 제공하는 입장에서는 악의적이지 않은 유용한 소프트웨어라고 주장할 수 있지만 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사용자 입장에서는 유용할 수도 있고 악의적일 수도 있는 애드웨어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트랙웨어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기타 악성 코드나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악성 공유웨어를 말한다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117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매시업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(Mashup)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웹에서 제공하는 정보 및 서비스를 이용하여 새로운 소프트웨어나 서비스 데이터베이스 등을 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만드는 기술이다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705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리치 인터넷 애플리케이션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(RIA; Rich Internet Application)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플래시 애니메이션 기술과 웹 서버 애플리케이션 기술을 통합하여 기존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HTML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보다 역동적이고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인터랙티브한 웹 페이지를 제공하는 신개념의 플래시 웹 페이지 제작 기술이다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3146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시맨틱 웹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(Semantic Web)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컴퓨터가 사람을 대신하여 정보를 읽고 이해하고 가공하여 새로운 정보를 만들어 낼 수 있도록 이해하기 쉬운 의미를 가진 차세대 지능형 웹이다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시맨틱 웹을 구성하는 핵심 기술로는 웹 지원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(Resource)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을 서술하기 위한 지원 서술 기술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온톨로지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(Onlology)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통한 지식 서술 기술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통합적으로 운영하기 위한 에이전트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(Agent)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기술들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을 들 수 있다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470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증발품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(Vaporware)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판매 계획 또는 배포 계획은 발표되었으나 실제로 고객에게 판매되거나 배포되지 않고 있는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소프트웨어이다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37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SEC_04(SW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신기술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SW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용어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3512" y="5445224"/>
            <a:ext cx="9505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그리드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(Grid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그리드는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 번에 한 곳만 연결할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있던 기존의 웹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WWW)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달리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동시에 여러 곳에 연결할 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인터넷 망 구조를 말한다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478746"/>
              </p:ext>
            </p:extLst>
          </p:nvPr>
        </p:nvGraphicFramePr>
        <p:xfrm>
          <a:off x="1695561" y="1516023"/>
          <a:ext cx="9585015" cy="376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280"/>
                <a:gridCol w="7064735"/>
              </a:tblGrid>
              <a:tr h="276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용어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의미</a:t>
                      </a:r>
                      <a:endParaRPr lang="ko-KR" altLang="en-US" sz="13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62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오픈 그리드 서비스 아키텍처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(OGSA; Open Grid Service Architecture)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애플리케이션 공유를 위한 웹 서비스를 그리드 상에서 제공하기 위해 만든 개방형 표준이다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웹 서비스 표준을 적극적으로 따르고 기존의 웹 개발 툴들을 그대로 사용할 수 있다는 장점이 있다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2735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서비스 지향 아키텍처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(SOA; Service Oriented 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Architecture)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기업의 소프트웨어 인프라인 정보시스템을 공유와 재사용이 가능한 서비스 단위나 컴포넌트 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중심으로 구축하는 정보기술 아키텍처이다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기업의 시스템을 비즈니스에 맞춰 유연하게 사용할 수 있다는 것이 장점이다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•SOA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기반 애플리케이션 구성 계층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: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표현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(Presentation)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계층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업무 프로세스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(Biz-Process) 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계층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서비스 중간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(Service Intermediary)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계층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애플리케이션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(Application)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계층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저장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(Persistency)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계층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117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서비스형 소프트웨어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(SaaS; Software as a Service)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소프트웨어의 여러 기능 중에서 사용자가필요로 하는 서비스만 이용할 수 있도록 한 소프트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웨어이다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공급업체가 하나의 플랫폼을 이용해 다수의 고객에게 소프트웨어 서비스를 제공하고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사용자는 이용한 만큼 돈을 지급하는 방식이다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705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복잡 이벤트 처리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(CEP; Complex Event Processing)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실시간으로 발생하는 많은 사건들 중 의미가 있는 것만을 추출할 수 있도록 사건 발생 조건을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정의하는 데이터 처리 방법이다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금융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통신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전력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물류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국방 등에서 대용량 데이터 스트림에 대한 요구에 실시간으로 대응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하기 위하여 개발된 기술이다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09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SEC_04(SW </a:t>
            </a:r>
            <a:r>
              <a:rPr lang="ko-KR" altLang="en-US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신기술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SW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용어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3512" y="4869160"/>
            <a:ext cx="9505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컨테이너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(Container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컨테이너는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앱이 운영체제에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상관 없이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독립적으로 실행되기 위한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파일들을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묶어놓은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패키지이다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크롤링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(Web Crawling)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크롤링은 웹 상에서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URL,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Link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다양한 정보 자원을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수집하여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 및 저장하는 것을 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844564"/>
              </p:ext>
            </p:extLst>
          </p:nvPr>
        </p:nvGraphicFramePr>
        <p:xfrm>
          <a:off x="1695561" y="1516023"/>
          <a:ext cx="9585015" cy="3098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280"/>
                <a:gridCol w="7064735"/>
              </a:tblGrid>
              <a:tr h="276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용어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의미</a:t>
                      </a:r>
                      <a:endParaRPr lang="ko-KR" altLang="en-US" sz="13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62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디지털 트윈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(Digital Twin)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현실 속의 사물을 소프트웨어로 가상화한 모델로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실제 자산의 특성에 대한 정확한 정보를 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얻을 수 있고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최적화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돌발사고 최소화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생산성 증가 등 설계부터 제조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서비스에 이르는 모든 과정의 효율성을 향상시킬 수 있다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주로 현실 속의 사물을 대신해 다양한 상황을 모의 실험하기 위한 용도로 사용한다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2735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텐서플로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(TensorFlow)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구글의 구글 브레인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(Google Brain) 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팀이 만든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다양한 작업에 대해 데이터 흐름 프로그래밍을 위한 오픈소스 소프트웨어 라이브러리이다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•C++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언어로 제작되었고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구글 검색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음성 인식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번역 등의 구글 서비스 전반에서 다양하게 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사용되고 있다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117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도커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(Docker)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컨테이너 기술을 자동화하여 쉽게 사용할 수 있게 하는 오픈소스 프로젝트이다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 컨테이너 안에 응용 프로그램들을 배치시키는 일을 자동화해 주는 역할을 수행한다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705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스크래피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(Scrapy)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Python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기반의 웹 크롤링 프레임워크로 코드 재사용성을 높이는 데 도움이 되며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대규모의 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크롤링 프로젝트에 적합하다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60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SEC_04(SW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신기술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0756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신기술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35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빈 칸에 들어갈 알맞은 기술은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     ]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웹에서 제공하는 정보 및 서비스를 이용하여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새로운 소프트웨어나 서비스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등을 만드는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Quantum Key Distribution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Digital Rights Management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Grayware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Mashup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매시업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(Mashup)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웹에서 제공하는 정보 및 서비스를 이용하여 새로운 소프트웨어나 서비스 데이터베이스 등을 만드는 기술이다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양자 암호키 분배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(QKD; 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Quantum Key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Distribution)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비밀키 분배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디지털 저작권 관리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(DRM; 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Digital Rights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Management)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저작권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보호를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그레이웨어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Grayware)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제공하는 입장에서는 악의적이지 않은 유용한 소프트웨어라고 주장할 수 있지만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 입장에서는 유용할 수도 있고 악의적일 수도 있는 애드웨어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트랙웨어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기타 악성 코드나 악성 공유웨어를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지향 아키텍처 기반 애플리케이션을 구성하는 층이 아닌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b="1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표현층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프로세스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층</a:t>
            </a:r>
            <a:endParaRPr lang="ko-KR" altLang="en-US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제어 클래스 층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비지니스층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지향 아키텍쳐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(SOA; Service Oriented Architecture)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기업의 소프트웨어 인프라인 정보시스템을 공유와 재사용이 가능한 서비스 단위나 컴포넌트 중심으로 구축하는 정보기술 아키텍쳐이다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기업의 시스템을 비즈니스에 맞춰 유연하게 사용할 수 있다는 것이 장점이다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SOA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 애플리케이션 구성 계층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(Presentation)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업무 프로세스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(Biz-Process)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중간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Service Intermediary)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(Application)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저장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(Persistency) 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계층이 있다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b="1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13342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물리적인 사물과 컴퓨터에 동일하게 표현되는 가상의 모델로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 물리적인 자산 대신 소프트웨어로 가상화함으로써 실제 자산의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특성에 대한 정확한 정보를 얻을 수 있고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자산 최적화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돌발사고 최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생산성 증가 등 설계부터 제조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서비스에 이르는 모든 과정의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효율성을 향상시킬 수 있는 모델은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최적화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실행 시간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디지털 트윈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N-Screen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디지털 트윈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(Digital Twin)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현실 속의 사물을 소프트웨어로 가상화한 모델로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실제 자산의 특성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정확한 정보를 얻을 수 있고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최적화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돌발사고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최소화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생산성 증가 등 설계부터 제조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서비스에 이르는 모든 과정의 효율성을 향상시킬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주로 현실 속의 사물을 대신하여 다양한 상황을 모의 실험하기 위한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용도로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fontAlgn="ctr" latinLnBrk="1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N-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(N-Screen)</a:t>
            </a: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공통된 운영체제를 탑재한 다양한 단말기에서 공통된 콘텐츠를 이용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할 수 있는 서비스를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예를 들어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영화나 음악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게임을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fontAlgn="ctr" latinLnBrk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앱 스토어에서 구입해 즐기다가 집에 들어와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TV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혹은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동일 콘텐츠를 이어서 볼 수 있는 것이다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구글의 구글 브레인 팀이 제작하여 공개한 기계 학습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(Machine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Learning)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위한 오픈소스 소프트웨어 라이브러리는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타조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(Tajo)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 세그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(One Seg)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포스퀘어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(Foursquare)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텐서플로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(TensorFlow) 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텐서플로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(TensorFlow)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구글의 구글 브레인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(Google Brain)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팀이 만든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작업에 대해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흐름 프로그래밍을 위한 오픈소스 소프트웨어 라이브러리이다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C++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언어로 제작되었고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구글 검색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음성 인식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번역 등의 구글 서비스 전반에서 다양하게 사용되고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타조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(Tajo)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하둡 기반 데이터웨어하우스 시스템이다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하둡 데이터 분석을 위해 일반적으로 사용되는 관계형 데이터베이스에서 사용하는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 질의할 수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하둡은 상용 하드웨어의 클러스터에 방대한 데이터 세트를 분산할 수 있는 프레임 워크이다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원 세그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(One Seg)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일본의 디지털 휴대 이동 방송 서비스 명칭이다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일본의 지상파 디지털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방송 신호는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6MHz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대역에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13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개의 세그먼트로 이루어져 있고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방송 서비스 품질에 따라 세그먼트 양을 가변적으로 사용한다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포스퀘어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(Foursquare)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위치 기반 소셜 네트워크 서비스이자 이를 개발한 회사의 명칭이다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891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SEC_04(SW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신기술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754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신기술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35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다음이 설명하는 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 smtClean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컨테이너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응용 프로그램의 배포를 자동화하는 오픈소스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엔진이다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컨테이너 안에 응용 프로그램들을 배치시키는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일을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자동화해 주는 오픈 소스 프로젝트이자 소프트웨어로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볼 수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Stack Guard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Docker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Cipher Container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Scytale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항구에서 컨테이너를 옮기는 작업을 하는 사람들을 항만 노동자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(Docker)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도커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(Docker)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컨테이너 기술을 자동화 하여 쉽게 사용할 수 있게 하는 오픈 소스 프로젝트이다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소프트웨어 컨테이너 안에 응용 프로그램들을 배치시키는 일을 자동화 해 주는 역할을 수행한다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스택 가드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Stack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Guard)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해당 프로그램 구동 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Stack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상에 일정한 주소번지에 프로그램이 선언한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canary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심어 두어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스택의 변조가 된 경우에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canary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체크하여 프로그램이 비정상적으로 종료 시키는 기법이다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canary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새는 위험을 알리는 경고등 처럼 사용되어졌고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비슷한 일을 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canary test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이름의 유례가 되었다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Scytale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스키탈 그리스인과 스파르타인이 메시지를 암호화하는데 사용한 고대 암호화 도구를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Python </a:t>
            </a:r>
            <a:r>
              <a:rPr lang="ko-KR" altLang="en-US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기반의 웹 크롤링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(Web Crawling</a:t>
            </a:r>
            <a:r>
              <a:rPr lang="en-US" altLang="ko-KR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400" dirty="0" smtClean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프레임 워크로 옳은 것은</a:t>
            </a:r>
            <a:r>
              <a:rPr lang="en-US" altLang="ko-KR" sz="1400" dirty="0">
                <a:solidFill>
                  <a:srgbClr val="3F0BFD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b="1" dirty="0">
              <a:solidFill>
                <a:srgbClr val="3F0BFD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Li-fi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Scrapy</a:t>
            </a:r>
            <a:endParaRPr lang="ko-KR" altLang="en-US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CrawlCat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SBAS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스크래피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(Scrapy)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파이썬 기반의 웹 크롤링 프레임워크로 코드 재사용성을 높이는데 도움이 되며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대규모의 크롤링 프로젝트에 적합하다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웹 크롤링은 웹 상의 다양한 정보를 수집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저장하는 것을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이와 비슷한 단어로 신문이나 잡지 등에서 특정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주제에 관한 기사나 사설을 오려서 모으는 것을 스크랩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(Scrap)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이라고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라이파이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(Li-fi)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발광 다이오드 따위의 적외선에서 근자외선까지 스펙트럼의 빛을 이용한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세대 이동 통신 기술이다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용어는 해럴드 하스 교수가 만들었다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라이트 피데리티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(Light Fidelity)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줄인 말로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Wireless Fidelity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줄인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Wi-Fi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어원이 비슷하다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송신기 역할을 하는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LED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천장 유닛으로부터 빛의 깜빡임을 통해 정보 교환이 이루어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지는데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백만 분의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 간격으로 깜빡이기 때문에 인간의 눈에는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인지되지 않는다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항공 항법 정보 시스템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(Satellite Based Augmentation System, SBAS)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추가적인 위성 방송 메시지를 사용해서 광범위한 지역 또는 지역적인 보강을 지원하는 시스템이다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이런 시스템은 보통 정확하게 측량된 지점에 위치한 여러 개의 지상 관측소로 구성된다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817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자체에 광고를 포함하여 이를 보는 대가로 무료로 사용하는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소프트웨어를 무엇이라고 하는가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애드웨어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(Adware)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트랙웨어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(Trackware)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온톨로지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(Ontology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	④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인터랙티브 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트랙웨어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(Trackware)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트랙웨어는 적절한 사용자 동의 없이 사용자 정보를 수집하는 프로그램으로 스파이웨어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(Spyware)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라고도 불리다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온톨</a:t>
            </a:r>
            <a:r>
              <a:rPr lang="ko-KR" altLang="en-US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</a:t>
            </a: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(Ontology)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온톨로지는 인간 뿐만 아니라 컴퓨터도 정보를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이해할 수 있도록 해주는 개념화 명세로서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단어와 관계들로 구성된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일종의 사전이다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인터랙티브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‘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상호 작용하는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그리고 양방향 기능을 의미하기도 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상에서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URL,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Link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등의 다양한 정보 자원을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수집하여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분류 및 저장하는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것을 무엇이라 하는가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크롤링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②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메이킹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표준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④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커스터마이징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크롤링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(Web Crawling)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크롤링은 웹 상에서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URL, Link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등의 다양한 정보 자원을 수집하여 분류 및 저장하는 것을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표준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브라우저 종류 및 버전에 따른 기능 차이에 대하여 호환이 가능하도록 제시된 표준으로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다른 기종 혹은 플랫폼에 따라 달리 구현되는 기술을 동일하게 구현함과 동시에 어느 한쪽에 최적화 되어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치우치지 않도록 공통요소를 사용하여 웹 페이지를 제작하는 기법을 의미한다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W3C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제정하였다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커스터마이징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주문에 응하여 만들다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맞춤 이라는 뜻으로 통상적으로 웹 사이트를 커스터마이징하다 라는 말은 의뢰자의 원하는</a:t>
            </a:r>
            <a:endParaRPr lang="en-US" altLang="ko-KR" sz="14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요구조건으로 웹 사이트를 구축하다 라는 뜻으로 보시면 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471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SEC_01(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관련 신기술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지능형 초연결망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지능형 초연결망은 과학기술정보통신부 주관으로 추진 중인 사업으로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스마트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스마트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스테이션 등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4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 산업혁명 시대를 맞아 새로운 변화에 따라 급격하게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증가하는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트래픽을 효과적으로 수용하기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시행되는 정부 주관 사업이다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지능형 초연결망은 국가 전체 망에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정의 기술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(SDE)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적용하는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네트워크의 데이터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트래픽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증가를 불러올 수 있는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사물 인터넷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(IoT),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클라우드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빅데이터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5G(5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세대 모바일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효율적으로 수용할 수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있도록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지능형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초연결망은 기존의 초고속정보통신망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광대역통합망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(BcN),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광대역융합망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UBcN)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잇는 중장기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발전 전략이다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9536" y="4404744"/>
            <a:ext cx="964907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트래픽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사전적 의미로는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‘(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특정 시간에 도로상의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차량들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교통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량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)’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의미한다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인터넷의 용어에서는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전송량을 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외부에서 해당 서버에 접속을 많이 시도할 수록 트래픽이 증가한다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트래픽이 서버가 버틸 수 있는 한계를 넘어서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지속적 으로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들어올 경우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서버는 버티지 못하고 다운되어 버린다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정의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(Software-Defined Everything)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다양한 소프트웨어 정의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(Software-Defined)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기술을 하나로 통칭하여 부르는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용어이다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클라우드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(Cloud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광대한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네트워크를 통하여 접근할 수 있는 가상화된 서버와 서버에서 작동하는 프로그램과 데이터베이스를 제공하는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클라우드를 이용하면 필요한 컴퓨팅 자원을 인터넷으로 쉽게 이용할 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사물 인터넷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(Internet 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of 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Things)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각종 사물에 센서와 통신 기능을 내장하여 인터넷에 연결하는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즉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무선 통신을 통해 각종 사물을 연결하는 기술을 의미한다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광대역통합망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(Broadband 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Convergence 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Network)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음성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방송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융합된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품질 보장형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광대역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멀티 미디어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서비스를 언제 어디서나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끊김 없이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안전하게 이용할 수 있는 차세대 통합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BcN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국제 표준인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NGN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통신과 방송의 융합이라는 개념을 포함시켜 브랜드화 시킨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신조어이다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광대역융합망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(Ultra Broadband convergence Network)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현재의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광대역통합망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(BcN)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보다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배 빠른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망이다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750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2027768" cy="677491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en-US" altLang="ko-KR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SEC_04(SW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</a:t>
            </a:r>
            <a:r>
              <a:rPr lang="ko-KR" altLang="en-US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신기술</a:t>
            </a:r>
            <a:r>
              <a:rPr lang="en-US" altLang="ko-KR" sz="18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8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endParaRPr lang="en-US" altLang="ko-KR" sz="18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407368" y="1070701"/>
            <a:ext cx="5688632" cy="1786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기출 및 출제 예상 문제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1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신기술</a:t>
            </a:r>
            <a:r>
              <a:rPr lang="en-US" altLang="ko-KR" sz="135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135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9. SW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신기술 중 실시간으로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발생하는 많은 사건들 중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 가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있는 것만을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추출할 수 있도록 사건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발생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조건을 정의하는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처리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방법은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Complex Event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Processing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Docker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Vaporware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Open Grid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Service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Architecture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복잡 이벤트 처리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(CEP; 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Complex Event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Processing)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실시간으로 발생하는 많은 사건들 중 의미가 있는 것만을 추출할 수 있도록 사건 발생 조건을 정의하는 데이터 처리 방법이다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금융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전력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국방 등에서 대용량 데이터 스트림에 대한 요구에 실시간으로 대응하기 위하여 개발된 기술이다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증발품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(Vaporware)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판매 계획 또는 배포 계획은 발표되었으나 실제로 고객에게 판매되거나 배포되지 않고 있는 소프트웨어이다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오픈 그리드 서비스 아키텍쳐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(OGSA; 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Open Grid Service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Architecture)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애플리케이션 공유를 위한 웹 서비스를 그리드 상에서 제공하기 위해서 만든 개방형 표준이다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웹 서비스 표준을 적극적으로 따르고 기존의 웹 개발 툴들을 그대로 사용할 수 있다는 장점이 있다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10. 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SW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신기술 중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 등을 사용하여 실제와 유사하지만 실제가 아닌 </a:t>
            </a: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환경이나 상황을 </a:t>
            </a:r>
            <a:r>
              <a:rPr lang="ko-KR" altLang="en-US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구현하는 기술은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①</a:t>
            </a: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Expert System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②</a:t>
            </a:r>
            <a:r>
              <a:rPr lang="en-US" altLang="ko-KR" sz="14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Virtual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Reality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③ Augmented Reality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④ Mixed </a:t>
            </a: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Reality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가상 현실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(Virtual Reality)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컴퓨터 등을 사용하여 실제와 유사하지만 실제가 아닌 환경 이나 상황을 구현하는 기술이다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전문가 시스템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(Expert System)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의료 진단 등과 같은 특정 분야의 전문가가 수행하는 고도의 업무를 지원하기 위한 컴퓨터 응용 프로그램이다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지식 베이스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(Knowledge Base)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데이터베이스와 지식 베이스에 기초하여 추론을 실행하는 추론 기구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(Inference Engine)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활용하여 결정을 내리거나 문제를 해결한다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증강현실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(AR; Augmented Reality)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실제 촬영한 화면에 가상의 정보를 부가하여 보여주는 기술이다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혼합현실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(MR; </a:t>
            </a:r>
            <a:r>
              <a:rPr lang="en-US" altLang="ko-KR" sz="1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Mixed </a:t>
            </a:r>
            <a:r>
              <a:rPr lang="en-US" altLang="ko-KR" sz="14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Reality)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▶ 가상현실과 현실 세계를 합쳐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현실의 물리적인 객체와 가상의 객체가 상호 작용할 수 있는 환경을 구현하는 기술이다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endParaRPr lang="ko-KR" altLang="ko-KR" sz="1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6127672" y="1061153"/>
            <a:ext cx="6064327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641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SEC_01(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관련 신기술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정의 기술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(SDE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SDx;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Software-Defined Everything)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 정의 기술은 네트워크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센터 등에서 소유한 자원을 가상화하여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사용자에게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제공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중앙에서는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통합적으로 제어가 가능한 기술이다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용어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447232"/>
              </p:ext>
            </p:extLst>
          </p:nvPr>
        </p:nvGraphicFramePr>
        <p:xfrm>
          <a:off x="2063552" y="2636912"/>
          <a:ext cx="9505056" cy="294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280"/>
                <a:gridCol w="6984776"/>
              </a:tblGrid>
              <a:tr h="276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용어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의미</a:t>
                      </a:r>
                      <a:endParaRPr lang="ko-KR" altLang="en-US" sz="13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62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 정의 네트워킹</a:t>
                      </a:r>
                    </a:p>
                    <a:p>
                      <a:pPr algn="ctr" latinLnBrk="1"/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(SDN; Software Defined </a:t>
                      </a:r>
                    </a:p>
                    <a:p>
                      <a:pPr algn="ctr" latinLnBrk="1"/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Networking)</a:t>
                      </a:r>
                      <a:endParaRPr lang="ko-KR" altLang="en-US" sz="13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네트워크를 컴퓨터처럼 모델링 하여 여러 사용자가 각각의 소프트웨어들로 네트워킹을 가상화하여 제어하고 관리하는 네트워크이다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하드웨어에 의존하는 네트워크 체계에 비해 보다 효율적으로 네트워크를 제어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관리</a:t>
                      </a:r>
                      <a:endParaRPr lang="en-US" altLang="ko-KR" sz="130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할 수 있다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기존 네트워크에는 영향을 주지 않으면서 특정 서비스의 전송 경로 수정을 통하여 </a:t>
                      </a:r>
                      <a:endParaRPr lang="en-US" altLang="ko-KR" sz="130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인터넷상에서 발생하는 문제를 처리할 수 있다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2735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 정의 데이터 센터</a:t>
                      </a:r>
                      <a:endParaRPr lang="en-US" altLang="ko-KR" sz="1300" b="1" dirty="0" smtClean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(SDDC; Software Defined Data Center)</a:t>
                      </a:r>
                      <a:endParaRPr lang="ko-KR" altLang="en-US" sz="13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데이터 센터의 모든 지원을 가상화하여 인력의 개입 없이 소프트웨어 조작만으로 관리 및 제어되는 데이터 센터이다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162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소프트웨어 정의 스토리지</a:t>
                      </a:r>
                    </a:p>
                    <a:p>
                      <a:pPr algn="ctr" latinLnBrk="1"/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(SDS; Software-Defined</a:t>
                      </a:r>
                    </a:p>
                    <a:p>
                      <a:pPr algn="ctr" latinLnBrk="1"/>
                      <a:r>
                        <a:rPr lang="en-US" altLang="ko-KR" sz="13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Storage)</a:t>
                      </a:r>
                      <a:endParaRPr lang="ko-KR" altLang="en-US" sz="13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물리적인 데이터 스토리지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(Data Storage)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가상화하여 여러 스토리지를 하나처럼 관리하거나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하나의 스토리지를 여러 스토리지로 나눠 사용할 수 있는 기술이다</a:t>
                      </a:r>
                      <a:r>
                        <a:rPr lang="en-US" altLang="ko-KR" sz="13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32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SEC_01(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관련 신기술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IoT(Internet of Things,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사물 인터넷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IoT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정보 통신 기술을 기반으로 실세계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(Physical World)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가상 세계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(Virtual 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World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다양한 사물들을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인터넷으로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서로 연결하여 진보된 서비스를 제공하기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서비스 기반 기술이다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유비쿼터스 공간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구현하기 위한 컴퓨팅 기기들이 환경과 사물에 심겨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환경이나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사물 그 자체가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지능화되는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것부터 사람과 사물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사물과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사물 간에 지능 통신을 할 수 있는 엠투엠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(M2M; Machine to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Machine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개념을 인터넷으로 확장하여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사물은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물론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현실과 가상 세계의 모든 정보와 상호 작용하는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IoT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개념으로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진화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했다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IoT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주요 기술로는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스마트 센싱 기술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무선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 및 네트워크 인프라 기술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인터페이스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사물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인터넷을 통한 서비스 기술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등이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● 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IoT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기반 서비스는 개방형 아키텍처를 필요로 하기 때문에 정보 공유에 대한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부작용을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최소화하기 위한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기술의 적용이 중요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6207695"/>
            <a:ext cx="9649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유비쿼터스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(Ubiquitous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유비쿼터스는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라틴어로 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편재하다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보편적으로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존재하다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)'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라는 의미로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컴퓨터나 네트워크를 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의식하지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않고 장소에 상관없이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자유롭게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네트워크에 접속할 수 있는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환경을 의미한다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94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SEC_01(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관련 신기술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IoT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용어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5480" y="6207695"/>
            <a:ext cx="10776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스마트 그리드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(Smart Grid)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전기의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생산부터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소비까지의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 과정에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정보통신기술을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접목하여 에너지 효율성을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높이는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지능형 전력망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시스템이다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블루투스</a:t>
            </a:r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(Bluetooth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블루투스는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근거리에서 데이터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통신을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무선으로 가능하게 해주는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기술이다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RFID(Radio Frequency 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IDentification)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사물에 전자 태그를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부착하고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무선 통신을 이용하여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사물의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정보 및 주변 정보를 감지하는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센서 기술이다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98578"/>
              </p:ext>
            </p:extLst>
          </p:nvPr>
        </p:nvGraphicFramePr>
        <p:xfrm>
          <a:off x="1415480" y="1531696"/>
          <a:ext cx="9505056" cy="467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280"/>
                <a:gridCol w="6984776"/>
              </a:tblGrid>
              <a:tr h="276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용어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의미</a:t>
                      </a:r>
                      <a:endParaRPr lang="ko-KR" altLang="en-US" sz="13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62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M2M(Machine to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Machine,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사물통신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무선 통신을 이용한 기계와 기계 사이의 통신이다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변압기 원격 감시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전기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가스 등의 원격 검침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무선 신용카드조회기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무선 보안 단말기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버스 운행 시스템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위치 추적 시스템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시설물 관리 등을 무선으로 통합하여 상호 작용한다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2735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메시 네트워크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(Mesh Network)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차세대 이동통신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홈네트워킹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공공 안전 등 특수 목적을 위한 네트워크 이다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수십에서 수천 개의 디바이스를 그물망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(Mesh)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과 같이 유기적으로 연결하여 모든 구간을 동일한 무선망처럼 구성하여 사용자가 안정적인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네트워크를사용할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수 있게 한다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117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와이선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(Wi-SUN)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스마트 그리드와 같은 장거리 무선 통신을 필요로 하는 사물 인터넷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(IoT)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서비스를 위한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저전력 장거리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(LPWA : Low-Power Wide Area)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통신 기술이다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낮은 지연 속도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메시 네트워크 기반 확장성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펌웨어 업그레이드 용이성 등으로 짧은 시간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동안 데이터 전송이 빈번한 검침 분야에 유용하다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7053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UWB(Ultra Wide Band,</a:t>
                      </a: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초광대역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짧은 거리에서 많은 양의 디지털 데이터를 낮은 전력으로전송하기 위한 무선 기술로 무선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디지털 펄스라고도 하며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블루투스와 비교되는 기술이다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땅속이나 벽면 뒤로도 전송이 가능하여 지진 등 재해가 일어났을 때 전파 탐지기 기능으로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인명 구조를 할 수 있는 등 응용 범위가 광범위하다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587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피코넷</a:t>
                      </a: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(PICONET)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여러 개의 독립된 통신장치가 블루투스 기술이나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UWB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통신 기술을 사용하여 통신망을 형성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하는 무선 네트워크 기술이다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주로 수십 미터 이내의 좁은 공간에서 네트워크를 형성한다는 점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정지 또는 이동 중에 있는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장치 모두를 포함한다는 특징이 있다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470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USN(Ubiquitous 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Sensor Network,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유비쿼터스 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센서 네트워크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각종 센서로 다양한 정보를 무선으로 수집할 수 있도록 구성한 네트워크이다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필요한 모든 것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곳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에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RFID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태그를 부착하고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이를 통하여 사물의 인식 정보는 물론 주변의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환경 정보까지 탐지한 모든 데이터를 관리할 수 있다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3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SEC_01(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관련 신기술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IoT </a:t>
            </a:r>
            <a:r>
              <a:rPr lang="ko-KR" altLang="en-US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관련 용어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en-US" altLang="ko-KR" sz="16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5480" y="5661248"/>
            <a:ext cx="10776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셀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이동 </a:t>
            </a:r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통신 용어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이동 통신 기지국의 서비스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구역을 의미한다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비</a:t>
            </a:r>
            <a:r>
              <a:rPr lang="ko-KR" altLang="en-US" sz="12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컨</a:t>
            </a:r>
            <a:r>
              <a:rPr lang="en-US" altLang="ko-KR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(Beacon)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영어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뜻으로는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"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등대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","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부표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등을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의미하며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무선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표지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(Radio Beacon)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줄임말로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위치보정 신호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항법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보조물 이라고도 함</a:t>
            </a:r>
            <a:endParaRPr lang="en-US" altLang="ko-KR" sz="12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고주파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주파수 스펙트럼에서 상대적으로 높은 주파수를 가리키는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용어이며</a:t>
            </a:r>
            <a:r>
              <a:rPr lang="en-US" altLang="ko-KR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주파수는 파동의 반복 주기로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초당 파동의 수로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표현된다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고주파는 일반적으로 수백 메가헤르츠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(MHz)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에서 수기가 헤르츠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(GHz) </a:t>
            </a:r>
            <a:r>
              <a:rPr lang="ko-KR" altLang="en-US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범위에 해당하는 주파수를 </a:t>
            </a:r>
            <a:r>
              <a:rPr lang="ko-KR" altLang="en-US" sz="12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가진다</a:t>
            </a:r>
            <a:r>
              <a:rPr lang="en-US" altLang="ko-KR" sz="12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932070"/>
              </p:ext>
            </p:extLst>
          </p:nvPr>
        </p:nvGraphicFramePr>
        <p:xfrm>
          <a:off x="1415480" y="1557009"/>
          <a:ext cx="9505056" cy="2758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280"/>
                <a:gridCol w="6984776"/>
              </a:tblGrid>
              <a:tr h="276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용어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smtClean="0"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의미</a:t>
                      </a:r>
                      <a:endParaRPr lang="ko-KR" altLang="en-US" sz="1300" b="1" dirty="0"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/>
                </a:tc>
              </a:tr>
              <a:tr h="162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SON(Self Organizing Network,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자동 구성 네트워크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주변 상황에 맞추어 스스로 망을 구성하는 네트워크를 말한다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갑작스러운 사용자의 증가나 감소 시에는 자동으로 주변 셀과의 협력을 통해 셀 용량을 변화시키며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장애가 발생했을 때 자체적인 치유도 가능하다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2735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저전력 블루투스 기술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(BLE; Bluetooth Low Energy)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일반 블루투스와 동일한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2.4GHz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주파수 대역을 사용하지만 연결되지 않은 대기 상태에서는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절전 모드를 유지하는 기술이다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주로 낮은 전력으로 저용량 데이터를 처리하는 시계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장난감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비컨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(Beacon),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그리고 착용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컴퓨터 등의 극소형 사물 인터넷에 매우 적합하다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  <a:tr h="117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NFC(Near Field Communication,</a:t>
                      </a: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근거리 무선 통신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고주파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(HF)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를 이용한 근거리 무선 통신 기술로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아주 가까운 거리에서 양방향 통신을 지원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하는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RFID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기술의 일종이다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•13.56MHz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주파수를 이용해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10cm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내에서 최고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424Kbps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의 속도로 데이터 전송을 지원하며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모바일 기기를 통한 결제뿐만 아니라 여행 정보 전송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교통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출입 통제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잠금 장치 등 광범위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하게 활용된다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07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1595720" cy="677491"/>
          </a:xfrm>
        </p:spPr>
        <p:txBody>
          <a:bodyPr>
            <a:normAutofit/>
          </a:bodyPr>
          <a:lstStyle/>
          <a:p>
            <a:r>
              <a:rPr lang="en-US" altLang="ko-KR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ko-KR" altLang="en-US" sz="23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정보 시스템 구축 관리 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SEC_01(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네트워크 관련 신기술</a:t>
            </a:r>
            <a:r>
              <a:rPr lang="en-US" altLang="ko-KR" sz="2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en-US" altLang="ko-KR" sz="24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6D4D7A-A13B-4F75-93D1-7CE7EDACF7FF}"/>
              </a:ext>
            </a:extLst>
          </p:cNvPr>
          <p:cNvSpPr txBox="1"/>
          <p:nvPr/>
        </p:nvSpPr>
        <p:spPr>
          <a:xfrm>
            <a:off x="999334" y="1070701"/>
            <a:ext cx="110013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5) </a:t>
            </a:r>
            <a:r>
              <a:rPr lang="ko-KR" altLang="en-US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클라우드 컴퓨팅</a:t>
            </a:r>
            <a:r>
              <a:rPr lang="en-US" altLang="ko-KR" sz="1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(Cloud Computing)</a:t>
            </a:r>
            <a:endParaRPr lang="en-US" altLang="ko-KR" sz="1600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;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클라우드 컴퓨팅은 각종 컴퓨팅 자원을 중앙 컴퓨터에 두고 인터넷 기능을 갖는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단말기로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언제 어디서나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인터넷을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통해 컴퓨터 작업을 수행할 수 있는 환경을 의미한다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중앙 컴퓨터는 복수의 데이터 센터를 가상화 기술로 통합한 대형 데이터 센터로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각종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소프트웨어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lang="en-US" altLang="ko-KR" sz="16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보안 솔루션 기능 등 컴퓨팅 자원을 보유하고 있다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사용자는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키보드와 모니터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마우스를 갖추고 통신 포트만 연결하면 업무 수행이 </a:t>
            </a:r>
            <a:r>
              <a:rPr lang="ko-KR" altLang="en-US" sz="1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가능하다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</a:t>
            </a:r>
            <a:r>
              <a:rPr lang="ko-KR" altLang="en-US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●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클라우드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컴퓨팅이 그리드 컴퓨팅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(Grid Computing)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과 다른 점은 그리드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컴퓨팅이 수 많은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컴퓨터를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하나의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컴퓨터처럼 묶어 분산 처리하는 방식으로 기상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예측이나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우주 문제 등 대규모 연산에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사용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된다면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클라우드 컴퓨팅은 중앙의 대형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센터의 컴퓨팅 자원을 필요한 이들에게 필요한 순간에 </a:t>
            </a:r>
            <a:endParaRPr lang="en-US" altLang="ko-KR" sz="1600" dirty="0" smtClean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en-US" altLang="ko-KR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</a:t>
            </a:r>
            <a:r>
              <a:rPr lang="ko-KR" altLang="en-US" sz="1600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빌려주는 </a:t>
            </a:r>
            <a:r>
              <a:rPr lang="ko-KR" altLang="en-US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방식이다</a:t>
            </a:r>
            <a:r>
              <a:rPr lang="en-US" altLang="ko-KR" sz="16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765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73382</TotalTime>
  <Words>6134</Words>
  <Application>Microsoft Office PowerPoint</Application>
  <PresentationFormat>사용자 지정</PresentationFormat>
  <Paragraphs>1075</Paragraphs>
  <Slides>41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027TGp_edu_biz_gr</vt:lpstr>
      <vt:lpstr>PowerPoint 프레젠테이션</vt:lpstr>
      <vt:lpstr>정보시스템 구축 관리 총 파트</vt:lpstr>
      <vt:lpstr>IT 프로젝트 정보 시스템 구축 관리 </vt:lpstr>
      <vt:lpstr>5. IT 프로젝트 정보 시스템 구축 관리 - SEC_01(네트워크 관련 신기술)</vt:lpstr>
      <vt:lpstr>5. IT 프로젝트 정보 시스템 구축 관리 - SEC_01(네트워크 관련 신기술)</vt:lpstr>
      <vt:lpstr>5. IT 프로젝트 정보 시스템 구축 관리 - SEC_01(네트워크 관련 신기술)</vt:lpstr>
      <vt:lpstr>5. IT 프로젝트 정보 시스템 구축 관리 - SEC_01(네트워크 관련 신기술)</vt:lpstr>
      <vt:lpstr>5. IT 프로젝트 정보 시스템 구축 관리 - SEC_01(네트워크 관련 신기술)</vt:lpstr>
      <vt:lpstr>5. IT 프로젝트 정보 시스템 구축 관리 - SEC_01(네트워크 관련 신기술)</vt:lpstr>
      <vt:lpstr>5. IT 프로젝트 정보 시스템 구축 관리 - SEC_01(네트워크 관련 신기술)</vt:lpstr>
      <vt:lpstr>5. IT 프로젝트 정보 시스템 구축 관리 - SEC_01(네트워크 관련 신기술)</vt:lpstr>
      <vt:lpstr>5. IT 프로젝트 정보 시스템 구축 관리 - SEC_01(네트워크 관련 신기술)</vt:lpstr>
      <vt:lpstr>IT 프로젝트 정보 시스템 구축 관리 - SEC_01(네트워크 관련 신기술) 기출 및 출제 예상 문제</vt:lpstr>
      <vt:lpstr>IT 프로젝트 정보 시스템 구축 관리 - SEC_01(네트워크 관련 신기술) 기출 및 출제 예상 문제</vt:lpstr>
      <vt:lpstr>IT 프로젝트 정보 시스템 구축 관리 - SEC_01(네트워크 관련 신기술) 기출 및 출제 예상 문제</vt:lpstr>
      <vt:lpstr>5. IT 프로젝트 정보 시스템 구축 관리 - SEC_02(네트워크 구축)</vt:lpstr>
      <vt:lpstr>5. IT 프로젝트 정보 시스템 구축 관리 - SEC_02(네트워크 구축)</vt:lpstr>
      <vt:lpstr>5. IT 프로젝트 정보 시스템 구축 관리 - SEC_02(네트워크 구축)</vt:lpstr>
      <vt:lpstr>5. IT 프로젝트 정보 시스템 구축 관리 - SEC_02(네트워크 구축)</vt:lpstr>
      <vt:lpstr>5. IT 프로젝트 정보 시스템 구축 관리 - SEC_02(네트워크 구축)</vt:lpstr>
      <vt:lpstr>5. IT 프로젝트 정보 시스템 구축 관리 - SEC_02(네트워크 구축)</vt:lpstr>
      <vt:lpstr>5. IT 프로젝트 정보 시스템 구축 관리 - SEC_02(네트워크 구축)</vt:lpstr>
      <vt:lpstr>5. IT 프로젝트 정보 시스템 구축 관리 - SEC_02(네트워크 구축)</vt:lpstr>
      <vt:lpstr>IT 프로젝트 정보 시스템 구축 관리 - SEC_02(네트워크 구축) 기출 및 출제 예상 문제</vt:lpstr>
      <vt:lpstr>IT 프로젝트 정보 시스템 구축 관리 - SEC_02(네트워크 구축) 기출 및 출제 예상 문제</vt:lpstr>
      <vt:lpstr>IT 프로젝트 정보 시스템 구축 관리 - SEC_02(네트워크 구축) 기출 및 출제 예상 문제</vt:lpstr>
      <vt:lpstr>5. IT 프로젝트 정보 시스템 구축 관리 - SEC_03(경로제어 / 트래픽 제어)</vt:lpstr>
      <vt:lpstr>5. IT 프로젝트 정보 시스템 구축 관리 - SEC_03(경로제어 / 트래픽 제어)</vt:lpstr>
      <vt:lpstr>5. IT 프로젝트 정보 시스템 구축 관리 - SEC_03(경로제어 / 트래픽 제어)</vt:lpstr>
      <vt:lpstr>5. IT 프로젝트 정보 시스템 구축 관리 - SEC_03(경로제어 / 트래픽 제어)</vt:lpstr>
      <vt:lpstr>5. IT 프로젝트 정보 시스템 구축 관리 - SEC_03(경로제어 / 트래픽 제어)</vt:lpstr>
      <vt:lpstr>IT 프로젝트 정보 시스템 구축 관리 - SEC_03(경로 제어/트래픽 제어) 기출 및 출제 예상 문제</vt:lpstr>
      <vt:lpstr>IT 프로젝트 정보 시스템 구축 관리 - SEC_03(경로제어/트래픽 제어) 기출 및 출제 예상 문제</vt:lpstr>
      <vt:lpstr>5. IT 프로젝트 정보 시스템 구축 관리 - SEC_04(SW 관련 신기술)</vt:lpstr>
      <vt:lpstr>5. IT 프로젝트 정보 시스템 구축 관리 - SEC_04(SW 관련 신기술)</vt:lpstr>
      <vt:lpstr>5. IT 프로젝트 정보 시스템 구축 관리 - SEC_04(SW 관련 신기술)</vt:lpstr>
      <vt:lpstr>5. IT 프로젝트 정보 시스템 구축 관리 - SEC_04(SW 관련 신기술)</vt:lpstr>
      <vt:lpstr>IT 프로젝트 정보 시스템 구축 관리 - SEC_04(SW 관련 신기술) 기출 및 출제 예상 문제</vt:lpstr>
      <vt:lpstr>IT 프로젝트 정보 시스템 구축 관리 - SEC_04(SW 관련 신기술) 기출 및 출제 예상 문제</vt:lpstr>
      <vt:lpstr>IT 프로젝트 정보 시스템 구축 관리 - SEC_04(SW 관련 신기술) 기출 및 출제 예상 문제</vt:lpstr>
      <vt:lpstr>PowerPoint 프레젠테이션</vt:lpstr>
    </vt:vector>
  </TitlesOfParts>
  <Company>길드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821099032723</cp:lastModifiedBy>
  <cp:revision>12585</cp:revision>
  <dcterms:created xsi:type="dcterms:W3CDTF">2019-09-27T03:30:23Z</dcterms:created>
  <dcterms:modified xsi:type="dcterms:W3CDTF">2024-01-12T06:28:55Z</dcterms:modified>
</cp:coreProperties>
</file>