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642" r:id="rId6"/>
    <p:sldId id="2445" r:id="rId7"/>
    <p:sldId id="2615" r:id="rId8"/>
    <p:sldId id="2617" r:id="rId9"/>
    <p:sldId id="2643" r:id="rId10"/>
    <p:sldId id="2644" r:id="rId11"/>
    <p:sldId id="2645" r:id="rId12"/>
    <p:sldId id="2646" r:id="rId13"/>
    <p:sldId id="2647" r:id="rId14"/>
    <p:sldId id="2648" r:id="rId15"/>
    <p:sldId id="2649" r:id="rId16"/>
    <p:sldId id="2650" r:id="rId17"/>
    <p:sldId id="2651" r:id="rId18"/>
    <p:sldId id="2652" r:id="rId19"/>
    <p:sldId id="2653" r:id="rId20"/>
    <p:sldId id="2625" r:id="rId21"/>
    <p:sldId id="2626" r:id="rId22"/>
    <p:sldId id="2628" r:id="rId23"/>
    <p:sldId id="2654" r:id="rId24"/>
    <p:sldId id="2655" r:id="rId25"/>
    <p:sldId id="2633" r:id="rId26"/>
    <p:sldId id="2634" r:id="rId27"/>
    <p:sldId id="2635" r:id="rId28"/>
    <p:sldId id="2656" r:id="rId29"/>
    <p:sldId id="2657" r:id="rId30"/>
    <p:sldId id="2658" r:id="rId31"/>
    <p:sldId id="2659" r:id="rId32"/>
    <p:sldId id="2660" r:id="rId33"/>
    <p:sldId id="2639" r:id="rId34"/>
    <p:sldId id="2661" r:id="rId35"/>
    <p:sldId id="2662" r:id="rId36"/>
    <p:sldId id="2663" r:id="rId37"/>
    <p:sldId id="2664" r:id="rId38"/>
    <p:sldId id="2665" r:id="rId39"/>
    <p:sldId id="2666" r:id="rId40"/>
    <p:sldId id="2667" r:id="rId41"/>
    <p:sldId id="2668" r:id="rId42"/>
    <p:sldId id="2669" r:id="rId43"/>
    <p:sldId id="2670" r:id="rId44"/>
    <p:sldId id="2671" r:id="rId45"/>
    <p:sldId id="2672" r:id="rId46"/>
    <p:sldId id="2673" r:id="rId47"/>
    <p:sldId id="27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75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84"/>
      </p:cViewPr>
      <p:guideLst>
        <p:guide orient="horz" pos="4065"/>
        <p:guide orient="horz" pos="2160"/>
        <p:guide orient="horz" pos="3702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정보시스템 구축 관리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2</a:t>
            </a:r>
            <a:r>
              <a:rPr lang="en-US" altLang="ko-KR" sz="3000" dirty="0">
                <a:latin typeface="+mj-ea"/>
                <a:ea typeface="+mj-ea"/>
              </a:rPr>
              <a:t>. IT</a:t>
            </a:r>
            <a:r>
              <a:rPr lang="ko-KR" altLang="en-US" sz="3000" dirty="0">
                <a:latin typeface="+mj-ea"/>
                <a:ea typeface="+mj-ea"/>
              </a:rPr>
              <a:t>프로젝트 정보시스템 </a:t>
            </a:r>
            <a:r>
              <a:rPr lang="ko-KR" altLang="en-US" sz="3000" dirty="0" smtClean="0">
                <a:latin typeface="+mj-ea"/>
                <a:ea typeface="+mj-ea"/>
              </a:rPr>
              <a:t>구축 </a:t>
            </a:r>
            <a:r>
              <a:rPr lang="ko-KR" altLang="en-US" sz="3000" dirty="0">
                <a:latin typeface="+mj-ea"/>
                <a:ea typeface="+mj-ea"/>
              </a:rPr>
              <a:t>관리</a:t>
            </a:r>
            <a:r>
              <a:rPr lang="en-US" altLang="ko-KR" sz="3000" dirty="0" smtClean="0">
                <a:latin typeface="+mj-ea"/>
                <a:ea typeface="+mj-ea"/>
              </a:rPr>
              <a:t>-2)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SEC_06(HW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4D Printing(Fourth Dimension Printing)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4D Printing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특정 시간이나 환경 조건이 갖추어지면 스스로 형태를 변화시키거나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제조되는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조립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Self-Assembly)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 적용된 제품을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3D Printing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4D Printing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TED(Technology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Entertainment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Design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강연에서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자가 조립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연구소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Self-Assembly Lab)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스카일러 티빗츠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(Skylar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Tibbits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교수에 의해 처음 공개되었다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4D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Printing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위해서는 인간의 개입 없이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진동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습도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중력 등 다양한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환경이나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에너지원에 자극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변화하는 스마트 소재가 필요하며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형상기억합금이나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통해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전기회로를 내장하는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제조된다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4D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Printing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제조된 제품에 전기로 열을 가하면 기존에 설정한 모양으로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접히는 종이 접기 로봇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접힌 상태에서 출력되어 완전한 형태로 변화하는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키네메틱스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드레스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(Kinematics Dress)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선보여진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5480" y="5661248"/>
            <a:ext cx="10369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형상기억합금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형상기억합금은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모양을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변형시켜도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온도가 주어지면 변형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모양으로 다시 되돌아오는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성질을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합금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나노 기술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Nano technology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(Nano)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억분의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나노 기술은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나노 미터 정도로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작은 크기의 소자를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하는 기술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분자와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다루는 초미세 기술을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키네메틱스 드레스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(Kinematics Dress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스튜디오인 너버스시스템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Nervous System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만든 옷이다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물론 평범한 옷은 아니다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옷처럼 몸매에 맞게 라인을 맞출 수도 있고 입는 사람이 움직이면 이에 따라서 모양도 바뀌지만 이 옷은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프린터로 만든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6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SEC_06(HW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RAID(Redundant Array of Inexpensive Disk,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Redundant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 of Independent Disk)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하드디스크로 디스크 배열을 구성하여 파일을 구성하고 있는 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저장할 경우 그 블록들을 여러 디스크에서 동시에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읽거나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쓸 수 있으므로 디스크의 속도가 매우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기술을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RAID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RAID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어느 한 디스크에만 결함이 발생해도 전체 데이터에 파일이 손상되는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문제점을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해결하기 위해 디스크 배열에 오류 검출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여분의 디스크들을 추가하여 오류가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발생해도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원래의 데이터를 복구할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RAID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오류 검출 및 정정 방법에 따라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RAID1 ~ RAID5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다섯 종류가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SEC_06(HW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4K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해상도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4K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해상도는 차세대 고화질 모니터의 해상도를 지칭하는 용어이다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해상도는 가로 픽셀 수가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3840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세로 픽셀 수가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2160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영상의 해상도를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말하는데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Full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HDTV(1920x1080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배에 해당하는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초고화질의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UHDTV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차세대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규격으로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HDTV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해상도의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배에 해당하는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4K, 16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해상도를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5480" y="5661248"/>
            <a:ext cx="10369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UHDTV :‘Ultra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High Definition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TV’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줄임말로 초고화질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6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SEC_06(HW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앤 스크린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(N-Screen)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앤 스크린은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서로 다른 단말기에서 동일한 콘텐츠를 자유롭게 이용할 수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앤 스크린은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PC, TV,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휴대폰에서 동일한 콘텐츠를 끊김 없이 이용할 수 있는 것은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여러 개의 단말기에서도 동일한 콘텐츠를 끊김 없이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컴패니언 스크린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(Companion Screen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컴패니언 스크린은 앤 스크린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N-Screen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한 종류로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TV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방송 시청 시 방송 내용을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공유하며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추가적인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수 있는 스마트폰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블릿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세컨드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(Second Screen)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불린다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컴패니언 스크린 이용자는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IP(Internet Protocol)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망을 통해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스마트폰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PC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시청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중인 방송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관련 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가수의 영상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(VOD),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AOD)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이용하는 것이 가능하며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TV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시청 중에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다른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사람들과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의견을 공유할 수도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2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SEC_06(HW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 클라이언트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PC(Thin Client PC)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 클라이언트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하드디스크나 주변 장치 없이 기본적인 메모리만 갖추고 서버와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컴퓨터를 말하는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기반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컴퓨팅과 관계가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클라이언트는 프로그램이 필요할 때마다 서버에 접속하여 소프트웨어를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내려 받기만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 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없으므로 데이터는 서버 측에서 한꺼번에 관리한다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기억장치를 따로 두지 않기 때문에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분실하더라도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유출될 우려가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원래 유지보수 등에 발생하는 비용을 절감하기 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고안되었지만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유출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이용되면서 재택근무 도입을 검토하고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주목을 받고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9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SEC_06(HW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패블릿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(Phablet)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패블릿은 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(Phone)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태블릿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합성어로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태블릿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포함한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대화면 스마트폰을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대화면 스마트폰은 동영상 시청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브라우징 등 각종 서비스가 월등하므로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기기를 한 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해보면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기기를 사용할 수 없다는 이른바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톱니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Ratchet Effect)'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적용될 수 있다는 점에서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프리미엄 제품이다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C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 유에스비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(Universal Serial Bus Type-C, USB Type–C, USB-C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 유에스비는 범용 인터페이스 규격인 유에스비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(USB; Universal Serial Bus)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2014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8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USB IF(Implementers Forum)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발표되었다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 유에스비는 기존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형에 비하여 크기가 작고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핀으로 위아래의 구분이 없어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방향으로든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 유에스비의 데이터 전송 속도는 초당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기가 비트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(Gbps)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전력은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100W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전송이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전송량이 증대됨에 따라 전원 케이블을 필요로 하던 주변기기들을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유에스비만으로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연결할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되면서 기기 간 연결의 편의성이 증대되었다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5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SEC_06(HW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(MEMS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Micro-Electro Mechanical Systems)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멤스는 초정밀 반도체 제조 기술을 바탕으로 센서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액추에이터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(Actuator)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기계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기술로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가공하여 전기기계적 동작을 할 수 있도록 한 초미세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멤스는 일반적으로 작은 실리콘 칩 위에 마이크로 단위의 작은 부품과 이들을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입체적으로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회로들로 구성되며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정보기기의 센서나 프린터 헤드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 헤드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환경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의료 및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용도로 이용된다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초소형이면서 고도의 복잡한 동작을 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 시스템이나 마이크로 머신들은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 멤스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5480" y="5661248"/>
            <a:ext cx="1036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액추에이터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전기 에너지를 입력하고 액추에이터에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무엇을 해야 하는지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알려주는 외부 신호 입력을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필요로 하는 장치를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그런 다음 장치가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모션 형태의 출력은 회전 또는 선형 일 수 있으며 시스템에서 원하는 결과를 얻는 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9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SEC_06(HW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트러스트존 기술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(TrustZone Technology)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트러스트존 기술은 칩 설계회사인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ARM(Advanced RISC Machine)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개발한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Processor)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 일반 애플리케이션을 처리하는 일반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구역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Normal World)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보안이 필요한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보안 구역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(Secure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World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분할하여 관리하는 하드웨어 기반의 보안 기술이다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트러스트존 기술을 적용한 프로세서를 사용하면 결제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기밀문서 등과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보안이 필요한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취급하는 애플리케이션을 외부 공격에 노출하지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(OS)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수준에서 안전하게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1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SEC_06(HW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엠디스크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(M-DISC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Millennial DISC)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엠디스크는 한 번의 기록만으로 자료를 영구 보관할 수 있는 광 저장 장치이다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엠디스크는 디스크 표면의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무기물 층에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레이저를 이용해 자료를 조각해서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염료층에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방식과 달리 물리적으로 조각하는 방식 덕분에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가도 변하지 않는 금속 활자처럼 빛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습기 등의 외부 요인에 영향을 받지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엠디스크는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미국의 밀레니어터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(Millenniata)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사에서 개발되었으며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비디오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(DVD)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블루레이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(Blue-ray Disk)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5480" y="5661248"/>
            <a:ext cx="10369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 저장장치 또는 광학 저장 매체란 음성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 및 데이터 정보 등 멀티미디어 정보들을 기록하거나 재생하는 데 있어서 광 레이저 기술을 이용하는 장치이다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무기 화합물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(inorganic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compound,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무기물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유기 화합물 이외의 화합물이며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뜻 그대로 생명력이 없고 생물적이지 않은 발생 최초의 형태의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화합물이다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블루레이 디스크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(Blue-ray Disk)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블루레이 디스크는 고선명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(HD)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비디오를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디지털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만든 광 기록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저장매체이다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2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SEC_06(HW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멤리스터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(Memristor)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멤리스터는 메모리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(Memory)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레지스터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(Resister)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합성어로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방향과 양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경험을 모두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특별한 소자이다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멤리스터는 레지스터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(Resister),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커패시터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(Capacitor),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인덕터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(Inductor)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이어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전자회로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요소라 불리고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멤리스터는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전원 공급이 끊어졌을 때도 직전에 통과한 전류의 방향과 양을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다시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공급되면 기존의 상태가 그대로 복원된다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컴퓨터를 예로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작업을 하다 전원을 끈 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켜면 작업했던 상태 그대로 남아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이용하면 수분이 소요되는 부팅 시간이 몇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줄어들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5480" y="5661248"/>
            <a:ext cx="10369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CPU(Central Processing Unit)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요청을 처리하는 데 필요한 데이터를 일시적으로 저장하는 기억장치이다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커패시터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콘덴서 축전기라고도 불리는 소자로 전기를 일시적으로 저장하는 소자이다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인덕터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자기장의 형태로 자기 에너지를 저장한다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전기장의 형태로 전기 에너지를 저장하는 커패시터에 대응되는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자기장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(magnetic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자석이나 전류에 의해 자기력이 작용하는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공간을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자기력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(magnetic force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자석의 자극과 자극 사이에서 작용하는 힘이나 전류와 자석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전류와 전류 사이에서 작용하는 힘을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1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정보시스템 구축 관리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정보시스템 구축 관리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소프트웨어 개발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(30.39%)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(36.46%)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소프트웨어 개발 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(19.34%)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시스템 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(13.81%)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SEC_06(HW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68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HW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PC,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휴대폰에서 원하는 콘텐츠를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끊김 없이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자유롭게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할 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서비스는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Memristor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MEMS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SNMP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N-Screen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PC, TV,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휴대폰 등 여러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화면이라고 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N-Screen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떠올리자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앤 스크린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(N-Screen)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앤 스크린은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서로 다른 단말기에서 동일한 콘텐츠를 자유롭게 이용할 수 있는 서비스를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앤 스크린은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PC, TV,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휴대폰에서 동일한 콘텐츠를 끊김 없이 이용할 수 있는 것은 물론 사용자가 가지고 있는 여러 개의 단말기에서도 동일한 콘텐츠를 끊김 없이 이용할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멤리스터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(Memristor)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멤리스터는 메모리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(Memory)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레지스터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(Register)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합성어로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전류의 방향과 양 등 기존의 경험을 모두 기억하는 특별한 소자이다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멤리스터는 레지스터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커패시터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인덕터에 이어서 네 번째 전자회로 구성 요소라 불리고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멤리스터는 전원 공급이 끊어졌을 때도 직전에 통과한 전류의 방향과 양을 기억하기 때문에 다시 전원이 공급이 되면 기존의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상태가 그대로 복원된다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(MEMS; Micro-Electro Mechanical Systems)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멤스는 초정밀 반도체 제조 기술을 바탕으로 센서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액추에이터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(Actuator)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기계 구조를 다양한 기술로 미세 가공하여 전기 기계적 동작을 할 수 있도록 한 초미세 장치이다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멤스는 일반적으로 작은 실리콘 칩 위에 마이크로 단위의 작은 부품과 이들을 입체적으로 연결하는 마이크로 회로들로 구성되며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정보기기의 센서나 프린터 헤드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HDD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 헤드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의료 및 군사 용도로 이용된다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최근의 초소형이면서 고도의 복잡한 동작을 하는 마이크로 시스템이나 마이크로 머신들은 대부분 멤스 기술을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SNMP(Simple Network Management Protocol)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간이 망 관리 프로토콜은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상의 장치로부터 정보를 수집 및 관리하며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 정보를 수정하여 장치의 동작을 변경하는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데에 사용되는 인터넷 표준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정보시스템과 관련한 다음 설명에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간에 공유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디스크를 중심으로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클러스터링으로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엮어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동시에 연결할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 업무 서버 안정성을 높이기 위해 사용될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방식으로 구현되며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서버를 연결하는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시스템이 각각 업무를 수행하도록 구현하는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솔루션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(HACMP)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 대 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방식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(Point-to-Point Mode)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스턱스넷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(Stuxnet)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루팅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(Rooting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솔루션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(HACMP; High Availability Clustering Multi Processing)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솔루션은 긴 시간 동안 안정적인 서비스 운영을 위해서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발생 시 즉시 다른 시스템으로 대체 가능한 환경을 구축하는 메커니즘을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각 시스템 간에 공유 디스크를 중심으로 클러스터링으로 역어 다수의 시스템을 동시에 연결할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서버를 연결하는 이중화를 통해 서버의 안정성을 높일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 대 점 연결 방식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(Point-to-Point Mode)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 대 점은 네트워크에 있어 물리적으로 중개 장치를 통과하지 않고 한 지점에서 다른 지점으로 직접 가는 채널을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스턱스넷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(Stuxnet)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스턱스넷은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처음 등장한 강력한 악성 컴퓨터 웜 바이러스로서 새로운 종류의 디지털 무기이다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스턱스넷을 개발했다고 공식적으로 인정한 국가는 없지만 미국과 이스라엘이 웜을 공동 개발한 것으로 공공연히 알려져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(Rooting)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루팅이란 안드로이드 폰의 운영체제를 해킹해 관리자의 권한을 얻는 행위를 의미하며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리눅스에서 관리자 권한을 얻는 행위를 지칭하는 용어에서 파생됐다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안드로이드는 리눅스를 운영체제로 사용하는데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리눅스에서 최고 권한을 가진 계정이 바로 루트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(root)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099407" y="1061152"/>
            <a:ext cx="6064327" cy="2174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하드디스크나 주변 장치 없이 기본적인 메모리만 갖추고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네트워크로 운용되는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개인용 컴퓨터를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Mobile Computing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Cloud Computing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Thin Client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 클라이언트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PC(Thin Client PC)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 클라이언트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하드디스크나 주변 장치 없이 기본적인 메모리만 갖추고 서버와 네트워크로 운용되는 개인용 컴퓨터를 말하는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기반 컴퓨팅과 관계가 깊다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클라이언트는 프로그램이 필요할 때마다 서버에 접속하여 소프트웨어를 내려 받기만 하면 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기억장치가 없으므로 데이터는 서버 측에서 한꺼번에 관리한다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신 클라이언트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기억장치를 따로 두지 않기 때문에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분실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하더라도 정보가 유출될 우려가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신 클라이언트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원래 유지보수 등에 발생하는 비용을 절감하기 위해 고안되었지만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유출 방지를 위해 이용되면서 재택 근무 도입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검토하고 있는 기업들의 주목을 받고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모바일 컴퓨팅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(Mobile Computing)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동영상의 전송을 가능케 하는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평상시 컴퓨터 사용 중 전송을 염두에 둔 인간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컴퓨터의 상호작용이다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컴퓨팅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(Cloud Computing)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직접적인 활발한 관리 없이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스토리지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스토리지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컴퓨팅 파워와 같은 컴퓨터 시스템 리소스를 필요 시 바로 제공하는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인터넷 기반 컴퓨팅의 일종으로 정보를 자신의 컴퓨터가 아닌 클라우드에 연결된 다른 컴퓨터로 처리하는 기술을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컴퓨터 처리 자원과 데이터를 컴퓨터와 다른 장치들에 요청 시 제공해준다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하드웨어와 관련된 기술들을 설명한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MEMS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초정밀 반도체 제조 기술을 바탕으로 센서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액추에이터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Actuator)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기계 구조를 다양한 기술로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가공하여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전기 기계적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동작을 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한 초 미세장치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TrustZone Technology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프로세서 내에 일반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일반 구역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 World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보안이 필요한 애플리케이션을 처리하는 보안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구역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World)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분할하여 관리하는 하드웨어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기술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Phablet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태블릿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포함한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인치 이상의 대화면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스마트폰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M-DISC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번의 기록만으로 자료를 영구 보관할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광 저장 장치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패블릿은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인치 이상이 아니라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인치 이상의 대화면 스마트폰이다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패블릿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(Phablet)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패블릿은 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(Phone)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태블릿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합성어로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태블릿 기능을 포함한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인치 이상의 대화면 스마트폰을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대화면 스마트폰은 동영상 시청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브라우징 등 각종 서비스가 월등하므로 대화면 기기를 한 번 사용해 보면 작은 기기를 사용할 수 없다는 이른바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톱니 효과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(Ratchet Effect)’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적용될 수 있다는 점에서 의미 있는 프리미엄 제품이다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트러스트존 기술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(TrustZone Technology)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트러스트존 기술은 칩 설계회사인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ARM(Advanced RISC Machine)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개발한 기술로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 내에 일반 애플리케이션을 처리하는 일반 구역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 World)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보안이 필요한 애플리케이션을 처리하는 보안 구역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(Secure World)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분할하여 관리하는 하드웨어 기반의 보안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트러스트존 기술을 적용한 프로세서를 사용하면 결제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기밀문서 등과 같이 보안이 필요한 데이터들을 취급하는 애플리케이션 을 외부 공격에 노출하지 않고 운영체제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(OS)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수준에서 안전하게 보호하는 것이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엠디스크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(M-DISC, Millennial DISC)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엠디스크는 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번의 기록만으로 자료를 영구 보관할 수 있는 광 저장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엠디스크는 디스크 표면의 무기물 층에 레이저를 이용해 자료를 조각해서 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염료층에 표시하는 방식과 달리 물리적으로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조각하는 방식 덕분에 시간이 가도 변하지 않는 금속 활자처럼 빛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습기 등의 외부 요인에 영향을 받지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엠디스크는 미국의 밀레니어터 사에서 개발되었으며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바이오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(DVD)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블루레이 디스크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(Blue-ray Disk)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0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SEC_06(HW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HW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용어로 가장 옳은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번의 기록만으로 자료를 영구 보관할 수 있는 광 저장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무기물 층에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레이저를 이용해 자료를 조각해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Blue-ray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Disk 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M-DISC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Solid State Drive   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Digital Video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Disk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블루레이 디스크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(Blue-ray Disk)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고선명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(HD)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비디오를 위한 디지털 데이터를 저장할 수 있도록 만든 광 기록방식의 저장매체를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SSD(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Solid State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Drive)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 디스크 드라이브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(HDD)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비슷하게 동작하면서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와는 달리 기계적 장치가 없는 반도체를 이용하여 정보를 저장하는 컴퓨터 보조기억 장치이며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처리속도가 상당히 빠르다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DVD(Digital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Video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화질과 음질이 뛰어난 멀티미디어 데이터를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기가 이하 만큼 데이터를 저장할 수 있는 매체이다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7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SEC_07(Secure OS)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Secure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OS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기존의 운영체제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내재된 보안 취약점을 해소하기 위해 보안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갖춘 커널을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외부의 침입으로부터 시스템 자원을 보호하는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커널은 보안 기능을 갖춘 커널을 의미하며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참조 모니터의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구현하고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커널의 보호 대상에는 메모리와 보조기억장치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그곳에 저장된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장치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 메커니즘 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보호 방법을 구현하기 복잡한 것부터 차례로 분류하면 다음과 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암호적 분리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(Cryptographic Separation)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암호화하는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분리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(Logical Separation)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구역을 지정하여 구역을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벗어나는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분리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(Temporal Separation)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시간에 하나의 프로세스만 수행되도록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 실행으로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취약점을 제거하는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(Physical Separation)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장비만 사용하도록 제한하는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5480" y="6301769"/>
            <a:ext cx="1077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TCB(Trusted Computing Base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TCB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운영체제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(OS),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펌웨어 등 컴퓨터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모든 장치가 보안 정책을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따르도록 설계한 보호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메커니즘이다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SEC_07(Secure OS)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Secure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모니터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(Reference Monitor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모니터는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 대상의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대한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통제를 수행하는 추상 머신이며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실제로 구현한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보안 커널이다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모니터는 보안 커널 데이터베이스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(SKDB; Security Kernel Database)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참조하여 객체에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접근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허가 여부를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모니터와 보안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커널은 다음의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특징을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격리성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 해야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가능성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(Verifiability)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적절히 구현되었다는 것을 확인할 수 있어야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(Completeness)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우회가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 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0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SEC_07(Secure OS)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Secure OS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보안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OS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보안 기능에는 식별 및 인증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강제적 접근통제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재사용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완전한 조정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 기록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축소 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11271"/>
              </p:ext>
            </p:extLst>
          </p:nvPr>
        </p:nvGraphicFramePr>
        <p:xfrm>
          <a:off x="1775520" y="2276872"/>
          <a:ext cx="8568952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662473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식별 및 인증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접근 주체에 대한 안전하고 고유한 식별 및 인증 기능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임의적 접근통제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소속 그룹 또는 개인에 따라 부여된 권한에 따라 접근을 통제하는 기능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•DAC(Discretionary Access Control)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신분 기반 정책이라고도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강제적 접근통제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접속 단말 및 접속 방법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권한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 객체의 특성 등 여러 보안 속성이 고려된 규칙에 따라 강제적으로 접근을 통제하는 기능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•MAC(Mandatory Access Control)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규칙 기반 정책이라고도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 재사용 보호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메모리에 기존 데이터가 남아있지 않도록 초기화하는 기능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완전한 조정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우회할 수 없도록 모든 접근 경로를 완전하게 통제하는 기능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신뢰 경로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비밀번호 변경 및 권한 설정 등과 같은 보안 작업을 위한 안전한 경로를 제공하는 기능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감사 및 감사기록축소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보안 관련 사건 및 작업을 기록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(Log)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후 보호하는 기능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막대한 양의 기록들을 분석하고 축소하는 기능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15480" y="6301769"/>
            <a:ext cx="1077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재사용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 Reuse)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재사용은 객체가 사용한 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메모리에 남아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탈취하는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7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SEC_07(Secure OS)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271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OS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운영체제의 커널에 보안 기능을 추가한 것으로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체제의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보안상 결함으로 인하여 발생 가능한 각종 해킹으로부터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보호하기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위하여 사용되는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GPIB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CentOS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XSS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Secure OS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OS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기존의 운영체제에 내재된 보안 취약점을 해소하기 위해 보안 기능을 갖춘 커널을 이식하여 외부의 침입으로부터 시스템 자원을 보호하는 운영체제를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보안 커널은 보안 기능을 갖춘 커널을 의미하며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TCB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참조 모니터의 개념을 구현하고 집행한다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보안 커널의 보호 대상에는 메모리와 보조기억장치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그곳에 저장된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보호 메커니즘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GPIB(General Purpose Interface Bus)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컴퓨터와 주변기기를 연결하기 위한 외부 버스의 일종으로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 병렬 전송 방식을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전자 계측 기기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센서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 자동화 관련기기 등을 제어하기 위한 외부 버스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많이 사용되지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사가 사내 검사용으로 사용하던 디지털 인터페이스 규격이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IEEE 488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규격화가 된 것 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계측기의 표준 인터페이스로 많이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CentOS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CentOS(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센트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CentOS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프로젝트에서 레드햇 제휴로 개발한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운영체제이다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업스트림 소스인 레드햇 엔터프라이즈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리눅스와 완벽하게 호환되는 무료 기업용 컴퓨팅 플랫폼을 제공할 목적으로 만들어진 리눅스 계 운영체제 가운데 하나이다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XSS(Cross Site Script)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애플리케이션에서 사용자가 입력 값에 대한 필터링이 제대로 이루어지지 않을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공격자가 입력이 가능한 폼에 악의적인 스크립트를 삽입하여 해당 스크립트가 희생자 측에서 동작하도록 하여 악의적인 행위를 수행하는 취약점이다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공격자는 취약점을 이용하여 사용자의 개인정보 및 쿠키정보 탈취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악성코드 감염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 변조 등의 공격을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Secure OS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보안기능으로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b="1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및 인증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임의적 접근 통제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지원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강제적 접근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솔루션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(HACMP; High Availability Clustering Multi Processing)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솔루션은 긴 시간 동안 안정적인 서비스 운영을 위해서 장애 발생 시 즉시 다른 시스템으로 대체 가능한 환경을 구축하는 메커니즘을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각 시스템 간에 공유 디스크를 중심으로 클러스터링으로 역어 다수의 시스템을 동시에 연결할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서버를 연결하는 이중화를 통해 서버의 안정성을 높일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OS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가지의 보안 기능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및 인증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접근 주체에 대한 안전하고 고유한 식별 및 인증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임의적 접근 통제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소속 그룹 또는 개인에 따라 부여된 권한에 따라 접근을 통제하는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DAC(Discretionary Access Control)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신분 기반 정책 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강제적 접근 통제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접속 단말 및 접속 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 객체의 특성 등 여러 보안 속성이 고려된 규칙에 따라 강제적으로 접근을 통제하는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MAC(Mandatory Access Control)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규칙 기반 정책이라도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사용성 보호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메모리에 기존 데이터가 남아있지 않도록 초기화하는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완전한 조정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우회할 수 없도록 모든 접근 경로를 완전하게 통제하는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 경로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비밀번호 변경 및 권한 설정 등과 같은 보안 작업을 위한 안전한 경로를 제공하는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 및 감사 기록 축소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모든 보안 관련 사건 및 작업을 기록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후 보호하는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막대한 양의 기록들을 분석하고 축소하는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모니터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(Reference Monitor)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특징에 속하지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Isolation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Cohesion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Verifiability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Completeness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모니터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(Reference Monitor)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모니터는 보호 대상의 객체에 대한 접근 통제를 수행하는 추상 머신이며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이것을 실제로 구현한 것이 보안 커널이다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참조 모니터는 보안 커널 데이터베이스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(SKDB)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참조하여 객체에 대한 접근 허가 여부를 결정한다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참조 모니터와 보안 커널은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가의 특징을 갖는다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격리성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 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 조작이 불가능 해야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검증 가능성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(Verifiability) 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적절히 구현되었다는 것을 확인할 수 있어야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완전성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(Completeness) 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우회가 불가능 해야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정확히 응집도는 한 모듈 내에 구성 요소 간의 밀접한 정도를 의미하며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모듈이 하나의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갖고 있는 것은 응집도가 높은 것이고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모듈이 여러 기능을 갖고 있는 것은 응집도가 낮은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Secure OS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보호 방법을 구현하기 복잡한 순서대로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옳게 나열된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암호적 분리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분리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분리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분리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분리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분리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암호적 분리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분리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암호적 분리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분리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분리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분리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물리적 분리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분리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분리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OS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보호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 방법을 구현하기 복잡한 것부터 차례로 나열하면 아래와 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암호적 분리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(Cryptographic Separation) 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정보를 암호화 하는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논리적 분리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(Logical Separation) 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논리적 구역을 지정 하여 그 구역을 벗어나는 행위를 제한하는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시간적 분리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(Temporal Separation) 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시간에 하나의 프로세스 만 수행되도록 하여 동시 실행으로 발생하는 보안 취약점을 제거하는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물리적 분리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(Physical Separation) 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별로 특정 장비만 사용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하도록 제한하는 방법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4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SEC_07(Secure OS)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OS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Secure OS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제공하는 보안 기능에 속하지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재사용 보호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트래픽 제어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신뢰 경로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트래픽 제어하는 기능은 교환기나 스위치 등의 네트워크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장비가 수행해야 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장비에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설치될 수는 있겠지만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해당 기능을 제공한다고는 보기가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3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SEC_08(DB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(Big Data)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기존의 관리 방법이나 분석 체계로는 처리하기 어려운 막대한 양의 정형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단말의 빠른 확산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소셜 네트워크 서비스의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활성화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네트워크의 확대로 데이터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폭발이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더욱 가속화되고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빅데이터가 주목 받고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이유는 기업이나 정부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포털 등이 빅데이터를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분석함으로써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예측해 최적의 대응 방안을 찾고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수익으로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가치를 창출하기 때문이다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5991671"/>
            <a:ext cx="1077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네트워크는 인간과 사물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분산되어 있는 요소들이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개입 없이 상호 협력적으로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등 지능적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형성하는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7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SEC_08(DB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브로드 데이터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(Broad Data)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브로드 데이터는 다양한 채널에서 소비자와 상호 작용을 통해 생성된 기업 마케팅에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효율적이고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이전에 사용하지 않거나 알지 못했던 새로운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데이터에 새로운 가치가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더해진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브로드 데이터는 대량의 자료를 뜻하는 빅데이터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Big Data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와는 달리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뜻하는 것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소비자의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SNS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활동이나 위치 정보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이에 속한다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아시아 유통 데이터 분석 리포트를 통해 브로드 데이터의 중요성을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강조하기도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(Meta Data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데이터는 일련의 데이터를 정의하고 설명해 주는 데이터이다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컴퓨터에서는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사전의 내용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의미하고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HTML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문서에서는 메타 태그 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내용이 메타 데이터이다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방송에서는 방대한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분량의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저작물을 신속하게 검색하기 위한 촬영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출연자 등과 음원의 검색을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작곡자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가수명 등을 메타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메타 데이터는 여러 용도로 사용되나 주로 빠르게 검색하거나 내용을 간략하고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위해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6239243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메타데이타의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보면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휴대폰으로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사진을 찍으면 모바일 장치는 사진에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 및 시간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크기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크기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첨부한다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소셜 미디어를 사용하면 사진에 있는 사람과 위치에 태그를 지정할 수 있으므로 더 많은 메타데이터가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사진첩으로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돌아가서 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 별로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사진을 검색할 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1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SEC_08(DB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아카이빙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(Digital Archiving)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아카이빙은 디지털 정보 자원을 장기적으로 보존하기 위한 작업을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아날로그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변환한 후 압축해서 저장하고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콘텐츠도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분류하고 메타 데이터를 만들어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디지털 아카이빙은 늘어나는 정보 자원의 효율적인 관리와 이용을 위해 필요한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(Hadoop)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하둡은 오픈 소스를 기반으로 한 분산 컴퓨팅 플랫폼이다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하둡은 일반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 컴퓨터들로 가상화된 대형 스토리지를 형성하고 그 안에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보관된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거대한 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병렬로 처리할 수 있도록 개발된 자바 소프트웨어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야후 등에 적용되고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(RDB)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데이터를 전송할 때 스쿱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(Sqoop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이용한다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6239243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(Sqoop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스쿱은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하둡과 관계형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 효율적으로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이관하고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변환해 주는 명령줄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애플리케이션이다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시스템 구축 관리 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네트워크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002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구축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제어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004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005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006 HW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007 Secure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008 DB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009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010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SEC_08(DB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(MapReduce)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맵리듀스는 대용량 데이터를 분산 처리하기 위한 목적으로 개발된 프로그래밍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흩어져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 있는 데이터 분류로 묶는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수행한 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제거하고 원하는 데이터를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Reduce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Google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고안되었으며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 처리를 위한 병렬 처리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사용되고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(Tajo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타조는 오픈 소스 기반 분산 컴퓨팅 플랫폼인 아파치 하둡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(Apache Hadoop)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분산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주도하여 개발하고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타조는 하둡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(Hadoop)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빅데이터를 분석할 때 맵리듀스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(MapReduce)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구조화 질의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하둡 분산 파일 시스템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(HDFS;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Hadoop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Distributed File System)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바로 읽어낼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타조는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대규모 데이터 처리와 실시간 상호 분석에 모두 사용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6093296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Warehouse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웨어하우스는 정보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(Warehouse)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합성어로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 과정에 효과적으로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여러 시스템에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분산되어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데이터를 주제별로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축적해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놓은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SEC_08(DB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다이어트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Diet)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다이어트는 데이터를 삭제하는 것이 아니라 압축하고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중복된 정보는 중복을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배제하고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나누어 저장하는 작업이다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다이어트는 인터넷과 이동통신 이용이 늘면서 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기업의 데이터베이스에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쌓인 방대한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효율적으로 관리하기 위해 대두된 방안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 데이터들을 한 곳에 모아 두되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제대로 찾아내는 체계를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갖추는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중요하다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Mining)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마이닝은 데이터 웨어하우스에 저장된 데이터 집합에서 사용자의 요구에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유용하고 가능성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발견하기 위한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데이터를 분석하여 데이터 속에 내재되어 있는 변수 사이의 상호관계를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규명하여 패턴화함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데이터 추출이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6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SEC_08(DB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OLAP(Online Analytical Processing)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다차원으로 이루어진 데이터로부터 통계적인 요약 정보를 분석하여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활용하는 방식을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쉽게 다차원 분석으로 생각하면 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시스템은 데이터 웨어하우스나 데이터 마트와 같은 시스템과 상호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시스템이다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Roll-up, Drill-down, Drill-through, Drill-across, Pivoting,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Slicing, Dicing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4941168"/>
            <a:ext cx="9649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Roll-up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분석할 항목에 대해 한 차원의 계층 구조를 따라 단계적으로 구체적인 내용의 상세 데이터로부터 요약된 형태의 데이터로 접근하는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Drill-down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분석할 항목에 대해 한 차원의 계층 구조를 따라 단계적으로 요약된 형태의 데이터로부터 구체적인 내용의 상세 데이터로 접근하는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Drill-through : OLAP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존재하는 상세 데이터에 접근하는 기능이다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원천 조회라고도 칭한다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Drill-across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큐브의 데이터에 접근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큐브 간 전환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기능이다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큐브란 데이터를 보는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여러가지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차원을 말하며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큐브는 레벨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그리고 계층으로 구성된다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Pivoting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보고서의 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차원을 바꾸어 볼 수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기능이다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Slicing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다차원 데이터항목들을 다양한 각도에서 조회하고 자유롭게 비교하는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Dicing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위와 동일하지만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slicing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더 쪼개는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형태이다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2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SEC_08(DB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562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용어로 옳은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오픈소스를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한 분산 컴퓨팅 플랫폼이다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 컴퓨터들로 가상화된 대형 스토리지를 형성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소스를 통해 생성된 빅데이터를 효율적으로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하둡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(Hadoop)      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(Beacon)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포스퀘어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(Foursquare)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맴리스터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(Memristor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(Hadoop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하둡은 오픈 소스를 기반으로 한 분산 컴퓨팅 플랫폼이다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하둡은 일반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 컴퓨터들로 가상화된 대형 스토리지를 형성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그 안에 보관된 거대한 데이터 세트를 병렬로 처리할 수 있도록 개발된 자바 소프트웨어 프레임워크로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야후 등에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하둡은 관계형 데이터베이스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(RDB)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데이터를 전송할 때 스쿱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(Sqoop)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도구를 이용한다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비컨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(Beacon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위치의 정보를 전달하기 위해 사용되는 장치이다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흔한 예로써 장애물 주변에 항해하거나 항구로 들어오게끔 하기 위해 사용할 수 있는 고정된 지점에 주의를 주는 등대나 나라에 병란이나 사변이 있을 때 신호로 올리던 불인 봉수가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현대적인 예시로는 다양한 무선 표지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(radio beacon)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있으며 어떠한 기후에서도 읽을 수 있는 무선 방향 탐지기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레이더 디스플레이에 나타나는 레이더 트랜스 폰더가 포함된다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비콘은 공한의 상태 등 중요한 정보를 제공하기 위한 수기 신호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기타 지표와 함께 사용할 수도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포스퀘어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(Foursquare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기반 소셜 네트워크 서비스이자 이를 개발한 회사의 명칭이다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포스퀘어 서비스에서 자신의 휴대전화의 애플리케이션 또는 단문 메시지를 이용해 특정 장소에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(check-in)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맴리스터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(Memristor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(Memory)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레지스터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(Register)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합성어로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전류의 방향과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 등 기존의 경험을 모두 기억하는 특별한 소자이다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멤리스터는 레지스터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커패시터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인덕터에 이어 네 번째 전자회로 구성 요소라 불리고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멤리스터는 전원 공급이 끊어졌을 때도 직전에 통과한 전류의 방향과 양을 기억하기 때문에 다시 전원이 공급이 되면 기존의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상태로 그대로 복원된다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컴퓨터를 예로 들면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작업을 하다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전원을 끈 뒤 다시 켜면 작업했던 상태 그대로 남아 있는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이용하면 수분이 소요되는 부팅 시간이 단 몇 초로 줄어들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적합한 용어는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분산 처리하기 위한 목적으로 개발된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Google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고안된 기술로서 대표적인 대용량 데이터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병렬 처리 기법을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순서로 정렬된 데이터를 분산 처리하고 이를 다시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거친다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MapReduce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Hijacking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Logs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(MapReduce)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맵리듀스는 대용량 데이터를 분산 처리하기 위한 목적으로 개발된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모델로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흩어져 있는 데이터를 연관성 있는 데이터 분류로 묶는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수행한 후 중복 데이터를 제거하고 원하는 데이터를 추출하는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Reduce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Google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고안되었으며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대용량 데이터 처리를 위한 병렬 처리 기법으로 많이 사용되고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SQL(Structured Query Language,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구조화된 질의어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 관리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(RDBMS)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데이터를 관리하기 위해 설계한 특수 목적의 프로그래밍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베이스 관리 시스템에서 자료의 검색과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스키마 생성과 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객체 접근 조정 관리를 위해 고안되었다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수의 데이터베이스 관련 프로그램들에서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표준으로 채택하고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하이재킹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(Hijacking)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공격자가 공격에 사용될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DLL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내부에 악성코드를 삽입한 이후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DLL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검색하고 로드하는 방식을 악용하여 애플리케이션에 악성코드를 주입되는 방식을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DLL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하이재킹이라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2000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출시된 이후 널리 사용된 공격방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DLL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파일이 사용되는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 운영체제에서만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DLL Hijacking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가장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빈번하게 사용되는 공격은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Search Order Hijacking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등에 접속한 기록이 컴퓨터 내에 남아있는 것을 일컫는다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네트워크에 접속 시에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주소나 접속한 운영체제 등이 서버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 남는다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883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중 대량의 데이터를 분석하여 데이터 속에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내재되어 있는 변수 사이의 상호관계를 규명하여 일정한 패턴을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 내는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Data Mining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Wm-Bus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Digital Twin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Zigbee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광산에서 채굴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(Mining)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하듯이 대량의 데이터에서 유용한 정보를 추출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해내는 기법을 데이터 마이닝이라고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Mining)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마이닝은 데이터 웨어하우스에 저장된 데이터 집합에서 사용자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요구에 따라 유용하고 가능성 있는 정보를 발견하기 위한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대량의 데이터를 분석하여 데이터 속에 내재되어 있는 변수 사이의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상호관계를 구명하여 패턴화함으로써 효율적인 데이터 추출이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M-Bus(Wm-Bus)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라이선스가 없는 산업 과학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의료 대역을 기반으로 실행되는 저비용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저전력 스타 네트워크를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트윈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(Digital Twin)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현실 속의 사물을 소프트웨어로 가상화된 모델로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자산의 특성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정확한 정보를 얻을 수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돌발사고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 증가 등 설계부터 제조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서비스에 이르는 모든 과정의 효율성을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주로 현실 속의 사물을 대신하여 다양한 상황을 모의 실험하기 위한 용도로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(Zigbee)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저전력 디지털 라디오를 이용해서 개인 통신망을 구성하여 통신하기 위한 표준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IEEE 802.15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표준을 기반으로 만들어졌다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직비 장치는 메시 네트워크 방식을 이용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중간 노드를 거쳐 목적지까지 데이터를 전송함으로써 저전력임에도 불구하고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넓은 범위의 통신이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웨어하우스의 기본적인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OLAP(on-line analytical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processing)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translate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roll-up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dicing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drill-down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(translate)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어떤 언어로 쓰인 글을 다른 언어로 된 상응하는 의미로 글을 전달하는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OLAP(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OLAP(on-line analytical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processing)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다차원적으로 이루어진 데이터로부터 통계적인 요약 정보를 분석하여 의사결정에 활용하는 방식을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쉽게 다차원 분석으로 생각하면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시스템은 데이터 웨어하우스나 데이터 마트와 같은 시스템과 상호 연관되는 정보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Roll-Up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분석할 항목에 대한 한 차원의 계층 구조를 따라 단계적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구체적인 내용의 상세 데이터로부터 요약된 형태의 데이터로 접근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Drill-Down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분석할 항목에 대해 한 차원의 계층 구조를 따라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적으로 요약된 형태의 데이터로부터 구체적인 내용의 상세 데이터로 접근하는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Drill-Through : OLAP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존재하는 상세 데이터에 접근하는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원천 조회라고도 부른다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Drill-Across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큐브의 데이터에 접근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큐브 간 전환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들면 매출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큐브란 데이터를 보는 여러 가지 관점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차원을 말하며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큐브는 레벨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그리고 계층으로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Pivoting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보고서의 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차원을 바꾸어 볼 수 있는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Slicing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다차원 데이터 항목들을 다양한 각도에서 조회하고 자유롭게 비교하는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Dicing : Slicing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동일하지만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Slicing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더욱더 쪼개는 형태이다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9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SEC_08(DB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722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(Hadoop)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관계형 데이터베이스 간에 데이터를 전송할 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설계된 도구는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Apnic	   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Topology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Sqoop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SDB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(Hadoop)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(Sqoop)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떠올리자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(Sqoop)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스쿱은 하둡과 관계형 데이터베이스 사이에서 효율적으로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이관하고 변환해 주는 명령줄 인터페이스 애플리케이션이다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아태지역 네트워크 정보센터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(Apnic, Asia Pacific Network Information)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아시아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태평양 지역의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할당 및 정보 서비스를 제공하는 업무를 수행하는 비영리 기관이다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토폴리지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(Topology)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외형적인 연결 모양을 의미하는 용어이며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토폴리지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네트워크 구성의 형태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형상과 통신 노드의 외형적인 연결 모양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통신망을 구성하기 위한 물리적 결선 방식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디바이스가 통신 링크로 상호 연결되어 있는 방식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모양을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설명하는 용어는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일련의 데이터를 정의하고 설명해 주는 데이터이다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컴퓨터에서는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사전의 내용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 등을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빅데이터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브로드 데이터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(Meta Data)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데이터는 일련의 데이터를 정의하고 설명해 주는 데이터이다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컴퓨터에서는 데이터 사전의 내용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 등을 의미하고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HTML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문서에서는 메타 태그 내의 내용이 메타 데이터이다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방송에서는 방대한 분량의 저작물을 신속하게 검색하기 위한 촬영 일시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출연자 등과 음원의 검색을 위한 작곡자나 가수명 등을 메타 데이터로 처리한다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메타 데이터는 여러 용도로 사용되나 주로 빠르게 검색하거나 내용을 간략하고 체계적으로 하기 위해 많이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(Big Data)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기존의 관리 방법이나 분석 체계로는 처리하기 어려운 막대한 양의 정형 또는 비정형 데이터 집합으로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단말의 빠른 확산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소셜 네트워크 서비스의 활성화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네트워크의 확대로 데이터 폭발이 더욱 가속화되고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빅데이터가 주목 받고 있는 이유는 기업이나 정부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포털 등이 빅데이터를 효과적으로 분석함으로써 미래를 예측해 최적의 대응 방안을 찾고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수익으로 연결하여 새로운 가치를 창출하기 때문이다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브로드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(Broad Data)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브로드 데이터는 다양한 채널에서 소비자와 상호 작용을 통해 생성된 기업 마케팅에 있어 효율적이고 다양한 데이터이며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이전에 사용하지 않거나 알지 못했던 새로운 데이터나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데이터에 새로운 가치가 더해진 데이터를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브로드 데이터는 대량의 자료를 뜻하는 빅데이터와는 달리 다양한 정보를 뜻하는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소비자의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활동이나 위치 정보 등이 이에 속한다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(Smart Data)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실제로 가치를 창출할 수 있는 검증된 고품질의 데이터 자체를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소스 기반 분산 컴퓨팅 플랫폼인 아파치 하둡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(Apache Hadoop)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분산 데이터 웨어하우스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구조화 질의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언어를 사용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(Tajo)	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MEMS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다이어트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Diet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(Tajo)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타조는 오픈 소스 기반 분산 컴퓨팅 플랫폼인 아파치 하둡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(Apache Hadoop)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분산 데이터 웨어하우스 프로젝트로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우리나라가 주도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개발하고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타조는 하둡의 빅데이터를 분석할 때 맵리듀스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(MapReduce)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않고 구조화 질의 언어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(SQL)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하둡 분산 파일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(HDFS; Hadoop Distributed File System)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바로 읽어낼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타조는 대규모 데이터 처리와 실시간 상호 분석에 모두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(MEMS; Micro-Electro Mechanical Systems)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멤스는 초정밀 반도체 제조 기술을 바탕으로 센서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액추에이터 등 기계 구조를 다양한 기술로 미세 가공하여 전기 기계적 동작을 할 수 있도록 한 초미세 장치이다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멤스는 일반적으로 작은 실리콘 칩 위에 마이크로 단위의 작은 부품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이들을 입체적으로 연결하는 마이크로 회로들로 구성되며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정보기기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센서나 프린터 헤드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HDD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 헤드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의료 및 군사용도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최근의 초소형이면서 고도의 복잡한 동작을 하는 마이크로 시스템이나 마이크로 머신들은 대부분 멤스 기술을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Warehouse)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웨어하우스는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창고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(Warehouse)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합성어로 기업의 의사결정 과정을 효과적으로 사용될 수 있도록 여러 시스템에 분산되어 있는 데이터를 주제별로 통합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축적해 놓은 데이터베이스이다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다이어트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Diet)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다이어트는 데이터를 삭제하는 것이 아니라 압축하고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중복된 정보는 배제하고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기준에 따라 저장하는 작업을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다이어트는 인터넷과 이동통신 이용이 늘면서 각 기관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데이터베이스에 쌓인 방대한 정보를 효율적으로 관리하기 위해 대두된 방안으로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단어가 포함된 데이터들을 한 곳에 모아 두되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필요할 때 제대로 찾아내는 체계를 갖추는 것이 중요하다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0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SEC_09(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(Recovery)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회복은 트랜잭션들을 수행하는 도중 장애가 발생하여 데이터베이스가 손상되었을 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손상되기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이전의 정상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복구하는 작업이다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장애의 유형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장애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오류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불명확한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자원 요구의 과다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트랜잭션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비정상적인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상황으로 인하여 프로그램 실행이 중지되는 현상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장애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손상을 입히지는 않으나 하드웨어 오동작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의해 모든 트랜잭션의 연속적인 수행에 장애를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주는 현상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장애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저장장치인 디스크 블록의 손상이나 디스크 헤드의 충돌 등에 의해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 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전부가 물리적으로 손상된 상태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1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SEC_09(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(Recovery)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관리기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(Recovery Management)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관리기는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구성 요소이다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관리기는 트랜잭션 실행이 성공적으로 완료되지 못하면 트랜잭션이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생성했던 모든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(Undo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시키고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수행 이전의 원래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복구하는 역할을 담당한다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덤프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회복을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504" y="4941168"/>
            <a:ext cx="9649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(Undo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보관한 정보를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최근에 변경된 내용부터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거슬러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올라가면서 트랜잭션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취소하여 원래의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데이터베이스로 복구한다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Dump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덤프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(Dump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전체를 복사해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두는 것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갱신되기 전후의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기록하는 별도의 파일로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Journal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함</a:t>
            </a:r>
          </a:p>
        </p:txBody>
      </p:sp>
    </p:spTree>
    <p:extLst>
      <p:ext uri="{BB962C8B-B14F-4D97-AF65-F5344CB8AC3E}">
        <p14:creationId xmlns:p14="http://schemas.microsoft.com/office/powerpoint/2010/main" val="10078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SEC_09(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2024" y="5797713"/>
            <a:ext cx="964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재시도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(Redo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덤프와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로그를 이용하여 가장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정상적인 데이터베이스로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회복시킨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트랜잭션을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재실행 시킨다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34430"/>
              </p:ext>
            </p:extLst>
          </p:nvPr>
        </p:nvGraphicFramePr>
        <p:xfrm>
          <a:off x="1407388" y="1589160"/>
          <a:ext cx="9873188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348"/>
                <a:gridCol w="7560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연기 갱신 기법</a:t>
                      </a: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(Deferred Update)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트랜잭션이 성공적으로 완료될 때까지 데이터베이스에 대한 실질적인 갱신을 연기하는 방법이다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트랜잭션이 수행되는 동안 갱신된 내용은 일단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Log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보관된다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트랜잭션의 부분 완료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성공적인 완료 직전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시점에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Log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보관한 갱신 내용을 실제 데이터베이스에 기록한다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트랜잭션이 부분 완료되기 전에 장애가 발생하여 트랜잭션이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Rollback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되면 트랜잭션이 실제 데이터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베이스에 영향을 미치지 않았기 때문에 어떠한 갱신 내용도 취소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(Undo)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시킬 필요 없이 무시하면 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•Redo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작업만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즉각 갱신 기법</a:t>
                      </a: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(Immediate Update)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트랜잭션이 데이터를 갱신하면 트랜잭션이 부분 완료되기 전이라도 즉시 실제 데이터베이스에 반영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방법이다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장애가 발생하여 회복 작업할 경우를 대비하여 갱신된 내용들은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Log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보관시킨다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회복작업을 할 경우에는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Redo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Undo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모두 사용 가능하다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그림자 페이지 대체 기법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(Shadow Paging)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갱신 이전의 데이터베이스를 일정 크기의 페이지 단위로 구성하여 각 페이지마다 복사본인 그림자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페이지로 별도 보관해 놓고 실제 페이지를 대상으로 트랜잭션에 의한 갱신 작업을 하다가 장애가 발생하여 트랜잭션 작업을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Rollback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시킬 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갱신된 이후의 실제 페이지 부분에 그림자 페이지를 대체하여 회복시키는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Undo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및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알고리즘이 필요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검사점 기법</a:t>
                      </a:r>
                    </a:p>
                    <a:p>
                      <a:pPr algn="ctr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(Check Point)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 실행 중 특정 단계에서 재실행할 수 있도록 갱신 내용이나 시스템에 대한 상황 등에 관한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정보와 함께 검사점을 로그에 보관해 두고 장애 발생 시 트랜잭션 전체를 철회하지 않고 검사점부터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회복 작업을 하여 회복시간을 절약하도록 하는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SEC_09(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(Concurrency Control)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병행제어란 다중 프로그램의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이점을 활용하여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여러 개의 트랜잭션을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수행할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트랜잭션들이 데이터베이스의 일관성을 파괴하지 않도록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상호 작용을 제어하는 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병행제어의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공유를 최대화한다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활용도를 최대화한다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일관성을 유지한다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 대한 응답 시간을 최소화한다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5622191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프로그래밍의 이점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이용률 증가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작업 처리율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5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SEC_09(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 기법의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로킹 단위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(Locking Granularity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병행제어에서 한꺼번에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로킹 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객체의 크기를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등이 로킹 단위가 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로킹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단위가 크면 로크 수가 작아 관리하기 쉽지만 병행성 수준이 낮아지고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로킹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단위가 작으면 로크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많아 관리하기 복잡해 오버헤드가 증가하지만 병행성 수준이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높아진다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7268" y="6349780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병행성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수준이 낮다는 것은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공유도가 감소한다는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병행성 수준이 높다는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공유도가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증가한다는 의미이다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11648"/>
              </p:ext>
            </p:extLst>
          </p:nvPr>
        </p:nvGraphicFramePr>
        <p:xfrm>
          <a:off x="1407388" y="1508240"/>
          <a:ext cx="98731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348"/>
                <a:gridCol w="7560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로킹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(Locking)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데이터의 액세스를 상호 배타적으로 하는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트랜잭션들이 어떤 로킹 단위를 액세스하기 전에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Lock(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잠금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요청해서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Lock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허락되어야만 그 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로킹 단위를 액세스할 수 있도록 하는 기법이다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타임 스탬프 순서</a:t>
                      </a: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(Time Stamp Ordering)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직렬 순서를 결정하기 위해 트랜잭션 간의 처리 순서를 미리 선택하는 기법들 중에서 가장 보편적인 방법이다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트랜잭션과 트랜잭션이 읽거나 갱신한 데이터에 대해 트랜잭션이 실행을 시작하기 전에 시간표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(Time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Stamp)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부여하여 부여된 시간에 따라 트랜잭션 작업을 </a:t>
                      </a:r>
                      <a:r>
                        <a:rPr lang="ko-KR" altLang="en-US" sz="1200" b="0" dirty="0" err="1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수행하는기법이다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교착상태가 발생하지 않는다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최적 병행수행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검증 기법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확인 기법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낙관적 기법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병행수행 하고자 하는 대부분의 트랜잭션이 판독 전용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(Read Only)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트랜잭션일 경우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 간의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충돌률이 매우 낮아서 병행제어 기법을 사용하지 않고 실행되어도 이 중의 많은 트랜잭션은 시스템의 상태를 일관성 있게 유지한다는 점을 이용한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다중 버전 기법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타임 스탬프의 개념을 이용하는 기법으로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다중 버전 타임 스탬프 기법이라고도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타임 스탬프 기법은 트랜잭션 및 데이터들이 이용될 때의 시간을 시간표 관리하지만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다중 버전 기법은 갱신될 때마다의 버전을 부여하여 관리한다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관련 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58321"/>
              </p:ext>
            </p:extLst>
          </p:nvPr>
        </p:nvGraphicFramePr>
        <p:xfrm>
          <a:off x="1695561" y="1516023"/>
          <a:ext cx="9585015" cy="401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7064735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블록체인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(Blockchain)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P2P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네트워크를 이용하여 온라인 금융 거래 정보를 온라인 네트워크 참여자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(Peer)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디지털 장비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분산 저장하는 기술이다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3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 원장 기술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(DLT;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Distributed Ledger Technology)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중앙관리자나 중앙 데이터 저장소가 존재하지 않고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P2P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망 내의 참여자들에게 모든 거래 목록이 분산 저장되어 거래가 발생할 때마다 지속적으로 갱신되는 디지털 원장이다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대표적인 사례로 블록체인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(Blockchain)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17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양자 암호키분배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(QKD; Quantum Key Distribution)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양자 통신을 위해 비밀키를 분배하여 관리하는 기술이다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 시스템이 암호 알고리즘 동작을 위한 비밀키를 안전하게 공유하기 위해 양자 암호키 분배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시스템을 설치하여 운용하는 방식으로 활용된다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70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프라이버시 강화 기술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(PET; Privacy Enhancing Technology)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개인정보 위험 관리 기술로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암호화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익명화 등 개인정보를 보호하는 기술에서 사용자가 직접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개인정보를 통제하기 위한 기술까지 다양한 사용자 프라이버시 보호 기술을 통칭한다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14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평가 기준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(CC; Common Criteria)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•ISO 15408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표준으로 채택된 정보 보호 제품의 평가 기준이다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시스템의 평가 원칙과 평가 모델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보안 기능 요구사항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(11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등급 평가를 위한 보증 요구사항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(8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으로 구성되어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470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개인정보영향평가제도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(PIA; Privacy Impact Assessment)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개인 정보를 활용하는 새로운 정보시스템의 도입 및 기존 정보시스템의 중요한 변경 시 시스템의 구축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운영이 기업의 고객은 물론 국민의 사생활에 미칠 영향에 대해 미리 조사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평가하는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제도이다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3512" y="5661248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P2P(Peer-to-Peer) : P2P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개인 대 개인이라는 의미를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네트워크에서 개인 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서로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공유하는 방식을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 15408 : 2009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정보 기술 장비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(ITE)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보안을 평가하기 위해 국제적으로 승인된 프레임워크를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기준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하는 이 표준은 사이버 보안 고려 사항을 위한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장비의 설계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및 평가에 대해 널리 인정되는 기준을 자세히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SEC_09(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병행수행의 문제점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 기법에 의한 제어 없이 트랜잭션들이 데이터베이스에 동시에 접근하도록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갱신 분실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비완료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모순성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연쇄 복귀 등의 문제점이 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76660"/>
              </p:ext>
            </p:extLst>
          </p:nvPr>
        </p:nvGraphicFramePr>
        <p:xfrm>
          <a:off x="1767428" y="2262660"/>
          <a:ext cx="987318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348"/>
                <a:gridCol w="7560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갱신 분실</a:t>
                      </a: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(Lost Update)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 개 이상의 트랜잭션이 같은 자료를 공유하여 갱신할 때 갱신 결과의 일부가 없어지는 현상이다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비완료 의존성</a:t>
                      </a: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(Uncommitted Dependency)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하나의 트랜잭션 수행이 실패한 후 회복되기 전에 다른 트랜잭션이 실패한 갱신 결과를 참조하는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현상이다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임시갱신이라고도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모순성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(Inconsistency)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 개의 트랜잭션이 병행수행 될 때 원치 않는 자료를 이용함으로써 발생하는 문제이다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불일치 분석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(Inconsistent Analysis)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연쇄 복귀</a:t>
                      </a:r>
                      <a:endParaRPr lang="en-US" altLang="ko-KR" sz="1200" b="1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(Cascading Rollback)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병행수행 되던 트랜잭션들 중 어느 하나에 문제가 생겨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Rollback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경우 다른 트랜잭션도 함께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Rollback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되는 현상이다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6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SEC_09(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109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트랜잭션들을 수행하는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도중 장애로 인해 손상된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를 손상되기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이전의 정상적인 상태로 복구시키는 작업은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Recovery       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Restart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			④ Abort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활동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부분완료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(Partially Committee),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(Committed),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(Failed),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철회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(aborted)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가지의 상태를 가지게 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(Recovery)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회복은 트랙잭션들을 수행하는 도중 장애가 발생하여 데이터베이스가 손상되었을 때 손상되기 이전의 정상 상태로 복구 하는 작업이다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커밋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커밋이란 아직 저장되지 않은 데이터를 데이터베이스에 저장하고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종료시키는 것으로 트랜잭션을 제어하는 명령어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(TCL)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Abort(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철회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Abort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복구 불가능한 에러가 발생시 수행되며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수행 중에 문제가 발견되어 예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 처리로 흐름을 바꾼 뒤 문제가 해결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되지 않으면 프로세스 종료시킨다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동시성 제어를 위한 직렬화 기법으로 트랜잭션 간의 처리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를 미리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정하는 방법은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로킹 기법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타임 스탬프 기법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기법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로크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타임 스탬프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 Stamp Ordering)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직렬 순서를 결정하기 위해 트랜잭션 간의 처리 순서를 미리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선택하는 기법들 중 가장 보편적인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트랜잭션과 트랜잭션이 읽거나 갱신 데이터에 대한 트랜잭션이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실행을 시작하기 전에 시간표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 Stamp)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부여하여 부여된 시간에 따라 트랜잭션 작업을 수행하는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교착상태가 발생하지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(Locking)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주요 데이터의 액세스를 상호 배타적으로 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트랜잭션들이 어떤 로킹 단위를 액세스 하기 전에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Lock(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잠금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요청해서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허락되어야만 그 로킹 단위를 액세스를 할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병행수행 하고자 하는 대부분의 트랜잭션이 읽기 전용 트랜잭션일 경우 트랜잭션 간의 충돌률이 매우 낮아 동시성 제어 를 사용하지 않고 실행되어도 이 중 많은 트랜잭션은 시스템 상태를 일관성 있게 유지한다는 점을 이용하는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베타 로크 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로킹 기법 중 한 종류이다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로그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필요로 하는 회복 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즉각 갱신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대수적 코딩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타임 스탬프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폴딩 기법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즉각 갱신 기법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(Immediate Update)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트랜잭션이 데이터를 갱신하면 트랜잭션이 부분 완료되기 전이라도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즉시 실제 데이터베이스에 반영하는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장애가 발생하여 회복 작업할 경우를 대비하여 갱신된 내용들은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보관시킨다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회복 작업을 할 경우에는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Redo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Undo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사용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대수적 코딩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해싱 함수의 한 종류로서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대수적 코딩법은 키 값을 이루고 있는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자리의 비트 수를 한 다항식의 계수로 간주하고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다항식을 해시표의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크기에 의해 정의 다항식으로 나누어 얻은 나머지 다항식의 계수를 홈 주소로 삼는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폴딩 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해싱 함수의 한 종류이며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(Folding)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레코드 키 값을 여러 부분으로 나눈 후 각 부분의 값을 더하거나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XOR(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배타적 논리합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홈 주소로 삼는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로킹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(Locking)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기법에 대한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로킹의 대상이 되는 객체의 크기를 로킹 단위라고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로킹 단위가 작아지면 병행성 수준이 낮아진다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데이터베이스도 로킹 단위가 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로킹 단위가 커지면 로크 수가 작아 로킹 오버헤드가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감소한다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로킹 단위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(Locking Granularity)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병행 제어에서 한 꺼번에 로킹 할 수 있는 객체의 크기를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데이터베이스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등이 로킹 단위가 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로킹 단위가 크면 로크 수가 작아 관리하기 쉽지만 병행성 수준이 낮아지고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로킹 단위가 작으면 로크 수가 많아 관리하기 복잡해 오버헤드가 증가하지만 병행성 수준은 높아진다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병행성 수준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병행성 수준이 낮다는 것은 데이터베이스 공유도가 감소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한다는 것을 의미하고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병행성 수준이 높다는 것은 데이터베이스 공유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도가 증가한다는 의미이다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9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SEC_09(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 기법 중 로킹에 대한 설명으로 옳지 않은 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b="1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로킹의 대상이 되는 객체의 크기를 로킹 단위라고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등은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로킹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단위가 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로킹의 단위가 작아지면 로킹 오버헤드가 증가한다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로킹의 단위가 커지면 데이터베이스 공유도가 증가한다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 기법의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종류가 아닌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로킹 기법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기법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타임 스탬프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버전 기법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시스템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(time-sharing)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컴퓨터를 대화식으로 사용하려는 시도에서 탄생하였다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체제는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스케쥴링과 다중 프로그래밍을 이용해서 각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사용자들에게 컴퓨터 자원을 시간적으로 분할하여 사용할 수 있게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버전 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타임 스탬프 기법의 개념을 이용하는 기법으로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버전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타임 스탬프 기법이라고도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타임 스탬프 기법은 트랜잭션 및 데이터들이 이용될 때의 시간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시간표 관리하지만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버전 기법은 갱신될 때 마다의 버전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부여하여 관리한다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 대한 응답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최대화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제어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(Concurrency Control)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제어란 다중 프로그램의 이점을 활용하여 동시에 여러 개의 트랜잭션을 병행 수행할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실행되는 트랜잭션들이 데이터베이스의 일관성을 파괴하지 않도록 트랜잭션 간의 상호 작용을 제어하는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병행 제어의 목적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공유를 최대화한다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활용도를 최대화한다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일관성을 유지한다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 대한 응답 시간을 최소화한다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장애의 유형이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장애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장애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장애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장애의 유형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장애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오류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불명확한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요구의 과다 등 트랜잭션 내부의 비정상적인 상황으로 인하여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실행이 중지되는 현상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장애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손상을 입히지는 않으나 하드웨어 오동작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손상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 등에 의해 모든 트랜잭션의 연속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적인 수행에 장애를 주는 현상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장애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저장장치인 디스크 블록의 손상이나 디스크 헤드의 충돌 등에 의해 데이터베이스의 일부 또는 전부가 물리적으로 손상된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4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SEC_10(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(Dead Lock)"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상호 배제에 의해 나타나는 문제점으로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프로세스들이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점유한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프로세스가 점유하고 있는 자원을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요구하며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무한정 기다리는 현상을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아래 그림과 같이 자동차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프로세스들이 현재 위치한 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점유함과 동시에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차가 사용하는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사용하려고 대기하고 있지만 다른 길을 사용할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없으며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길에서도 벗어나지 못하는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334434"/>
            <a:ext cx="3960440" cy="2315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4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SEC_10(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 발생의 필요 충분 조건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교착상태가 발생하기 위해서는 다음의 네 가지 조건이 충족되어야 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중 하나라도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충족되지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않으면 교착상태가 발생하지 않는다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51322"/>
              </p:ext>
            </p:extLst>
          </p:nvPr>
        </p:nvGraphicFramePr>
        <p:xfrm>
          <a:off x="1767428" y="2281416"/>
          <a:ext cx="94411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348"/>
                <a:gridCol w="712879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상호 배제</a:t>
                      </a: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(Mutual Exclusion)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번에 한 개의 프로세스만이 공유 자원을 사용할 수 있어야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점유와 대기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(Hold and Wait)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최소한 하나의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자원을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점유하고 있으면서 다른 프로세스에 할당되어 사용되고 있는 자원을 추가로 점유하기 위해 대기하는 프로세스가 있어야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비선점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(Non-preemption)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다른 프로세스에 할당된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자원은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사용이 끝날 때까지 강제로 빼앗을 수 없어야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환형 대기</a:t>
                      </a: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(Circular Wait)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공유 자원과 공유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자원을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사용하기 위해 대기하는 프로세스들이 원형으로 구성되어 있어 자신에게 할당된 자원을 점유하면서 앞이나 뒤에 있는 프로세스의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자원을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요구해야 한다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2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SEC_10(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교착상태의 해결 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79599"/>
              </p:ext>
            </p:extLst>
          </p:nvPr>
        </p:nvGraphicFramePr>
        <p:xfrm>
          <a:off x="1415480" y="1556792"/>
          <a:ext cx="944114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348"/>
                <a:gridCol w="712879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예방 기법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(Prevention)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교착상태가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발생하지 않도록 사전에 시스템을 제어하는 방법으로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교착상태 발생의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 가지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중에서 어느 하나를 제거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함으로써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수행된다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자원의 낭비가 가장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심한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회피 기법</a:t>
                      </a: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(Avoidance)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교착상태가 발생할 가능성을 배제하지 않고 교착상태가 발생하면 적절히 피해나가는 방법으로 주로 은행원 알고리즘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(Banker's Algorithm)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사용된다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은행원 알고리즘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(Banker's Algorithm) :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은행에서 모든 고객의 요구가 충족되도록 현금을 할당하는 데서 유래한 기법이다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발견 기법</a:t>
                      </a: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(Detection)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시스템에 교착상태가 발생했는지 점검하여 교착상태에 있는 프로세스와 자원을 발견하는 것을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교착상태 발견 알고리즘과 자원 할당 그래프 등을 사용할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회복 기법</a:t>
                      </a:r>
                    </a:p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(Recovery)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교착상태를 일으킨 프로세스를 종료하거나 교착상태의 프로세스에 할당된 자원을 선점하여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프로세스나 자원을 회복하는 것을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4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SEC_10(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722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35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 발생의 필요 충분 조건이 아닌 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b="1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상호 배제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(mutual exclusion)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점유와 대기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(hold and wait)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환형 대기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(circular wait)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(preemption)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 발생의 필요 충분 조건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교착상태가 발생하기 위해서는 다음의 네 가지 조건이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충족되어야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네 가지 조건 중 하나라도 충족되지 않으면 교착상태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배제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(Mutual Exclusion)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번에 한 개의 프로세스만이 공유 자원을 사용할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점유와 대기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(Hold and Wait)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최소한 하나의 자원을 점유하고 있으면서 다른 프로세스에 할당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사용되고 있는 자원을 추가로 점유하기 위해 대기하는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비선점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(Non-preemption)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프로세스에 할당 된 자원은 사용이 끝날 때까지 강제로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빼앗을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환형 대기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(Circular Wait)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자원과 공유 자원을 사용하기 위해 대기하는 프로세스들이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원형으로 구성되어 있어 자신에게 할당된 자원을 점유하면서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앞이나 뒤에 있는 프로세스의 자원을 요구해야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은행가 알고리즘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(Banker's Algorithm)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교착상태의 해결 방법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어떤 기법에 해당하는가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b="1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Avoidance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Detection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Prevention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Recovery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 상태의 해결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예방 방법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(Prevention)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 상태가 발생하지 않도록 사전에 시스템을 제어하는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 상태 네 가지 조건 중에서 어느 하나를 제거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함으로써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자원의 낭비가 가장 심한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회피 기법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(Avoidance)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 상태가 발생할 가능성을 배제하지 않고 교착상태가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발생하면 적절히 피해나가는 방법으로 주로 은행원 알고리즘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(Banker’s Algorithm)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은행원 알고리즘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은행에서 모든 고객의 요구가 충족되도록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현금을 할당하는 데서 유래한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발견 기법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(Detection)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교착 상태가 발생했는지 점검하여 교착 상태에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프로세스와 자원을 발견하는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 상태 발견 알고리즘과 자원 할당 그래프 알고리즘 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회복 기법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(Recovery)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 상태를 일으킨 프로세스를 강제로 종료하거나 교착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상태의 프로세스에 할당된 자원을 선점하여 프로세스나 자원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회복하는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수 있는 조건이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Mutual exclusion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Hold and wait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Non-preemption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Linear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wait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Linear wait(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대기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프로세스에 수행되기 전에 모든 자원을 할당시키고 나서 점유하지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않을 때에는 다른 프로세스가 자원을 요구하도록 하는 방법을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배제에 의해 나타나는 문제점으로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프로세스들이 자원을 점유한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프로세스가 점유하고 있는 자원을 요구하며 무한정 기다리는 현상을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상호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협조 상태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상태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 상태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 상태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(Dead Lock)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배제에 의해 나타나는 문제점으로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프로세스들이 자원을 점유한 상태에서 서로 다른 프로세스가 점유하고 있는 자원을 요구하며 무한정 기다리는 현상을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0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관련 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14257"/>
              </p:ext>
            </p:extLst>
          </p:nvPr>
        </p:nvGraphicFramePr>
        <p:xfrm>
          <a:off x="1695561" y="1516023"/>
          <a:ext cx="9585015" cy="4208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7064735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에스크로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임치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(Software Escrow)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개발자의 지식 재산권을 보호하고 사용자는 저렴한 비용으로 소프트웨어를 안정적으로 사용 및 유지 보수 받을 수 있도록 소스 프로그램과 기술 정보 등을 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기관에 보관하는 것이다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3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서비스형 블록체인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(BaaS;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Blockchain as a Service)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블록체인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(Blockchain)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앱의 개발 환경을 클라우드 기반으로 제공하는 서비스이다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블록체인 네트워크에 노드의 추가 및 제거가 용이하고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블록체인 플랫폼마다 다른 블록체인 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기술을 보다 편리하게 사용할 수 있게 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17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OWASP(the Open Web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Application Security Project,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오픈 웹 애플리케이션 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프로젝트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정보 노출이나 악성 코드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스크립트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보안이 취약한 부분을 연구하는 비영리 단체이다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취약점 중 보안에 미치는 영향이 큰 것을 기준으로 선정한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 웹 애플리케이션 취약점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3~4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년에 한 번씩 발표하고 있다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705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TCP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래퍼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(TCP Wrapper)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외부 컴퓨터의 접속 인가 여부를 점검하여 접속을 허용 및 거부하는 보안용 도구이다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네트워크에 접속하면 로그인한 다른 컴퓨터 사용자의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및 로그를 조회하여 악용이 가능한 데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이것을 방지하기 위한 방화벽 역할을 수행한다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14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허니팟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(Honeypot)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비정상적인 접근을 탐지하기 위해 설치해 둔 시스템이다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침입자를 속여 실제 공격을 당하는 것처럼 보여줌으로써 추적 및 공격 기법에 대한 정보를 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수집한다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470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DPI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(Deep Packet Inspection)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OSI 7 Layer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 계층의 프로토콜과 패킷 내부의 콘텐츠를 파악하여 침입 시도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해킹 등을 탐지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하고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트래픽을 조정하기 위한 패킷 분석 기술이다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4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관련 신기술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91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관련 신기술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내용이 설명하는 것은</a:t>
            </a: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블록체인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(Blockchain)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환경을 클라우드로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개념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블록체인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 노드의 추가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제거가 용이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블록체인의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인프라를 추상화하여 블록체인 응용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만들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클라우드 컴퓨팅 플랫폼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OTT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BaaS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SDDC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Wi-SUN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서비스형 블록체인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(Baas; Blockchain as a Service)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블록체인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(Blockchain)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앱의 개발 환경을 클라우드 기반으로 제공하는 서비스이다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블록체인 네트워크에 노드의 추가 및 제거가 용이하고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블록체인 플랫폼마다 다른 블록체인 기술을 보다 편리하게 사용할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OTT(over-the-top media service)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인터넷을 통해 방송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 등 각종 콘텐츠를 제공하는 서비스를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OTT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over-the-top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줄임말로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over-the-x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범위를 넘어서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뜻이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셋톱박스 같은 단말기를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직역하면 셋톱박스를 통해서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넘어서의 의미를 가진다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이처럼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OTT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서비스는 초기에 단말기를 통해 영화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TV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등 프리미엄 콘텐츠를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제공하는 서비스를 지칭했다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인터넷 기술 변화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콘텐츠 유통이 모바일까지 포함하면서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OTT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의미가 확대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됐다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정의 데이터 센터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(SDDC; Software Defined Data Center)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센터의 모든 자원을 가상화여 인력의 개입 없이 소프트웨어 조작만으로 관리 및 제어되는 데이터 센터이다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(Wi-SUN)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스마트 그리드와 같은 장거리 무선 통신을 필요로 하는 사물 인터넷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(IoT)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위한 저전력 장거리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(LPWA: Low Power Wide Area)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낮은 지연 속도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 네트워크 기반의 확장성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펌웨어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업그레이드 용이성 등으로 짧은 시간 동안 데이터 전송이 빈번한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검침 분야에 유용하다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오픈소스 웹 애플리케이션 보안 프로젝트로서 주로 웹을 통한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악성 파일 및 스크립트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취약점 등을 연구하는 곳은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WWW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OWASP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WBSEC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ITU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OWASP(the Open Web Application Security Project,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웹 애플리케이션 보안 프로젝트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웹 정보 노출이나 악성코드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보안이 취약한 부분을 연구하는 비영리 단체이다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보안 취약점 중 보안에 미치는 영향이 큰 것을 기준으로 선정한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웹 애플리케이션 취약점을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3~4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한 번씩 발표하고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WWW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‘World Wide Web’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약자로 인터넷에 연결된 컴퓨터를 이용해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사람들과 정보를 공유할 수 있는 공간을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ITU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국제 전기 통신 연합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(ITU, International Telecommunication Union)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약자이다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1947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국제 연합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전기통신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전파통신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위성통신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방송 등 국제 정보 통신 분야를 총괄하는 전기통신 부문 전문기구로 지정되어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 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위성 주파수에 대한 규칙 및 표준을 개발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보급하는 단체이다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689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외부 컴퓨터가 접속되면 접속 인가 여부를 점검해서 인가된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경우에는 접속이 허용되고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반대의 경우에는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거부할 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접근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유틸리티는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tcp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wrapper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trace checker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token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finder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change detector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포장지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(Wrapper)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둘러싸면 접속하는데 제한이 생길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래퍼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(TCP Wrapper)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외부 컴퓨터의 접속 인가 여부를 점검하여 접속을 허용 및 거부하는 보안용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네트워크에 접속하면 로그인한 다른 컴퓨터 사용자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로그를 조회하여 악용이 가능한데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이것을 방지하기 위한 방화벽 역할을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심층 분석 가속화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(trace checker)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추적 분석용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도구는 테스트가 완료되면 시작된다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요구 사항에 따라 테스트 케이스에 대해 기록된 측정 데이터를 자세하게 분석하는 것부터 시작한다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 감지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(Change Detector)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같은 지역에 대해 다른 시기에 취득한 영상을 통해 물체의 상태나 현상의 차이를 관찰하는 것을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토지 감독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삼림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벌채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자연재해 분석 등 다양한 분야에서 활용되고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시스템은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David Clock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처음 제안하였다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비정상적인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접근의 탐지를 위해 의도적으로 설치해 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침입자를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속여 실제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당하는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것처럼 보여줌으로써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크래커를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기법의 정보를 수집하는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공격자에게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노출되어야 하며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공격이 가능한 것처럼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취약해 보여야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Apache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Hadoop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Honeypot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MapReduce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꿀단지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(Honeypot)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내어 놓고 곰을 유인하는 것에 비유할 수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허니팟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(Honeypot)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비정상적인 접근을 탐지하기 위해 설치해 둔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침입자를 속여 실제 공격을 당하는 것처럼 보여줌으로써 추적 및 공격 기법에 대한 정보를 수집한다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Apache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 Server(Tomcat)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소프 소프트웨어 그룹인 아파치 소프트웨어 재단에서 만드는 웹 서버를 제공하는 회사이다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(Hadoop; High-Availability Distributed Object-Oriented Platform)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대량의 자료를 처리할 수 있는 큰 컴퓨터 클러스터에서 동작하는 분산 응용 프로그램을 지원하는 프리웨어 자바 소프트웨어 프레임워크 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맵리듀스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(MapReduce)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구글에서 대용량 데이터 처리를 분산 병렬 컴퓨팅에서 처리하기 위한 목적으로 제작하여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발표한 소프트웨어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이 프레임워크는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페타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바이트 이상의 대용량 데이터를 신뢰도가 낮은 컴퓨터로 구성된 클러스터 환경에서 병렬 처리를 지원하기 위해서 개발되었다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이 프레임워크는 함수형 프로그래밍에서 일반적으로 사용되는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Reduce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함수 기반으로 주로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7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66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7 Layer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 계층의 프로토콜과 패킷 내부의 콘텐츠를 파악 하여 침입 시도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해킹 등을 탐지하고 트래픽을 조정하기 위한 패킷 분석 기술은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PLCP(Packet Level Control Processor)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Traffic Distributor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Packet Tree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DPI(Deep Packet Inspection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패킷의 내부 깊은 곳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(Deep)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(Inspection)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용어가 나오면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DPI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떠올리자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DPI(Deep Packet Inspection)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계층의 전 계층의 프로토콜과 패킷 내부의 콘텐츠를 파악하여 침입 시도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해킹 등을 탐지하고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트래픽을 조정하기 위한 패킷 분석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호 제어 프로세스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(PLCP; Packet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Level Control Processor)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패킷 교환 장치에서 패킷 호 제어 기능을 수행하는 프로세서이다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Traffic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Distributor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분배기이다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 15408 </a:t>
            </a:r>
            <a:r>
              <a:rPr lang="ko-K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표준으로 채택된 정보 보호 제품의 평가 </a:t>
            </a:r>
            <a:r>
              <a:rPr lang="ko-KR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의미하는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DLT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QKD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CC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평가 기준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(CC; Common Criteria)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 15408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표준으로 채택된 정보 보호 제품의 평가 기준이다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시스템의 평가 원칙과 평가 모델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기능 요구사항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등급 평가를 위한 보증 요구사항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구성되어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원장 기술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(DLT; Distributed Ledger Technology)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중앙 관리자나 중앙 데이터 저장소가 존재하지 않고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P2P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 내의 참여자들에게 모든 거래 목록이 분산 저장되어 거래가 발생할 때마다 지속적으로 갱신되는 디지털 원장이다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대표적 사례로 블록체인이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양자 암호키 분배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(QKD; Quantum Key Distribution)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양자 통신을 위해 비밀키를 분배하여 관리하는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두 시스템이 암호 알고리즘 동작을 위한 비밀키를 안전하게 공유하기 위해 양자 암호키 분배 시스템을 설치하여 운용하는 방식으로 활용된다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프라이버시 강화 기술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(PET; Privacy Enhancing Technology)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개인 정보 위험 관리 기술로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익명화 등 개인 정보를 보호하는 기술에서 사용자가 직접 개인정보를 통제하기 위한 기술까지 다양한 사용자 프라이버시 보호 기술들을 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9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SEC_06(HW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솔루션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(HACMP;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High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Availability Clustering Multi Processing)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솔루션은 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동안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안정적인 서비스 운영을 위해 장애 발생 시 즉시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시스템으로 대체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환경을 구축하는 메커니즘을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각 시스템 간에 공유 디스크를 중심으로 클러스터링으로 엮어 다수의 시스템을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서버를 연결하는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이중화를 통해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안정성을 높일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5480" y="5661248"/>
            <a:ext cx="10369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(Clustering)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사전적 정의는 집합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IT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용어로는 예를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대의 컴퓨터가 하나의 시스템으로 동작하는 것을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클러스터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할 때 특정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factor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비슷한 값을 가진 무리들을 서로 분류하고 나누는 것도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(Duplexing)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장애를 대비하는 등 안정성을 강화하기 위해 같은 시스템을 두 벌 또는 그 이상으로 만들어 두고 하나의 시스템에 장애가 생겼을 때 즉시 다른 시스템으로 전환되도록 만들어진 구조이다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0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SEC_06(HW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3D Printing(Three Dimension Printing)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3D Printing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대상을 평면에 출력하는 것이 아니라 손으로 만질 수 있는 실제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물체로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만들어내는 것을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3D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Printing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아주 얇은 두께로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한층 한층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적층시켜 하나의 형태를 만들어내는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3D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Printing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건축가나 항공우주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의료 분야에서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사용되고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2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74645</TotalTime>
  <Words>4664</Words>
  <Application>Microsoft Office PowerPoint</Application>
  <PresentationFormat>사용자 지정</PresentationFormat>
  <Paragraphs>1149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027TGp_edu_biz_gr</vt:lpstr>
      <vt:lpstr>PowerPoint 프레젠테이션</vt:lpstr>
      <vt:lpstr>정보시스템 구축 관리 총 파트</vt:lpstr>
      <vt:lpstr>IT 프로젝트 정보 시스템 구축 관리 </vt:lpstr>
      <vt:lpstr>5. IT 프로젝트 정보 시스템 구축 관리 - SEC_05(보안 관련 신기술)</vt:lpstr>
      <vt:lpstr>5. IT 프로젝트 정보 시스템 구축 관리 - SEC_05(보안 관련 신기술)</vt:lpstr>
      <vt:lpstr>IT 프로젝트 정보 시스템 구축 관리 - SEC_05(보안 관련 신기술) 기출 및 출제 예상 문제</vt:lpstr>
      <vt:lpstr>IT 프로젝트 정보 시스템 구축 관리 - SEC_01(네트워크 관련 신기술) 기출 및 출제 예상 문제</vt:lpstr>
      <vt:lpstr>5. IT 프로젝트 정보 시스템 구축 관리 - SEC_06(HW 관련 신기술)</vt:lpstr>
      <vt:lpstr>5. IT 프로젝트 정보 시스템 구축 관리 - SEC_06(HW 관련 신기술)</vt:lpstr>
      <vt:lpstr>5. IT 프로젝트 정보 시스템 구축 관리 - SEC_06(HW 관련 신기술)</vt:lpstr>
      <vt:lpstr>5. IT 프로젝트 정보 시스템 구축 관리 - SEC_06(HW 관련 신기술)</vt:lpstr>
      <vt:lpstr>5. IT 프로젝트 정보 시스템 구축 관리 - SEC_06(HW 관련 신기술)</vt:lpstr>
      <vt:lpstr>5. IT 프로젝트 정보 시스템 구축 관리 - SEC_06(HW 관련 신기술)</vt:lpstr>
      <vt:lpstr>5. IT 프로젝트 정보 시스템 구축 관리 - SEC_06(HW 관련 신기술)</vt:lpstr>
      <vt:lpstr>5. IT 프로젝트 정보 시스템 구축 관리 - SEC_06(HW 관련 신기술)</vt:lpstr>
      <vt:lpstr>5. IT 프로젝트 정보 시스템 구축 관리 - SEC_06(HW 관련 신기술)</vt:lpstr>
      <vt:lpstr>5. IT 프로젝트 정보 시스템 구축 관리 - SEC_06(HW 관련 신기술)</vt:lpstr>
      <vt:lpstr>5. IT 프로젝트 정보 시스템 구축 관리 - SEC_06(HW 관련 신기술)</vt:lpstr>
      <vt:lpstr>5. IT 프로젝트 정보 시스템 구축 관리 - SEC_06(HW 관련 신기술)</vt:lpstr>
      <vt:lpstr>IT 프로젝트 정보 시스템 구축 관리 - SEC_06(HW 관련 신기술) 기출 및 출제 예상 문제</vt:lpstr>
      <vt:lpstr>IT 프로젝트 정보 시스템 구축 관리 - SEC_06(HW 관련 신기술) 기출 및 출제 예상 문제</vt:lpstr>
      <vt:lpstr>5. IT 프로젝트 정보 시스템 구축 관리 - SEC_07(Secure OS)</vt:lpstr>
      <vt:lpstr>5. IT 프로젝트 정보 시스템 구축 관리 - SEC_07(Secure OS)</vt:lpstr>
      <vt:lpstr>5. IT 프로젝트 정보 시스템 구축 관리 - SEC_07(Secure OS)</vt:lpstr>
      <vt:lpstr>IT 프로젝트 정보 시스템 구축 관리 - SEC_07(Secure OS) 기출 및 출제 예상 문제</vt:lpstr>
      <vt:lpstr>IT 프로젝트 정보 시스템 구축 관리 - SEC_07(Secure OS) 기출 및 출제 예상 문제</vt:lpstr>
      <vt:lpstr>5. IT 프로젝트 정보 시스템 구축 관리 - SEC_08(DB 관련 신기술)</vt:lpstr>
      <vt:lpstr>5. IT 프로젝트 정보 시스템 구축 관리 - SEC_08(DB 관련 신기술)</vt:lpstr>
      <vt:lpstr>5. IT 프로젝트 정보 시스템 구축 관리 - SEC_08(DB 관련 신기술)</vt:lpstr>
      <vt:lpstr>5. IT 프로젝트 정보 시스템 구축 관리 - SEC_08(DB 관련 신기술)</vt:lpstr>
      <vt:lpstr>5. IT 프로젝트 정보 시스템 구축 관리 - SEC_08(DB 관련 신기술)</vt:lpstr>
      <vt:lpstr>5. IT 프로젝트 정보 시스템 구축 관리 - SEC_08(DB 관련 신기술)</vt:lpstr>
      <vt:lpstr>IT 프로젝트 정보 시스템 구축 관리 - SEC_08(DB 관련 신기술) 기출 및 출제 예상 문제</vt:lpstr>
      <vt:lpstr>IT 프로젝트 정보 시스템 구축 관리 - SEC_08(DB 관련 신기술) 기출 및 출제 예상 문제</vt:lpstr>
      <vt:lpstr>5. IT 프로젝트 정보 시스템 구축 관리 - SEC_09(회복 / 병행제어)</vt:lpstr>
      <vt:lpstr>5. IT 프로젝트 정보 시스템 구축 관리 - SEC_09(회복 / 병행제어)</vt:lpstr>
      <vt:lpstr>5. IT 프로젝트 정보 시스템 구축 관리 - SEC_09(회복 / 병행제어)</vt:lpstr>
      <vt:lpstr>5. IT 프로젝트 정보 시스템 구축 관리 - SEC_09(회복 / 병행제어)</vt:lpstr>
      <vt:lpstr>5. IT 프로젝트 정보 시스템 구축 관리 - SEC_09(회복 / 병행제어)</vt:lpstr>
      <vt:lpstr>5. IT 프로젝트 정보 시스템 구축 관리 - SEC_09(회복 / 병행제어)</vt:lpstr>
      <vt:lpstr>IT 프로젝트 정보 시스템 구축 관리 - SEC_09(회복 / 병행제어) 기출 및 출제 예상 문제</vt:lpstr>
      <vt:lpstr>IT 프로젝트 정보 시스템 구축 관리 - SEC_09(회복 / 병행제어) 기출 및 출제 예상 문제</vt:lpstr>
      <vt:lpstr>5. IT 프로젝트 정보 시스템 구축 관리 - SEC_10(교착상태)</vt:lpstr>
      <vt:lpstr>5. IT 프로젝트 정보 시스템 구축 관리 - SEC_10(교착상태)</vt:lpstr>
      <vt:lpstr>5. IT 프로젝트 정보 시스템 구축 관리 - SEC_10(교착상태)</vt:lpstr>
      <vt:lpstr>IT 프로젝트 정보 시스템 구축 관리 - SEC_10(교착상태)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12789</cp:revision>
  <dcterms:created xsi:type="dcterms:W3CDTF">2019-09-27T03:30:23Z</dcterms:created>
  <dcterms:modified xsi:type="dcterms:W3CDTF">2024-01-17T05:19:56Z</dcterms:modified>
</cp:coreProperties>
</file>