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2674" r:id="rId6"/>
    <p:sldId id="2675" r:id="rId7"/>
    <p:sldId id="2676" r:id="rId8"/>
    <p:sldId id="2677" r:id="rId9"/>
    <p:sldId id="2678" r:id="rId10"/>
    <p:sldId id="2679" r:id="rId11"/>
    <p:sldId id="2445" r:id="rId12"/>
    <p:sldId id="2680" r:id="rId13"/>
    <p:sldId id="2681" r:id="rId14"/>
    <p:sldId id="2682" r:id="rId15"/>
    <p:sldId id="2683" r:id="rId16"/>
    <p:sldId id="2684" r:id="rId17"/>
    <p:sldId id="2685" r:id="rId18"/>
    <p:sldId id="2686" r:id="rId19"/>
    <p:sldId id="2687" r:id="rId20"/>
    <p:sldId id="2688" r:id="rId21"/>
    <p:sldId id="2689" r:id="rId22"/>
    <p:sldId id="2690" r:id="rId23"/>
    <p:sldId id="2691" r:id="rId24"/>
    <p:sldId id="2692" r:id="rId25"/>
    <p:sldId id="2693" r:id="rId26"/>
    <p:sldId id="2694" r:id="rId27"/>
    <p:sldId id="2695" r:id="rId28"/>
    <p:sldId id="2696" r:id="rId29"/>
    <p:sldId id="2697" r:id="rId30"/>
    <p:sldId id="2698" r:id="rId31"/>
    <p:sldId id="2699" r:id="rId32"/>
    <p:sldId id="2700" r:id="rId33"/>
    <p:sldId id="2701" r:id="rId34"/>
    <p:sldId id="2702" r:id="rId35"/>
    <p:sldId id="2703" r:id="rId36"/>
    <p:sldId id="2704" r:id="rId37"/>
    <p:sldId id="2705" r:id="rId38"/>
    <p:sldId id="2706" r:id="rId39"/>
    <p:sldId id="2707" r:id="rId40"/>
    <p:sldId id="2708" r:id="rId41"/>
    <p:sldId id="2709" r:id="rId42"/>
    <p:sldId id="2710" r:id="rId43"/>
    <p:sldId id="2711" r:id="rId44"/>
    <p:sldId id="2712" r:id="rId45"/>
    <p:sldId id="2713" r:id="rId46"/>
    <p:sldId id="2714" r:id="rId47"/>
    <p:sldId id="2715" r:id="rId48"/>
    <p:sldId id="2716" r:id="rId49"/>
    <p:sldId id="2717" r:id="rId50"/>
    <p:sldId id="2718" r:id="rId51"/>
    <p:sldId id="2719" r:id="rId52"/>
    <p:sldId id="2720" r:id="rId53"/>
    <p:sldId id="272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44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372"/>
      </p:cViewPr>
      <p:guideLst>
        <p:guide orient="horz" pos="4065"/>
        <p:guide orient="horz" pos="2160"/>
        <p:guide orient="horz" pos="3702"/>
        <p:guide pos="3840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=""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=""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=""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정보시스템 구축 관리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3. </a:t>
            </a:r>
            <a:r>
              <a:rPr lang="ko-KR" altLang="en-US" sz="3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</a:t>
            </a:r>
            <a:r>
              <a:rPr lang="en-US" altLang="ko-KR" sz="3000" dirty="0" smtClean="0">
                <a:latin typeface="+mj-ea"/>
                <a:ea typeface="+mj-ea"/>
              </a:rPr>
              <a:t>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SEC_01(Secure SDLC)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단계에서의 보안 활동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단계에서는 설계 단계에서 작성한 보안 설계서를 바탕으로 보안 사항들이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반영되고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점검한다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분석 도구 또는 모의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침투 테스트를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설계 단계에서 식별된 위협들의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 여부를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단계에서 식별된 위협들 외에도 구현 단계에서 추가로 제시된 위협들과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취약점들을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점검할 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계획을 수립하고 시행한다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단계에서 수행한 모든 결과는 문서화하여 보존하고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개발자에게 피드백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단계에서의 보안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단계에서는 이전 과정을 모두 수행하였음에도 발생할 수 있는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보안사고들을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해결하고 보안 패치를 실시한다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6207695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분석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실제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가상으로 실행시킨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분석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취약점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탐지 등의 다양한 기능을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2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SEC_01(Secure SDLC)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045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SDLC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실무적으로 검증된 개발 보안 방법론 중 하나로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SW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모범 사례를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SDLC(Software Development Life Cycle)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통합한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보안생명주기 방법론은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CLASP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CWE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PIMS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Seven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Touchpoints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모범사례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Seven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Touchpoints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것을 떠올리자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SDLC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보안상 안전한 소프트웨어를 개발하기 위해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SDLC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강화를 위한 프로세스를 포함한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SDLC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소프트웨어의 유지 보수 단계에서 보안 이슈를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해결하기 위해 소모되는 많은 비용을 최소화 하기 위해 등장하였다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SDLC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요구사항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SDLC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단계에 걸쳐 수행되어야 할 보안 활동을 제시한다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SDLC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대표적인 방법론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CLASP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Software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사에서 개발하였으며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SDLC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초기 단계에서 보안을 강화하기 위해서 개발된 방법론이다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활동 중심 역할 기반의 프로세스로 구성되어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운용 중인 시스템에 적용하기에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SDL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마이크로소프트 사에서 안전한 소프트웨어 개발을 위해 기존의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SDLC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개선한 방법론이다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전통적인 나선형 모델을 기반으로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Seven Touchpoints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소프트웨어 보안의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모범사례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SDLC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통합한 방법론이다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설계 및 개발 과정의 모든 산출물에 대해서 위험 분석 및 테스트를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SDLC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각 단계에 관련된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보안 강화 활동을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CWE(Common Weakness Enumeration)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HW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흔하게 발생할 수 있는 다양한 보안 약점에 대한 목록을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여기서 약점이란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SW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HW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등 개발 과정에서 발생하여 시스템이나 네트워크 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HW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보안을 취약하게 만드는 결함과 버그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에러들을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PIMS(Personal Information Management System)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기업이 개인정보 보호 활동을 체계적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지속적으로 수행하기 위해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보호조치 체계를 구축하였는지를 점검하여 일정 수준 이상의 기업에 인증을 부여하는 제도를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보안의 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요소에 해당하지 않는 것은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기밀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휘발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무결성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가용성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잘하면 무기가 된다 라고 외우면 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보안요소는 소프트웨어 개발에 있어 충족시켜야 할 요소 및 요건을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요소에는 기밀성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(Confidentiality),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(Integrity),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외에도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(Authentication),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부인 방지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(NonRepudiation)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시스템 내의 정보와 자원은 인가된 사용자에게만 접근이 허용된다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정보가 전송 중에 노출이 되더라도 데이터를 읽을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시스템 내의 정보는 오직 인가된 사용자만 수정할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인가 받은 사용자는 언제라도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시스템 내의 정보와 자원을 사용하려는 사용자가 합법적인 사용자인지를 확인하는 모든 행위를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대표적 방법으로는 패스워드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인증용 카드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지문 검사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부인 방지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데이터를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수신한 자가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사실을 부인할 수 없도록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증거를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내의 정보는 오직 인가된 사용자만 수정할 수 있는 보안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부인방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기밀성은 인가된 사용자에게만 접근이 허용되는 것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부인 방지는 송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사실의 부인을 막기 위해 증거를 제공하는 것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가용성은 인가 받은 사용자는 언제든지 자원을 사용할 수 있도록 하는 것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중 다음 설명에 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생명주기에 보안 프로세스를 포함하는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보수 단계에서 보안 문제를 해결하는데 큰 비용이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소모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예방하기 위해 등장하였다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CLASP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Secure Coding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SDLC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Secure Architecture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Secure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Framework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Coding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소프트웨어의 구현 단계에서 발생할 수 있는 보안 취약점들을 최소화하기 위해 보안 요소들을 고려하며 코딩하는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보안 취약점을 사전에 대응하여 안정성과 신뢰성을 확보하기 위해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보안 정책을 바탕으로 시큐어 코딩 가이드를 작성하고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참여자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에게는 시큐어 코딩 교육을 실시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Architecture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단계에서 사용되는 보안이 고려된 아키텍처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Framework(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프레임워크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개발자가 따라야 하는 일종의 가이드 라인이라고 이해할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이미지 복제를 방지하는 솔루션이 상용화되고 있는데 이미지 복제를 방지하는 솔루션이 바로 보안 프레임워크의 예가 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97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SEC_01(Secure SDLC)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6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SDLC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Secure SDLC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구현 단계에 대한 설명으로 가장 거리가 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 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보안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요구사항들을 구현하는 단계이다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설계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단계에서 작성한 보안 설계서에 따라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구현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지속적인 점검 및 진단작업으로 코드의 안정성을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확보한다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분석도구의 사용 또는 모의 침투테스트를 통해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위협 들의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 여부를 검증한다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단계에서의 보안 활동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단계에서는 설계 단계에서 작성한 보안 설계서를 방탕으로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사항들이 정확히 반영되고 동작되는지 점검한다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동적 분석 도구 또는 모의 침투 테스트를 통해 설계 단계에서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식별된 위협들의 해결 여부를 검증한다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설계 단계에서 식별된 위협들 외에도 구현 단계에서 추가로 제시된 위협들과 취약점들을 점검할 수 있도록 테스트 계획을 수립하고 시행한다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테스트 단계에서는 수행한 모든 결과는 문서화하여 보존하고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개발자에게 피드백 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단계에서의 보안 활동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단계에서는 표준 코딩 정의서 및 소프트웨어 개발 보안 가이드를 준수하며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설계서에 따라 보안 요구사항들을 구현한다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개발 과정 중에서 지속적인 단위 테스트를 통해 소프트웨어에 발생할 수 있는 보안 취약점을 최소화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코드 점검 및 소스 코드 진단 작업을 통하여 소스 코드의 안정성을 확보해야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시큐어 코딩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(Secure Coding)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가장 옳지 않은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설계 시 보안 요소들을 고려하며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코딩하는 것을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취약점을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및 보수 단계가 아닌 개발 단계에서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약점을 사전에 대응하여 안전성과 신뢰성을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확보하기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위함이다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사내 보안 정책을 바탕으로 시큐어 코딩 가이드를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개발 참여자들에게 코딩 교육을 실시한다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시큐어 코딩은 설계 단계가 아닌 본격적인 코딩이 수행되는 구현 단계에서 이루어진다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2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통제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통제의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클라이언트의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연결을 의미하고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통제는 세션의 연결과 연결로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정보를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세션 통제는 소프트웨어 개발 과정 중 요구사항 분석 및 설계 단계에서 진단해야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점검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통제의 보안 약점에는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불충분한 세션 관리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세션에 의한 정보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노출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불충분한 세션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불충분한 세션 관리는 일정한 규칙이 존재하는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발급되거나 타임아웃이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너무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길게 설정되어 있는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수 있는 보안 약점이다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세션 관리가 충분하지 않으면 침입자는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하이재킹과 같은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공격을 통해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획득한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인가되지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기능을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이용하거나 중요한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6207695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ID(Session ID)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서버가 클라이언트들을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부여하는 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클라이언트가 서버에 요청을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때마다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인증이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5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통제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하이재킹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(Session Hijacking)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하이재킹은 서버에 접속하고 있는 클라이언트들의 세션 정보를 가로채는 공격 기법으로 세션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가로채기 라고도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정상적인 연결을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RST(Reset)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패킷을 통해 종료시킨 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 연결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희생자가 아닌 공격자에게 연결하는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상호 간의 동기화된 시퀀스 번호를 이용하여 인가되지 않은 시스템의 기능을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하거나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중요한 정보에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방법에는 비동기화 상태 탐지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ACK Storm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유실 탐지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못한 접속의 리셋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5415607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ACK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Storm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하이재킹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중에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패킷량이 비정상적으로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늘어나는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3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통제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세션에 의한 정보 노출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세션에 의한 정보 노출은 다중 스레드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(Multi-Thread)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환경에서 멤버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저장할 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약점이다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싱글톤 패턴에서 발생하는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레이스컨디션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인해 동기화 오류가 발생하거나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정보가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노출될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변수보다 지역 변수를 활용하여 변수의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범위를 제한함으로써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5415607"/>
            <a:ext cx="9721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스레드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(Multi-Thread)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내의 작업 단위로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받아 실행하는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단위를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스레드라고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 이상의 스레드가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생성되어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 처리되는 다중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 tasking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다중 스레드 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스레드라고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부른다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변수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(Member Variable)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변수는 객체와 연결된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내에 선언되어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메소드들이 접근 가능한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필드라고도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static)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싱글톤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(Singleton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싱글톤은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객체를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 객체를 어디서든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있지만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참조할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디자인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레이스컨디션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(Race Condition)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레이스컨디션은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 이상의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지원을 획득하기 위해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경쟁하고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상태를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1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통제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시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 사항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모든 페이지에서 로그아웃이 가능하도록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UI(User Interface)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구성한다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로그아웃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 시 할당된 세션이 완전히 제거되도록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타임아웃은 중요도가 높으면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~ 5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낮으면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 ~ 30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분으로 설정한다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세션이 종료되지 않으면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세션이 생성되지 못하도록 설계한다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로그인을 허용하지 않은 경우 클라이언트의 중복 접근에 대한 세션 관리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 시 활성화된 세션을 삭제하고 재할당한다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관리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안전한 서버에서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비트의 길이로 생성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예측이 불가능하도록 안전한 난수 알고리즘을 적용한다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노출되지 않도록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 Rewrite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사용하지 않는 방향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로그인 전의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삭제하고 재할당한다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장기간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접속하고 있는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주기적으로 재할당되도록 설계한다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6464369"/>
            <a:ext cx="972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Rewrite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쿠키를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전달을 위해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포함시키는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2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통제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98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통제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하이재킹을 탐지하는 방법으로 거리가 먼 것은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b="1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SYN SEGMENT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비동기화 상태 탐지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ACK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STORM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패킷의 유실 및 재전송 증가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하이재킹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(Session Hijacking)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하이재킹은 서버에 접속하고 있는 클라이언트들의 세션 정보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가로채는 공격 기법으로 세션 가로채기 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정상적인 연결을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RTS(Reset)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패킷을 통해 종료시킨 후 재 연결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희생자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아닌 공격자에게 연결하는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공격자는 서버와 상호 간의 동기화 된 시퀀스 번호를 이용하여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인가되지 않은 시스템의 기능을 이용하거나 중요한 정보에 접근할 수 있게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탐지 방법에는 비동기화 상태 탐지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ACK Storm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패킷의 유실 탐지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예상치 못한 접속의 리셋 탐지가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PASV DoS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공격의 한 방법으로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서비스에 접속하여 서버가 응답 하기 전에 대량의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PASV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연속적으로 보내어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다운시키거나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부하를 발생시켜서 정상적인 서비스를 하지 못하도록 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DoS(Denial Of Service)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공격은 웹 사이트 또는 애플리케이션 같은 대상 시스템의 가용성과 합법적인 최종 사용자에게 악영향을 미치려는 악의적인 시도이다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공격자 대량의 패킷 또는 요청을 생성하여 궁극적으로 대상 시스템을 마비시킨다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세션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시 고려할 사항이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페이지에서만 로그아웃이 가능하도록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로그아웃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요청을 받으면 해당 세션이 완전히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삭제되도록 설계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 세션이 남아있는 경우 새 세션이 생성되지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못하도록 설계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 변경 시 활성화된 세션을 삭제한 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재할당한다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설계 시 고려 사항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시스템의 모든 페이지에서 로그아웃이 가능하도록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구성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로그아웃 요청 시 할당된 세션이 완전히 제거되도록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세션 타임아웃은 중요도가 높으면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~ 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낮으면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 ~ 30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설정한다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이전 세션이 종료되지 않으면 새로운 세션이 생성되지 못하도록 설계한다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중복 로그인을 허용하지 않은 경우 클라이언트의 중복 접근에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세션 관리 정책을 수립한다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패스워드 변경 시에는 활성화 된 세션을 삭제하고 재할당한다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안전하게 관리되도록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코딩 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않았을 때 발생할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문제점으로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교착상태나 동기화 오류 등이 발생할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(TOCTOU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경쟁 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탈취하여 시스템의 기능을 이용하거나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 정보에 접근 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고갈로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인해 서비스나 시스템에 장애가 발생할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종료되지 않는 반복문 또는 재귀함수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메시지를 통해 시스템의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 정보가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노출될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메시지를 통해 발생할 수 있는 문제점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관리 방법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세션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안전한 서버에서 최소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비트의 길이로 생성한다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세션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예측이 불가능하도록 안전한 난수 알고리즘을 적용한다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세션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노출되지 않도록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 Rewrite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사용하지 않는 방향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설계한다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로그인 시 로그인 전의 세션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반드시 삭제하고 재할당한다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장기간 접속하고 있는 세션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주기적으로 재할당되도록 설계한다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 상태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(Dead Lock)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 이상의 프로세스나 스레드가 서로 공유 자원을 얻지 못해서 다음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처리를 하지 못하고 있으며 무작정 다음 자원을 기다리게 되는 상태를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TOCTOU(Time Of Check, Time Of Use)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약자로 체크하는 시점과 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시점의 데이터 싱크가 맞지 않는 경우를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체크 시점과 사용 시점의 값이나 상태가 달라 발생하는 취약점이다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체크되는 시점부터 사용되는 시점까지 동기화 처리 하거나 데이터를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공유하지 않도록 처리해야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고려하여 세션을 설계할 때 주의해야 할 점으로 잘못된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모든 페이지에서 로그아웃이 가능해야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로그아웃 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남아 있으면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세션의 타임아웃은 중요도에 따라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 변경 시 활성화된 세션이 제거되지 않도록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활성화 된 세션에서 패스워드 변경 작업이 발생한다면 세션을 삭제하고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재할당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1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통제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통제</a:t>
            </a:r>
            <a:r>
              <a:rPr lang="en-US" altLang="ko-KR" sz="135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관리하는 방법에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안전한 서버에서 최소 길이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128bit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좋다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HASH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등의 난수 알고리즘을 사용하여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쿠키를 사용할 수 없는 경우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 Rewrite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사용하여 세션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관리한다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오래된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주기적으로 재할당하도록 설계해야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전달하는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 Rewrite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사용하는 것은 오히려 보안을 위협하는 방법에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 Rewrite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쿠키를 사용할 수 없는 환경에서 세션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전달을 위해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세션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포함시키는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HASH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HASH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함수는 임의의 길이를 갖는 메시지를 입력 받아 고정된 길이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해시 값을 출력하는 함수이다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알고리즘에는 키가 사용되지만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함수는 키를 사용하지 않으므로 같은 입력에 대해서는 항상 같은 출력이 나오게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해시함수를 사용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목적은 메시지의 오류나 변조를 탐지할 수 있는 무결성을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제공하기 위해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8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SEC_03(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검증 및 표현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검증 및 표현의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검증 및 표현은 입력 데이터로 인해 발생하는 문제들을 예방하기 위해 구현 단계에서 검증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하는 보안 점검 항목들이다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입력 데이터로 인해 발생하는 문제를 예방하기 위해서는 소프트웨어 개발의 구현 단계에서 유효성 검증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체계를 갖추고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검증되지 않은 데이터가 입력되는 경우 이를 처리할 수 있도록 구현해야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데이터를 처리하는 객체에 지정된 자료형이 올바른지 확인하고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일관된 언어 셋을 사용하도록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코딩한다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6207695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셋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(Character Set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Character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처리하기 위해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코드표를 의미하며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ASCII,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UNICODE,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UTF-8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1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정보시스템 구축 관리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정보시스템 구축 관리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소프트웨어 개발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활용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(30.39%)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(36.46%)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소프트웨어 개발 보안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(19.34%)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시스템 보안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(13.81%)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SEC_03(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검증 및 표현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검증 및 표현의 보안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검증 및 표현과 관련된 점검을 수행하지 않은 경우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삽입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크로스사이트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(XSS),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 삽입 등의 공격에 취약해진다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보안 약점의 종류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5805264"/>
            <a:ext cx="964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쿼리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(Dynamic Query)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쿼리는 질의어 코드를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 넣어 조건에 따라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질의를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동적으로 변경하여 처리하는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순회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(Directory Traversal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탐색할 때 사용하는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'/', '\', '..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'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기호를 악용하여 허가되지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하는 방식이다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45552"/>
              </p:ext>
            </p:extLst>
          </p:nvPr>
        </p:nvGraphicFramePr>
        <p:xfrm>
          <a:off x="2096061" y="2651328"/>
          <a:ext cx="9760579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5683"/>
                <a:gridCol w="8064896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SQL </a:t>
                      </a:r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삽입</a:t>
                      </a:r>
                      <a:endParaRPr lang="en-US" altLang="ko-KR" sz="13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(SQL Injection)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 응용 프로그램에 </a:t>
                      </a:r>
                      <a:r>
                        <a:rPr lang="en-US" altLang="ko-KR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SQL</a:t>
                      </a:r>
                      <a:r>
                        <a:rPr lang="ko-KR" altLang="en-US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삽입하여 내부 데이터베이스</a:t>
                      </a:r>
                      <a:r>
                        <a:rPr lang="en-US" altLang="ko-KR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(DB) </a:t>
                      </a:r>
                      <a:r>
                        <a:rPr lang="ko-KR" altLang="en-US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서버의 데이터를 유출 및 변조하고</a:t>
                      </a:r>
                      <a:r>
                        <a:rPr lang="en-US" altLang="ko-KR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관리자 인증을 우회하는 보안 약점이다</a:t>
                      </a:r>
                      <a:r>
                        <a:rPr lang="en-US" altLang="ko-KR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동적 쿼리에 사용되는 입력 데이터에 예약어 및 특수문자가 입력되지 않게 필터링 되도록 설정하여 </a:t>
                      </a:r>
                      <a:endParaRPr lang="en-US" altLang="ko-KR" sz="13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방지할 수 있다</a:t>
                      </a:r>
                      <a:r>
                        <a:rPr lang="en-US" altLang="ko-KR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경로 조작 및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자원 삽입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입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 경로를 조작하여 서버 자원을 수정 삭제할 수 있는 보안 약점이다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 입력 값을 식별자로 사용하는 경우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경로 순회 공격을 막는 필터를 사용하여 방지할 수 있다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크로스사이트 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스크립팅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(XSS; Cross Site 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Scripting)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 페이지에 악의적인 스크립트를 삽입하여 방문자들의 정보를 탈취하거나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비정상적인 기능 수행을 유발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보안 약점이다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•HTML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태그의 사용을 제한하거나 스크립트에 삽입되지 않도록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'&lt;' , '&gt;', '&amp;'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등의 문자를 다른 문자로 치환함으로써 방지할 수 있다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운영체제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명령어 삽입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외부 입력 값을 통해 시스템 명령어의 실행을 유도함으로써 권한을 탈취하거나 시스템 장애를 유발하는 보안 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약점이다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 인터페이스를 통해 시스템 명령어가 전달되지 않도록 하고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외부 입력값을 검증 없이 내부 명령어로 사용하지 않음으로써 방지할 수 있다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SEC_03(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검증 및 표현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검증 및 표현의 보안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보안 약점의 종류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5733256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(Script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수행하는데 필요한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절차가 기록된 텍스트로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확장자에는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.asp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.jsp, .php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500773"/>
              </p:ext>
            </p:extLst>
          </p:nvPr>
        </p:nvGraphicFramePr>
        <p:xfrm>
          <a:off x="2096061" y="1916832"/>
          <a:ext cx="9760579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5683"/>
                <a:gridCol w="8064896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위험한 형식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파일 업로드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악의적인 명령어가 포함된 스크립트 파일을 업로드 함으로써 시스템에 손상을 주거나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시스템을 제어할 수 있는 보안 약점이다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업로드 되는 파일의 확장자 제한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파일명의 암호화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 사이트와 파일 서버의 경로 분리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실행 속성을 제거하는 등의 방법으로 방지할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신뢰되지 않는 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URL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주소로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자동접속 연결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값으로 사이트 주소를 받는 경우 이를 조직하여 방문자를 피싱 사이트로 유도하는 보안 약점이다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연결되는 외부 사이트의 주소를 화이트 리스트로 관리함으로써 방지할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메모리 버퍼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오버플로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연속된 메모리 공간을 사용하는 프로그램에서 할당된 메모리의 범위를 넘어선 위치에서 자료를 읽거나 쓰려고 할 때 발생하는 보안 약점이다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프로그램의 오동작을 유발시키거나 악의적인 코드를 실행시켜 공격자가 프로그램을 통제할 수 있는 권한을 획득하게 한다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메모리 버퍼를 사용할 경우 적절한 버퍼의 크기를 설정하고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설정된 범위의 메모리 내에서 올바르게 읽거나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쓸 수 있도록 함으로써 방지할 수 있다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9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SEC_03(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검증 및 표현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206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검증 및 표현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SQL Injection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공격과 관련한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b="1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Injection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임의로 작성한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삽입하는 공격 방식이다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SQL Injection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취약점이 발생하는 곳은 주로 웹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데이터베이스가 연동되는 부분이다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DBMS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종류와 관계없이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Injection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기법은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모두 동일 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로그인과 같이 웹에서 사용자의 입력 값을 받아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문으로 데이터를 요청하는 경우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Injection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수행할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종류가 많다 보니 접근하는 방법이 모두 다르므로 공격 기법 또한 달라질 수 밖에 없다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(SQL Injection)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웹 응용 프로그램에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삽입하여 내부 데이터베이스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서버의 데이터를 유출 및 변조하고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 인증을 우회하는 보안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동적 쿼리에 사용되는 입력 데이터에 예약어 및 특수문자가 입력되지 않도록 필터링 되도록 설정하여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쿼리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(Dynamic Query)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쿼리는 질의어 코드를 문자열 변수에 넣어 조건에 따라 질의를 동적으로 변경하여 처리하는 방식을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악의적인 스크립트를 포함시켜 사용자측에서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되게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유도함으로써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유출 등의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공격을 유발할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취약점은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Ransomware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Pharming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Phishing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XSS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크로스 사이트 스크립팅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(XSS; Cross Site Scripting)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웹 페이지에 악의적인 스크립트를 삽입하여 방문자들의 정보를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탈취하거나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비정상적인 기능 수행을 유발하는 보안 약점이다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태그의 사용을 제한하거나 스크립트에 삽입되지 않도록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‘&lt;‘,’&gt;’,’&amp;’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문자를 다른 문자로 치환함으로써 방지할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랜섬웨어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(Ransomware)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피해자 장치의 데이터를 암호화하고 데이터를 복구해주는 대가로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몸값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(ransom)’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요구하는 멀웨어이다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피해자가 랜섬웨어로 암호화된 데이터를 스스로 복구하기란 사실상 거의 불가능하며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대기로 암호화폐를 요구하기에 범죄자를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추적하기도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악성 소프트웨어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약자인 멀웨어라는 용어는 컴퓨터 또는 설치한 모든 소프트웨어에 해를 끼치려 고안한 소프트웨어를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멀웨어는 민감한 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신용카드 번호 또는 비밀번호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훔치거나 사용자가 모르게 사용자의 이메일 계정에서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가짜 이메일을 보낼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파밍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(Pharming)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넓은 의미에서 피싱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(Phishing)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한 유형으로 분류할 수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정확한 명칭은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‘DNS Spoofing’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파밍 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DNS Spoofing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인터넷 주소창에 방문하고자 하는 사이트의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입력하였을 때 가짜 사이트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(fake site)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이동시키는 공격 기법 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웹 사이트를 찾을 때 공격자가 원하는 거짓 정보 로 응답해 주는 공격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올바른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입력했다고 하더라도 잘못된 서버로 접속되게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측면에서 피싱 보다 한 단계 더 진화한 형태의 새로운 인터넷 사기 수법이라고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(Phising)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명 이상 사용자들을 속여 낚는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(Fishing)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정도라면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파밍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(Pharming)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도메인 자체를 속임으로 다수의 사용자에게 대규모 피해가 발생할 수도 있기 때문에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‘Farming’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의미에서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‘Pharming’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이름이 붙여졌다고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피싱하고 파밍의 가장 큰 차이점은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피싱은 금융기관 등의 웹 사이트에서 보낸 이메일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 메시지 등으로 위장해 사용자로 하여금 접속을 유도한 뒤 개인정보를 빼내는 방식인데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파밍은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사이트가 공식적으로 운영하고 있는 사이트의 도메인 자체를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해커가 미리 준비한 개인정보 탈취용 가짜 사이트로 중간에 바꿔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치기 하여 다수의 개인 정보를 빼내는 방식이라는데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2077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내용이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설명하는 소프트웨어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취약점은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다루는 데 오류가 발생하여 잘못된 동작을 하는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취약점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FTP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바운스 공격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버퍼 오버플로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디렉토리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공격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버퍼 오버플로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연속된 메모리 공간을 사용하는 프로그램에서 할당된 메모리의 범위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넘어선 위치에서 자료를 읽거나 쓰려고 할 때 발생하는 보안 약점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프로그램의 오동작을 유발시키거나 악의적인 코드를 실행시켜 공격자가 프로그램을 통제할 수 있는 권한을 획득하게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메모리 버퍼를 사용할 경우 적절한 버퍼의 크기를 설정하고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범위의 메모리 내에서 올바르게 읽거나 쓸 수 있도록 함으로써 방지할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자원을 코드에서 열었다면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닫아야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바운스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(FTP bounce attack)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구조의 허점을 이용한 공격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FTP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클라이언트가 지시한 곳으로 자료를 전송할 때 그 목적지가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곳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인지는 검사하지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클라이언트가 실행되는 호스트가 아닌 다른 호스트를 지정하더라도 서버는 충실하게 지정된 곳으로 정보를 보내게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문제는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서버의 버그가 아니라 원래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설계 상에서 발생한 문제이다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처음부터 고의로 자료를 요청하는 곳과 자료를 받는 곳이 다른 곳 일 수 있도록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설계한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결과적으로 클라이언트는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서버를 거쳐 간접적으로 임의의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있는 임의의 포트에 접근할 수 있으며 또한 임의 메시지를 보낼 수도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디렉토리 접근 공격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(Directory Traversal)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공격으로 사용자에게 허가되지 않은 디렉토리에 접근해서 파일을 열람할 수 있는 공격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리눅스에서 상위 디렉토리로 이동할 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../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Secure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코딩에서 입력 데이터의 보안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약점과 관련한 설명으로 틀린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값 등 외부 입력 값이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쿼리에 삽입 되어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크로스사이트 스크립트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검증되지 않은 외부 입력 값에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브라우저에서 악의적인 코드가 실행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운영체제 명령어 삽입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명령어 파라미터 입력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사전검증을 거치지 않고 사용되어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공격자가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명령어를 조작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자원 삽입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내부 입력 값을 통해 시스템 내에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불가능한 자원을 지속적으로 입력함으로써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과부하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조작 및 자원 삽입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 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경로를 조작하여 서버 자원을 수정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삭제할 수 있는 보안 약점이다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사용자 입력 값을 식별자로 사용하는 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순회 공격을 막는 필터를 사용하여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순회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Directory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Traversal)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경로를 탐색할 때 사용하는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‘/’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‘\’, ‘..’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기호를 악용하여 허가되지 않는 파일에 접근하는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명령어 삽입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외부 입력 값을 통해 시스템 명령어의 실행을 유도함으로써 권한을 탈취하거나 시스템 장애를 유발하는 보안 약점이다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웹 인터페이스를 통해 시스템 명령어가 전달되지 않도록 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값을 검증 없이 내부 명령어로 사용하지 않음으로써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시큐어 코딩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(Secure Coding)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시큐어 코딩은 소프트웨어의 구현 단계에서 발생할 수 있는 보안 취약점들을 최소화하기 위해 보안 요소들을 고려하며 코딩하는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보안 취약점에 사전에 대응하여 안정성과 신뢰성을 확보하기 위해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보안 정책을 바탕으로 시큐어 코딩 가이드를 작성하고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참여자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에게는 시큐어 코딩 교육을 실시해야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5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SEC_03(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검증 및 표현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검증 및 표현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크로스사이트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스크립팅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(XSS)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관련된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악의적인 스크립트 파일을 업로드 함으로써 시스템에 손상을 주는 보안 약점이다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게시판이나 메일 등에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 또는 스크립트 명령어를 삽입하는 방식을 이용한다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 대상 사이트의 장애를 유발하거나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방문자들의 정보를 탈취하는 용도로 사용된다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데이터에 대해 올바른 유효성 검증 체계를 갖추지 않은 경우 발생할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위험한 형식 파일 업로드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악의적인 명령어가 포함된 스크립트 파일을 업로드 함으로써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손상을 주거나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제어할 수 있는 보안 약점이다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업로드 되는 파일의 확장자 제한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파일명의 암호화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사이트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파일 서버의 경로 분리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속성을 제거하는 방법으로 방지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신뢰되지 않은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주소에 자동 접속으로 연결할 경우 발생할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문제점으로 옳은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페이지에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악의적인 스크립트를 삽입하여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방문자들의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탈취할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크로스 사이트 스크립팅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입력값을 통해 시스템 명령어의 실행을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유도함으로써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탈취할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명령어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 주소를 조작하여 방문자를 피싱 사이트로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유도할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경로를 조작하여 서버 자원을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무단으로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조작 및 자원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신뢰되지 않는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주소로 자동접속 연결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입력 값으로 사이트 주소를 받는 경우 이를 조작하여 방문자를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피싱 사이트로 유도하는 보안 약점이다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연결되는 외부 사이트의 주소를 화이트 리스트로 관리함으로써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방지할 수가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화이트 리스트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(Whitelist, passlist, allowlist)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식별된 일부 실체들이 특정 권한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인식에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대해 명시적으로 허가하는 목록이며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이에 대한 과정을 화이트리스팅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(whitelisting)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반의어는 블랙 리스트이다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검증 및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표현은 어떤 단계에서 이루어지는가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테스트 단계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단계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분석 단계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검증 및 표현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검증 및 표현은 입력 데이터로 인해 발생하는 문제들을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예방하기 위해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검증해야 하는 보안 점검 항목들이다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입력 데이터로 인해 발생하는 문제를 예방하기 위해서는 소프트웨어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개발의 구현 단계에서 유효성 검증 체계를 갖추고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검증되지 않은 데이터가 입력되는 경우 이를 처리할 수 있도록 구현해야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입력 데이터를 처리하는 객체에 지정된 자료형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Type)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올바른지 확인하고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일관된 언어 셋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 셋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사용하도록 코딩한다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요소는 소프트웨어 개발에 있어 반드시 충족시켜야 할 요소 및 요건을 의미한다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요소에는 기밀성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부인 방지가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1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기능은 소프트웨어 개발의 구현 단계에서 코딩하는 기능인 인증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접근제어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올바르게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구현하기 위한 보안 점검 항목들이다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보안 기능들은 서비스 환경이나 취급 데이터에 맞게 처리될 수 있도록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또는 데이터에 접근하려는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별로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중요도를 구분하고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차별화된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 방안을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이용할 기능과 데이터에 대해 개별적으로 접근 권한을 부여하여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인가되지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기능과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접근을 차단한다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인증정보와 같은 중요한 정보의 변조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오남용 등을 방지하기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안전한 암호화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기능의 보안 약점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기능에 대한 점검을 수행하지 않을 경우 인증 없이 중요한 기능을 허용하거나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비밀번호가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노출되는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같은 보안 약점이 발생할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40632"/>
              </p:ext>
            </p:extLst>
          </p:nvPr>
        </p:nvGraphicFramePr>
        <p:xfrm>
          <a:off x="1775520" y="2257040"/>
          <a:ext cx="976057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5683"/>
                <a:gridCol w="8064896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적절한 인증 없이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중요기능 허용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보안검사를 우회하여 인증 과정 없이 중요한 정보 또는 기능에 접근 및 변경이 가능하다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중요 정보나 기능을 수행하는 페이지에서는 재인증 기능을 수행하도록 하여 방지할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부적절한 인가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접근제어 기능이 없는 실행경로를 통해 정보 또는 권한을 탈취할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실행경로에 대해 접근제어 검사를 수행하고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사용자에게는 반드시 필요한 접근 권한만을 부여하여 방지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중요한 자원에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대한 잘못된 권한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권한 설정이 잘못된 자원에 접근하여 해당 지원을 임의로 사용할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관리자만 자원들을 읽고 쓸 수 있도록 설정하고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인가되지 않은 사용자의 중요 자원에 대한 접근 여부를 검사함으로써 방지할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560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취약한 암호화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알고리즘 사용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암호화된 환경설정 파일을 해독하여 비밀번호 등의 중요정보를 탈취할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안전한 암호화 알고리즘을 이용하고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업무관련 내용이나 개인정보 등에 대해서는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보안인증 사무국이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안정성을 확인한 암호 모듈을 이용함으로써 방지할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중요정보 평문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저장 및 전송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암호화되지 않은 평문 데이터를 탈취하여 중요한 정보를 획득할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중요한 정보를 저장하거나 전송할 때는 반드시 암호화 과정을 거치도록 하고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HTTPS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또는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SSL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 같은 보안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채널을 이용함으로써 방지할 수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400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하드코드된 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비밀번호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소스코드 유출 시 내부에 하드코드 패스워드를 이용하여 관리자 권한을 탈취할 수 있다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패스워드는 암호화하여 별도의 파일에 저장하고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디폴트 패스워드 디폴트 키의 사용을 피함으로써 방지할 수 </a:t>
                      </a:r>
                      <a:endParaRPr lang="en-US" altLang="ko-KR" sz="1200" b="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있다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26968" y="5894567"/>
            <a:ext cx="979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보안인증 사무국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보호 제품의 평가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인증을 수행하고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인증제품 목록을 공개 및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관리하는 국가 보안 기술 연구소 산하의 기관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HTTPS(Hypertext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Transfer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Protocol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브라우저와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간의 안전한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암호 통신규약을 결합한 것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SSL(Secure Sockets Layer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송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컴퓨터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위치하여 인증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보장하는 업계 표준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하드코드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내부에 직접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디폴트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패스워드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 Password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등록하기 전에 설치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획득하기 위해 사용되는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6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883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코드에서 밑줄로 표시된 부분에는 어떤 보안 약점이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존재하는가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암호화 키를 저장하는 변수이다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무결성 검사 없는 코드 다운로드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중요 자원에 대한 잘못된 권한 설정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하드코드된 암호화 키 사용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적절한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 없는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 기능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(Secret Key),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암호화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(encriptString)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메서드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명으로 보아 암호키를 관리하는 코드로 유추할 수 있는데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Key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문자열 변수에 값이 직접 입력된 것으로 하드코드 된 암호화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키가 답임을 알 수가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하드코드된 비밀번호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소스코드를 유출 시에 내부에 하드코드 패스워드를 이용하여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 권한을 탈취할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패스워드를 암호화하여 별도의 파일에 저장하고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디폴트 패스워드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디폴트 키의 사용을 피함으로써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하드코드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내부에 직접 입력하여 프로그래밍 을 하는 방식을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점검 내용 중 보안 기능과 관련된 설명으로 가장 옳지 않은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올바르게 처리될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코딩 되었는지 확인하는 것을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기능과 사용자에 따라 차별화된 인증 방안을 적용해야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입력 데이터로 소프트웨어의 기능이 훼손되지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않도록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유효성 검증 체계를 갖춘다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 정보는 암호화 기술을 적용하여 취급해야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유효성 검증 체계를 갖추는 것은 보안 기능이 아닌 입력 데이터 검증 및 표현과 관련된 내용이다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기능의 개요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기능은 소프트웨어 구현 단계에서 코딩하는 기능인 인증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접근제어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등을 올바르게 구현하기 위한 보안 점검 항목이다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각 보안 기능들은 서비스 환경이나 취급 데이터에 맞게 처리될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구현해야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소프트웨어의 기능 또는 데이터에 접근하려는 사용자 별로 중요도를 구분하고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차별화된 인증 방안을 적용한다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인증된 사용자가 이용할 기능과 데이터에 대해 개별적으로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권한을 부여하여 인가되지 않은 기능과 데이터로부터 접근을 차단한다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개인 정보나 인증 정보와 같은 중요한 정보의 변조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오남용 등을 방지하기 위해 안전한 암호화 기술을 적용한다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검증 및 표현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검증 및 표현은 입력 데이터로 인해 발생하는 문제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들을 예방하기 위해 구현 단계에서 검증해야 하는 보안 점검 항목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입력 데이터로 인해 발생하는 문제를 예방하기 위해서는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개발의 구현 단계에서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유효성 검증 체계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갖추고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검증되지 않은 데이터가 입력되는 경우 이를 처리할 수 있도록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입력 데이터를 처리하는 객체에 지정된 자료형이 올바른지 확인하고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일관된 언어 셋을 사용하도록 코딩한다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개발의 구현 단계에서 보안 기능의 점검 미비로 인해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수 있는 보안 약점에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종료되지 않은 반복문 또는 재귀함수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부적절한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인가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중요한 자원에 대한 잘못된 권한 설정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적절한 인증 없이 중요기능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허용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종료되지 않은 반복문 또는 재귀함수로 인하여 자원 고갈로 인해 서비스나 시스템에 장애가 발생할 수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부적절한 인가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접근 제어 기능이 없는 실행 경로를 통해 정보 또는 권한을 탈취할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모든 실행 경로에 대한 접근 제어 검사를 수행하고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필요한 접근 권한만 부여하여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중요한 자원에 대한 잘못된 권한 설정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권한 설정이 잘못된 자원에 접근하여 해당 자원을 임의로 사용할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소프트웨어 관리자만 자원들을 읽고 쓸 수 있도록 설정하고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되지 않은 사용자의 중요 자원에 대한 접근 여부를 검사함으로써 방지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인증 없이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 기능 허용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보안 검사를 우회하여 인증 과정 없이 중요한 정보 또는 기능에 접근 및 변경이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중요 정보나 기능을 수행하는 페이지에서는 재인증 기능을 수행 하도록 하여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단계에서 점검해야 하는 보안 점검 내용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기능으로는 인증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 정보의 변조나 오남용을 막기 위해 접근제어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환경이나 취급 데이터에 맞게 보안 기능들을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인증된 사용자에게 개별적으로 권한을 부여하여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인가 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사용을 제한한다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 정보나 인증 정보와 같은 중요 정보의 변조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오남용 등을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방지하기 위해서는 접근 제어가 아닌 암호화 기술을 적용해야 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7" y="2107168"/>
            <a:ext cx="4322135" cy="1281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취약한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알고리즘 사용 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보안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약점에 대한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충분히 오래 사용되어 검증된 암호화 알고리즘을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예방할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암호화된 환경설정 파일을 해독하여 중요정보를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탈취할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인증 사무국의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인증제품 목록을 참고하여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알고리즘을 선정한다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개발의 구현 단계에서 검증해야 하는 보안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알고리즘은 점점 보안성이 높아지고 있기 때문에 오래된 알고리즘 사용을 하지 않고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인증 사무국이 인정한 강력 하고 안전한 암호화 알고리즘을 사용하는 것이 좋다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취약한 암호화 알고리즘 사용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암호화된 환경설정 파일을 해독하여 비밀번호 등의 중요 정보 를 탈취할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안전한 암호화 알고리즘을 이용하고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업무관련 내용이나 개인 정보 등에 대해서는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인증 사무국이 안정성을 확인한 암호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이용함으로써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인증 사무국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보호 제품의 평가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인증을 수행하고 인증 제품 목록을 공개 및 관리하는 국가 보안 기술 연구소 산하의 기관이다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오류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오류의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오류는 소프트웨어 구현 단계에서 개발자들이 코딩 중 실수하기 쉬운 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(Type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등의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예방하기 위한 보안 점검 항목들이다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오류로 발생할 수 있는 보안 약점에는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역참조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부적절한 자원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해제된 자원 사용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초기화되지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변수 사용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968" y="5894567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 Pointer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값이 없음을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(Pointer)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메모리의 위치를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가리키는 요소이다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 Pointer)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포인터에 널이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저장되어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곳도 가리키지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못하는 상태의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오류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 Pointer)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역참조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 역참조는 널 포인터가 가리키는 메모리에 어떠한 값을 저장할 때 발생하는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약점이다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라이브러리 함수들이 오류가 발생할 경우 널 값을 반환하는데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반환값을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포인터는 메모리의 첫 주소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가리키며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비정상적으로 종료될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공격자가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 역참조로 발생하는 예외 상황을 악용할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수 있는 포인터를 이용하기 전에 널 값을 갖고 있는지 검사함으로써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방지할 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6968" y="5894567"/>
            <a:ext cx="9793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 역참조로 오류가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0x00000000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참조하였습니다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오류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메시지가 발생한다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2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3556"/>
            <a:ext cx="1071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001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SDLC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통제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003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검증 및 표현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코드오류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006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오류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 Pointer)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역참조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포인터로 해서 참조하는 메모리에 값을 저장하는 경우 발생하는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포인터로 해서 참조하는 경우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정상적인 메모리 주소가 저장되어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있으므로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위치의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저장할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포인터로 해서 참조하는 경우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저장되어 있어 참조가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오류로 발생하는 예외 상황을 이용하여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공격을 계획하는데 사용할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60188"/>
            <a:ext cx="4364435" cy="18265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3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오류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 Pointer)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역참조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 가드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Stack Guard)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 역참조와 같이 주소가 저장되는 스택에서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보안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약점을 막는 기술 중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상에서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복귀 주소와 변수 사이에 특정 값을 저장한 후 그 값이 변경되었을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오버플로우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상태로 판단하여 프로그램 실행을 중단함으로써 잘못된 복귀 주소의 호출을 막는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부적절한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해제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부적절한 자원 해제는 자원을 반환하는 코드를 누락하거나 프로그램 오류로 할당된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반환하지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못했을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발생하는 보안 약점이다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힙 메모리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(Heap Memory),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소켓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(Socket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유한한 시스템 자원이 계속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점유하고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있으면 자원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인해 새로운 입력을 처리하지 못 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코드가 누락되었는지 확인하고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인해 함수가 중간에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종료되었을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예외 처리에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관계없이 자원이 반환되도록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함으로써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6968" y="6104329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 메모리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(Heap Memory)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 메모리는 소프트웨어가 자유롭게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메모리 공간이다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소켓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(Socket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소켓은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교환을 위한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통로이다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3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오류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해제된 자원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해제된 자원 사용은 이미 사용이 종료되어 반환된 메모리를 참조하는 경우 발생하는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약점이다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반환된 메모리를 참조하는 경우 예상하지 못한 값 또는 코드를 수행하게 되어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의도하지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결과가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메모리에 접근할 수 없도록 주소를 저장하고 있는 포인터를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초기화함으로써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방지할 수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초기화되지 않은 변수 사용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 되지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변수 사용은 변수 선언 후 값이 부여되지 않은 변수를 사용할 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변수가 선언되어 메모리가 할당되면 해당 메모리에 이전에 사용하던 내용이 계속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남아 있어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노출되는 경우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 정보가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악용될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변수 선언 시 할당된 메모리를 초기화함으로써 방지할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오류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34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오류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상에서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복귀 주소와 변수 사이에 특정 값을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저장해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두었다가 그 값이 변경되었을 경우 오버플로우 상태로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가정하여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실행을 중단하는 기술은</a:t>
            </a: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모드체크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리커버리 통제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시스로그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스택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 가드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(Stack Guard)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널 포인터 역참조와 같이 주소가 저장되어 있는 스택에서 발생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보안 약점을 막는 기술 중 하나이다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메모리 상에서 프로그램의 복귀 주소와 변수 사이에 특정 값을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저장한 후 그 값이 변경되었을 경우 오버플로우 상태로 판단하여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실행을 중단함으로써 잘못된 복귀 주소의 호출을 막는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모드 체크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(mode check)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입력될 수 있는 글자들의 종류가 제한된 경우 입력 문자를 조사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올바른 글자가 입력되었는지 검사하는 일을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(Recovery)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시스템의 재해 및 장애 상황 발생 시 훼손된 자료를 일정 시점으로 복원하는 행위를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시스로그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(Syslog)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로깅 메시지 프로그램의 표준이다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시스로그는 다양한 프로그램들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생성하는 메시지를 저장하고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들 메시지들을 이용해서 다양한 분석 등이 가능하도록 로그 메시지들을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시스로그는 프로그램 뿐만 아니라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device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같은 장비들도 시스로그를 사용할 수 있도록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관리자들은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device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 에서의 로그 메시지를 통해서 문제사항이나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개선사항 등을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코드 오류와 관련된 보안 약점에 대한 설명으로 가장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포인터가 가리키는 메모리에 값을 저장하면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발생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 역참조를 방지하려면 널 포인터를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자원을 획득해서 사용한 다음에는 반드시 해제하여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그렇지 않을 경우 문제가 발생한다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사용이 종료된 반환 메모리를 참조하지 않기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위해서는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저장하고 있는 포인터를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값이 없음을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값이 없는데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초기화를 할 필요가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463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포인터가 가리키는 곳에 데이터를 저장하는 경우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약점에 대한 설명으로 가장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없는 포인터 변수를 참조하여 데이터를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 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포인터는 메모리의 마지막 주소인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FxFFF...F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가리킨다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포인터를 참조하는 경우 소프트웨어는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비정상적으로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값을 가질 가능성이 있는 포인터 변수를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확인하여 사용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전에 널 여부를 검사하여 예방할 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(Null Pointer)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역참조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 역참조는 널 포인터가 가리키는 메모리에 어떠한 값을 저장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 발생하는 보안 약점이다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많은 라이브러리 함수들이 오류가 발생할 경우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반환하는데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반환값을 포인터로 참조하는 경우 발생한다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대부분의 운영체제에서 널 포인터는 메모리의 첫 주소를 가리키며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주소를 참조할 경우 소프트웨어가 비정상적으로 종료될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공격자가 널 포인터 역참조로 발생하는 예외 상황을 악용할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널이 될 수 있는 포인터를 이용하기 전에 널 값을 갖고 있는지 검사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함으로써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널 포인터는 일반적으로 메모리의 첫 주소를 가리키며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0x00000000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자원이 부적절하게 해제된 경우 발생하는 보안 약점에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누락하거나 오류로 자원 반환이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이루어지지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경우 발생한다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 메모리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소켓 등의 한정된 자원이 반환되지 않고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계속 점유되면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시스템은 결국 어떤 처리도 하지 못하게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내 자원 반환 코드를 확인하여 코드 누락을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점유하는 함수가 오류로 중간에 중단되어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이루어지지 않은 경우 예외처리를 통해 해당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재실행한다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자원을 점유하는 함수가 오류로 중간에 중단되어 반환이 이루어지지 않은 경우에는 예외처리와는 상관 없이 자원이 반환되도록 프로그래밍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해야 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부적절한 자원 해제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부적절한 자원 해제는 자원을 반환하는 코드를 누락하거나 프로그램 오류로 할당된 자원을 반환하지 못했을 때 발생하는 보안 약점이다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힙 메모리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(Heap Memory),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소켓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(Socket)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유한한 시스템 자원이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계속 메모리를 점유하고 있으면 자원 부족으로 인해 새로운 입력을 처리하지 못할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프로그램 내에 자원 반환 코드가 누락되었는지를 확인하고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오류로 인해 함수가 중간에 종료되었을 때 예외 처리와는 상관 없이 자원이 반환되도록 프로그래밍 함으로써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 메모리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(Heap Memory)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 메모리는 소프트웨어가 자유롭게 사용할 수 있는 사용자 메모리 공간이다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소켓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(Socket)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소켓은 데이터 교환을 위한 통로이다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2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캡슐화는 정보 은닉이 필요한 중요한 데이터와 기능을 불충분하게 캡슐화하거나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사용함으로써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문제를 예방하기 위한 보안 점검 항목들이다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캡슐화로 인해 발생할 수 있는 보안 약점에는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세션에 의한 정보 노출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제거되지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남은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데이터 정보 노출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968" y="5894567"/>
            <a:ext cx="9793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안에 서로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 있는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속성과 기능들을 하나의 캡슐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(capsule)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만들어 데이터를 외부로부터 보호하는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6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세션에 의한 정보 노출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세션에 의한 정보 노출은 다중 스레드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(Multi-Thread)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환경에서 멤버 변수에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 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약점이다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싱글톤 패턴에서 발생하는 레이스컨디션으로 인해 동기화 오류가 발생하거나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정보가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멤버 변수보다 지역 변수를 활용하여 변수의 범위를 제한함으로써 방지할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5415607"/>
            <a:ext cx="9721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스레드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(Multi-Thread)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내의 작업 단위로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받아 실행하는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단위를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스레드라고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 이상의 스레드가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생성되어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 처리되는 다중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 tasking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다중 스레드 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스레드라고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부른다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변수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(Member Variable)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변수는 객체와 연결된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내에 선언되어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메소드들이 접근 가능한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필드라고도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부르며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static)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인스턴스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싱글톤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(Singleton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싱글톤은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객체를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 객체를 어디서든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있지만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참조할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디자인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레이스컨디션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(Race Condition)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레이스컨디션은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 이상의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지원을 획득하기 위해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경쟁하고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상태를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3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제거되지 않고 남은 디버그 코드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제거되지 않고 남은 디버그 코드는 개발 중에 버그 수정이나 결과값 확인을 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남겨둔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코드들로 인해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약점이다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제어에 사용되는 중요한 정보가 디버그 코드로 인해 노출될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코드에 인증 및 식별 절차를 생략하거나 우회하는 코드가 포함되어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공격자가 이를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악용할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배포하기 전에 코드 검사를 통해 남아있는 디버그 코드를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삭제함으로써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5415607"/>
            <a:ext cx="972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(Debug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중에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오류나 비정상적인 연산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버그를 찾고 수정하는 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디버깅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(Debugging)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하기도 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데이터 정보 노출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데이터 정보 노출은 시스템의 내부 정보를 시스템 메시지 등을 통해 외부로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출력하도록 코딩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했을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발생하는 보안 약점이다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메시지를 통해 노출되는 메시지는 최소한의 정보만을 제공함으로써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1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Public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메소드로부터 반환된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선언된 클래스 내에서만 접근이 가능한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모든 클래스에서 접근이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메소드에서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발생하는 보안 약점이다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반환하면 배열의 주소가 외부로 공개되어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접근할 수 있게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별도의 메소드를 통해 조작하거나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형태의 복제본으로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받은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후 값을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방지할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지정자</a:t>
            </a: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제어자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지정자는 프로그래밍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특정 개체를 선언할 때 외부로부터의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접근을 제한하기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예약어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가능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불가능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X).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177007"/>
              </p:ext>
            </p:extLst>
          </p:nvPr>
        </p:nvGraphicFramePr>
        <p:xfrm>
          <a:off x="1991544" y="4839124"/>
          <a:ext cx="7704856" cy="1373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1584176"/>
                <a:gridCol w="1512168"/>
                <a:gridCol w="1656184"/>
                <a:gridCol w="1512168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접근 지정자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클래스 내부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패키지 내부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하위 클래스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패키지 외부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Public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Protected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1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Default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57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Private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91544" y="6392361"/>
            <a:ext cx="972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(Package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클래스나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하나로 모아둔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3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SEC_06(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할당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선언된 데이터 또는 메소드의 파라미터를 저장할 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약점이다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저장하면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외부에서 접근할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선언된 데이터를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저장할 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레퍼런스가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값을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저장함으로써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5589240"/>
            <a:ext cx="9721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(Parameter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메소드의 외부에서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저장하는 변수로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매개변수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형식 매개변수라고도 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레퍼런스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(Reference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레퍼런스를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 또는 할당한다는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주소값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공유한다는 의미이다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저장하고 배열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= 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했을 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동일한 메모리를 공유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하게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어떠한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값도 저장하지 않았지만 배열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저장한 값들을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접근할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8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SEC_01(Secure SDLC)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SDLC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SDLC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보안상 안전한 소프트웨어를 개발하기 위해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SDLC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보안 강화를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포함한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SDLC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소프트웨어의 유지 보수 단계에서 보안 이슈를 해결하기 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소모되는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비용을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등장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SDLC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보수 등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SDLC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걸쳐 수행되어야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활동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제시한다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Secure SDLC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대표적인 방법론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3512" y="6054387"/>
            <a:ext cx="964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생명주기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SDLC; Software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Development Life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Cycle)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생명주기는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방법론의 바탕이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개발하기 위해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정의하고 운용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등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각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단계별로 나눈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10338"/>
              </p:ext>
            </p:extLst>
          </p:nvPr>
        </p:nvGraphicFramePr>
        <p:xfrm>
          <a:off x="2048329" y="4075438"/>
          <a:ext cx="9585015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1367"/>
                <a:gridCol w="8273648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CLASP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•Secure Software 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사에서 개발하였으며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SDLC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초기 단계에서 보안을 강화하기 위해 개발된 방법론이다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활동 중심 역할 기반의 프로세스로 구성되어 있으며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현재 운용 중인 시스템에 적용하기에 적합하다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SDL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마이크로소프트 사에서 안전한 소프트웨어 개발을 위해 기존의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SDLC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개선한 방법론이다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전통적인 나선형 모델을 기반으로 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3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Seven Touchpoints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보안의 모범사례를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SDLC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통합한 방법론이다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설계 및 개발 과정의 모든 산출물에 대해 위험 분석 및 테스트를 수행한다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SDLC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각 단계에 관련된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개의 보안 강화 활동을 수행한다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SEC_06(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자바에서 사용하는 접근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제어자의 종류가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internal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자바의 접근 제어자의 종류에는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public, protected, default, private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언어에서 변수를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external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internal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구분할 수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external variable(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전역 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모든 함수의 밖에서 선언되고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함수들에서 접근이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반면에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internal variable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혹은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 variable(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 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함수 내부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,, scope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안에서 선언된다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지역 변수는 선언된 함수 안에서만 사용할 수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정확히는 해당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Scope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함수에서는 사용할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함수 안에 종속되어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밖에서는 존재하지 않는 것으로 취급한다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이렇듯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언어는 범위에 따라 변수의 접근을 제한한다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점검 내용에서 캡슐화의 정의로 가장 적합한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인터페이스를 제외한 세부 내용이 은폐되도록 데이터와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 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객체로 묶어 코딩하는 것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분석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자료들을 종합하여 보안 요구사항을 정의하고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프로세스와의 관계를 분석하는 것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시스템의 정보와 자원에 접근하려는 사용자가 합법적인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인지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확인하는 것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보안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요구사항들을 기술적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측면으로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분류하는 것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안에 서로 연관 있는 속성과 기능들을 하나의 캡슐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(capsule)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만들어 정보은닉을 통해 데이터를 외부로부터 보호하는 것을 의미한다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98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캡슐화에 대한 점검이 충분하지 않을 때 발생하는 보안 약점 중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제거되지 않고 남은 디버그 코드와 관련된 설명으로 가장 옳지 않은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개발 중 버그 수정이나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결과값 확인을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남겨둔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인해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보안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약점이다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디버그 코드에 포함된 제어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정보가 노출될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디버그 코드를 이용하여 인증 및 식별 절차를 우회할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최소한의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정보만 노출되도록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제한하여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방지할 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디버그 코드는 완전히 삭제해야지 조금이라도 남아 있다면 문제를 야기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시킬 가능성을 열어 둔 것이다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제거되지 않고 남은 디버그 코드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제거되지 않고 남은 디버그 코드는 개발 중에 버그 수정이나 결과값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확인을 위해 남겨둔 코드들로 인해 발생하는 보안 약점이다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소프트웨어 제어에 사용되는 중요한 정보가 디버그 코드로 인해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외부에 노출될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디버그 코드에 인증 및 식별 절차를 생략하거나 우회하는 코드가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포함되어 있는 경우 공격자가 이를 악용할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소프트웨어를 배포하기 전에 코드 검사를 통해 남아있는 디버그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삭제함으로써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데이터 정보 노출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데이터 정보 노출은 시스템의 내부 정보를 시스템 메시지 등을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외부로 출력하도록 코딩 했을 때 발생하는 보안 약점이다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시스템 메시지를 통해 노출되는 메시지는 최소한의 정보만을 제공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함으로써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점검 내용 중 캡슐화에서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할당함으로써 발생하는 보안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약점에 대한 내용으로 가장 옳지 않은 것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또는 메소드의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저장할 때 발생한다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외부에서 접근할 수 있게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Public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반환하지 못하도록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코딩하여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Private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레퍼런스가 아닌 값을 저장하여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메소드로부터 반환된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‘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반환과 관련되어 있고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‘private’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할당은 할당과 관련되어 있다는 점에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주의하자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할당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선언된 데이터 또는 메소드의 파라미터를 저장할 때 발생하는 보안 약점이다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저장하면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외부에서 접근을 할 수 있게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선언된 데이터를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배열에 저장할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레퍼런스가 아닌 값을 직접 저장함으로써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(Parameter)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파라미터는 메소드의 외부에서 전달된 값을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저장하는 변수로 매개변수 혹은 형식 매개변수라고도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레퍼런스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(Reference)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레퍼런스를 전달 또는 할당한다는 것은 메모리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위치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공유한다는 의미이다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메소드로부터 반환된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선언된 클래스 내에서만 접근이 가능한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모든 클래스에서 접근이 가능한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메소드에서 반환할 때 발생하는 보안 약점이다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반환하면 배열의 주소가 외부로 공개되어서 외부에서 얼마든지 접근할 수 있게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별도의 메소드를 통해 조작하거나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형태의 복제본으로 반환 받은 후 값을 전달하는 방식으로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메소드가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배열을 반환하지 못하도록 코딩하여 방지할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14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SEC_06(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11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구현 과정에서 작성한 디버그 코드로 인해 발생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보안 약점에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 정보가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디버그 코드로 인해 노출될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디버그 코드에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 절차를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생략할 수 있는 코드가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경우 공격자에 의해 악용될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레이스컨디션으로 인한 동기화 오류가 발생할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디버그 코드는 소프트웨어 배포 전 반드시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레이스컨디션으로 인한 동기화 오류는 잘못된 세션에 의해 발생한다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세션에 의한 정보 노출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세션에 의한 정보 노출은 다중 스레드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 thread)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멤버 변수에 정보를 저장할 때 발생하는 보안 약점이다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싱글톤 패턴에서 발생하는 레이스컨디션으로 인해 동기화 오류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발생하거나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 변수의 정보가 노출될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멤버 변수보다 지역 변수를 활용하여 변수의 범위를 제한함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으로써 방지할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개념을 활용한 소프트웨어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구현과 관련한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중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필요한 자료 구조와 수행되는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함수들을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가진 하나의 독립된 존재이다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JAVA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정보은닉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(Information Hiding)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표기할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상속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(Inheritance)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개별 클래스를 상속 관계로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묶음으로써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간의 체계화된 전체 구조를 파악하기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쉽다는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클래스에 속하는 개개의 객체이자 하나의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클래스에서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 객체를 인스턴스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(Instance)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외부로부터의 접근을 제한하는 접근 제어자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(Information Hiding)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표현할 때 사용하는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의미는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의미하는 것은 접근 제어자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2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알고리즘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알고리즘은 패스워드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주민번호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은행계좌와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중요정보를 보호하기 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평문을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문장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절차 또는 방법을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알고리즘은 해시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사용하는 단방향 암호화 방식과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분류되는 양방향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 분류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1544" y="5589240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다루는 기법 중에 하나로 검색과 저장이 아주 빠르게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진행된다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빠르게 진행될 수 있는 이유는 데이터를 검색할 때 사용할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실제 데이터의 값이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(value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쌍으로 존재하고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key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배열의 인덱스로 변환되기 때문에 검색과 저장의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O(1)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수렴하게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 암호 알고리즘에서의 해시는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길이의 입력 데이터나 메시지를 고정된 길이의 값이나 키로 변환하는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(time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complexity)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프로그램의 입력값과 연산 수행 시간의 상관관계를 나타내는 척도이다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복잡도와 로직의 수행 시간은 비례하므로 시간 복잡도 수치가 작을수록 효율적인 알고리즘임을 뜻한다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317352"/>
            <a:ext cx="4968552" cy="1557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1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알고리즘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개인키 암호화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(Private Key Encryption)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개인키 암호화 기법은 동일한 키로 데이터를 암호화하고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사용자는 평문의 정보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암호화 알고리즘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개인키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(Private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K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암호문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바꾸어 저장시켜 놓으면 사용자는 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접근하기 위해 복호화 알고리즘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개인키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다시 평문의 정보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바꾸어 이용하는 방법이다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개인키 암호화 기법에서 암호화 대상이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개일 때 사용되는 키의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개수는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n(n-1) / 2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개인키 암호화 기법은 대칭 암호 기법 또는 비밀키 암호화 기법이라고도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기법은 한 번에 하나의 데이터 블록을 암호화 하는 블록 암호화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평문과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길이의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스트림을 생성하여 비트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워드 단위로 암호화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 암호화 방식으로 분류된다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92" y="2965404"/>
            <a:ext cx="6225056" cy="14335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알고리즘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개인키 암호화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(Private Key Encryption)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암호화 방식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SEED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AES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ARIA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IDEA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 암호화 방식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LFSR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RC4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속도가 빠르며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알고리즘이 단순하고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 기법보다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작다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증가에 따라 관리해야 할 키의 수가 상대적으로 많아진다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1504" y="4005064"/>
            <a:ext cx="9721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암호화 방식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평문을 블록이라고 부르는 고정길이의 입력으로 나누어 블록 단위로 암호화 하는 기법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 암호화 방식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난수 발생기를 이용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 키를 입력된 데이터에 비트 또는 바이트 단위로 암호화 하는 기법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DES(Data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Encryption Standard)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암호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알고리즘의 한 종류로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DES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알고리즘은 암호문을 작성할 때 사용하는 암호키와 암호문을 해독할 때 사용하는 해독키가 같다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키는 절대로 외부에 유출되지 않도록 관리해야 하여 비밀키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(Secret Key)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부른다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SEED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 상거래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금융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무선통신 등에서 전송되는 중요 정보를 보호하기 위해 순수 국내 기술로 개발한 블록 암호 알고리즘이다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AES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암호 알고리즘의 한 종류로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복호화 시 동일한 키를 사용하는 대칭키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ARIA(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아리아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경량 및 하드웨어 구현을 위해 최적화된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범용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알고리즘이며 차세대 국가 암호화 알고리즘이다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IDEA(International Data Encryption Algorithm; 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국제 데이터 암호화 알고리즘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대체하기 위해서 스위스에서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비트의 키로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64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 블록을 암호화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복호화를 하는 대칭키 암호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피드백 시프트 레지스터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(Linear feedback shift register, LFSR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설계에서 가장 대중적으로 사용되는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스트림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생성기는 선형 피드백 시프트 레지스터라는 이진 스트림 생성기이다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LFSR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하드웨어로 쉽게 구현할 수 있으며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긴 의사 난수 결과를 생성하는 가장 좋은 방법 중에 하나이다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RC4 :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 암호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방식의 하나로 기본적으로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256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 값의 배열이 들어있는 검색표이기 때문에 매우 간단하다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단순히 순차적이지 않은 어떠한 테이블을 기반으로 정해진 규칙에 의해 키 스트림을 만들어내는 방식이다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키가 배열을 구성하고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배열이 키스트림을 구성하고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키스트림이 암호문을 만들어낸다고 이해하면 좋다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85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알고리즘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(Public Key Encryption)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암호화 기법은 데이터를 암호화할 때 사용하는 공개키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(Public Key)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때의 비밀키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(Secret Key)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관리자가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비밀리에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사용자는 평문의 정보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암호화 알고리즘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공개키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(Public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P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암호문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C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바꾸어 저장시켜 놓고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위해서는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비밀키와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알고리즘에 권한이 있는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사용자만이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알고리즘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(Secret Key) 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다시 평문의 정보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바꿀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암호화 기법에서 암호화 대상이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개일 때 사용되는 키의 개수는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695823"/>
            <a:ext cx="5544616" cy="12904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알고리즘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(Public Key Encryption)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공개키 암호화 기법은 비대칭 암호 기법이라고도 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대표적으로는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RSA(Rivest Shamir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Adleman)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자신만이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보관하는 비밀키를 이용하여 인증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전자서명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적용이 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키의 분배가 용이하고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관리해야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키의 개수가 적다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속도가 느리며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알고리즘이 복잡하고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기법보다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크기가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253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알고리즘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암호화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(Public Key Encryption)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양방향 알고리즘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개인키 암호화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방식과 공개키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방식에서 사용되는 주요 암호화 알고리즘에는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SEED, ARIA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51580"/>
              </p:ext>
            </p:extLst>
          </p:nvPr>
        </p:nvGraphicFramePr>
        <p:xfrm>
          <a:off x="2231844" y="2638784"/>
          <a:ext cx="9145016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6624736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SEED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•1999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년 한국인터넷진흥원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(KISA)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개발한 블록 암호화 알고리즘이다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블록 크기는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128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비트이며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키 길이에 따라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128, 256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으로 분류된다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ARIA(Academy,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Research Institute, Agency)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•2004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년 국가정보원과 산학연협회가 개발한 블록 암호화 알고리즘이다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•ARIA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학계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(Academy),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연구기관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(Research Institute),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정부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(Agency)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영문 앞 글자로 구성되었다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블록 크기는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128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비트이며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키 길이에 따라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128, 192, 256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으로 분류된다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DES(Data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encryption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Standard)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•1975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년 미국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NBS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발표한 개인키 암호화 알고리즘이다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•DES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번 적용하여 보안을 더욱 강화한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3DES(Triple DES)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블록 크기는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비트이며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키 길이는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56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비트이다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1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AES(Advanced Encryption Standard)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•2001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년 미국 표준 기술 연구소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(NIST)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발표한 개인키 암호화 알고리즘이다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•DES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한계를 느낀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NIST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공모한 후 발표하였다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블록 크기는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128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비트이며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키 길이에 따라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128, 192, 256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으로 분류된다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57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RSA(Rivest Shamir Adleman)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•1978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MIT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라이베스트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(Rivest),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샤미르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(Shamir),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애들먼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(Adelman)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의해 제안된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공개키 암호화 알고리즘이다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큰 숫자를 소인수 분해 하기 어렵다는 것에 기반하여 만들어졌다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공개키와 비밀키를 사용하는데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여기서 키란 메시지를 열고 잠그는 상수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(Constant)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7568" y="6279703"/>
            <a:ext cx="972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NBS(National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Bureau of Standards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NBS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미국 표준 기술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연구소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NIST)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과거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1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알고리즘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해시는 임의의 길이의 입력 데이터나 메시지를 고정된 길이의 값이나 키로 변환하는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알고리즘을 해시 함수라고 부르며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함수로 변환된 값이나 키를 해시값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해시키라고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위해 사용될 뿐만 아니라 정보보호의 다양한 분야에서 활용된다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거의 불가능한 일방향 함수에 해당한다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5589240"/>
            <a:ext cx="972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일방향 함수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(One-way Function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평문을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암호화하여 암호문으로는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있으나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암호문을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평문으로 변경하는 것은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불가능한 함수를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달리 암호화와 복호화가 모두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양방향 함수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(Two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way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7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알고리즘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해시 함수의 종류에는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시리즈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MD5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N-NASH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SNEFRU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(Salt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이상의 계정에 대해 패스워드를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'qwer1234'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지정하고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암호화 알고리즘을 적용하게 되면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마찬가지로 동일하게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나타난다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경우 공격자가 나타난다면 하나의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암호만 해제 해도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계정을 얻게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방지하고자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암호화를 수행하기에 앞서 원문에 무작위의 값을 덧붙이는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 덧붙이는 무작위의 값을 솔트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(Salt)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Salt)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사용하면 같은 패스워드에 대해 암호화를 수행하더라도 서로 다른 결과가 나타나게 되어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안전하게 암호화된 데이터를 관리할 수 있게 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60873"/>
              </p:ext>
            </p:extLst>
          </p:nvPr>
        </p:nvGraphicFramePr>
        <p:xfrm>
          <a:off x="2087008" y="1813276"/>
          <a:ext cx="914501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6624736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SHA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시리즈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•1993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년 미국 국가 안보국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(NSA)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처음 설계했으며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미국 국립표준기술 연구소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(NIST)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의해 발표되었다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초기 개발된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SHA-0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이후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SHA-10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발표되었고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다시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SHA-2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라고 불리는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SHA-224, SHA-256, SHA-384, SHA-512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발표되었다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MD5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•1991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년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R.Rivest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MD4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대체하기 위해 고안한 암호화 해시 함수이다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블록 크기는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512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비트이며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키 길이는 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128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비트이다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N-NASH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•1989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년 일본의 전신전화주식회사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(NTT)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발표한 암호화 해시 함수이다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블록 크기와 키 길이가 모두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128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비트이다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1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SNEFRU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•1990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R.C.Merkle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의하여 발표된 해시 함수이다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•32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비트 프로세서에서 구현을 용이하게 할 목적으로 개발되었다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블록 크기는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512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비트이며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키 길이에 따라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128 256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으로 분류된다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1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SEC_01(Secure SDLC)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 단계에서의 보안 활동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 단계에서는 보안 항목에 해당하는 요구사항을 식별하는 작업을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전산화되는 정보가 가지고 있는 보안 수준을 보안 요소별로 등급을 구분하여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정보보호 관련 보안 정책을 참고하여 소프트웨어 개발에 적용할 수 있는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 항목들의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수준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 내용 등을 문서화한다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3512" y="6054387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수준은 해당 보안 정책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적용이 필수적인지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선택적인지를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주민번호는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수집 및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취급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법령에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있으므로 필수적으로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적용해야 한다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2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알고리즘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66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대칭 암호 알고리즘과 비대칭 암호 알고리즘에 대한 설명으로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대칭 암호 알고리즘은 비교적 실행 속도가 빠르기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암호의 핵심 함수로 사용될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대칭 암호 알고리즘은 비밀키 전달을 위한 키 교환이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않아 암호화 및 복호화의 속도가 빠르다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비대칭 암호 알고리즘은 자신만이 보관하는 비밀키를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전자서명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등에 적용이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대칭키 암호 알고리즘으로는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AES, IDEA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대칭 암호 알고리즘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개인키 암호 알고리즘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동일한 키로 데이터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암호화하고 복호화 해야 하므로 암호화 한 키를 수신자에게 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전달해야 수신가 복호화를 할 수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그렇기에 비밀키 전달을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키 교환이 필요하다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개인키 암호화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(Private Key Encryption)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개인키 암호화 기법은 동일한 키로 데이터를 암호화 하고 복호화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데이터베이스 사용자는 평문의 정보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암호화 알고리즘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암호문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바꾸어 저장시켜 놓으며 사용자 는 그 데이터베이스에 접근하기 위해 복호화 알고리즘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개인키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다시 평문의 정보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바꾸어 이용하는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개인키 암호화 기법에서 암호화 대상이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개일 때 사용되는 키의 개수는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n(n-1) /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개인키 암호화 기법은 대칭 암호 기법 또는 비밀키 암호화 기법이라고도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개인키 암호화 기법은 한 번에 하나의 데이터 블록을 암호화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블록 암호화 방식과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평문과 동일한 길이의 스트림을 생성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비트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워드 단위로 암호화 하는 스트림 암호화 방식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분류된다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종류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암호화 방식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DES, SEED, AES, ARIA, IDEA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 암호화 방식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LFSR, RC4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장점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속도가 빠르며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알고리즘이 단순하고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 기법보다 파일의 크기가 작다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단점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증가에 따라 관리해야 할 키의 수가 상대적으로 많아진다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암호화 방식이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RC4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AES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SEED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암호화 방식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DES, SEED, AES, ARIA, IDEA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 암호화 방식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LFSR, RC4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754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암호화 방식에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공개키로 암호화된 메시지는 반드시 공개키로 복호화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비대칭 암호 기법이라고도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대표적인 기법은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분배가 용이하고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키 개수가 적다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암호화 기법은 암호화 할 때는 공개키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(Public key)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복호화 할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때는 비밀키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(Secret Key)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(Public Key Encryption)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기법은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암호화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공개키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(Public key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데이터베이스 사용자에게 공개하고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(Secret Key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관리자가 비밀리에 관리한다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데이터베이스 사용자는  평문의 정보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암호화 알고리즘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(Public Key) 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암호문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바꾸어 저장시켜 놓고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복호화 하기 위해서는 비밀키와 복호화 알고리즘에 권한이 있는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사용자만이 복호화 알고리즘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비밀키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(Secret Key) 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평문의 정보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바꿀 수 있는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공개키 암호화 기법에서 암호화 대상이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개일 때 사용되는 키의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공개키 암호화 기법은 비대칭 암호 기법이라고도 하며 대표적으로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RSA(Rivest Shamir Adleman)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자신만이 보관하는 비밀키를 이용하여 인증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전자서명 등에 적용이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장점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키의 분배가 용이하고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관리해야 할 키의 개수가 적다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단점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속도가 느리며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 복잡하고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기법보다 파일의 크기가 크다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해쉬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(Hash)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임의의 길이의 입력 데이터를 받아 고정된 길이의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해쉬값으로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공개키 암호화 방식에서 키 생성을 위해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해쉬 알고리즘으로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HAVAL, SHA-1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해쉬 함수는 일방향 함수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(One-way function)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해시는 원래의 값으로 복호화 하는 것이 사실상 불가능한 방식이다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그러므로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암호화와 복호화가 모두 가능해야 하는 공개키 암호화 방식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비밀키 암호화 방식에서는 사용하기가 어렵다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(Hash)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해시는 임의의 길이의 입력 데이터나 메시지를 고정된 길이의 값이나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키로 변환하는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해시 알고리즘을 해시 함수라고 부르며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함수로 변환된 값이나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키를 해시값 또는 해시키라고 부른다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무결성 검증을 위해 사용될 뿐만 아니라 정보보호의 다양한 분야에서 활용된다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복호화가 거의 불가능한 일방향 함수에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HAVAL(Hashing Algorithm with Variable Length of output)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호주에서 개발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MD5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확장으로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라운드 수와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SAC(Strict Avalanche Criterion)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같은 여러 암호학적 성질을 만족하도록 개발되었으며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가변 길이의 출력을 가진다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그러나 현재는 호주에서만 사용을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것으로 알려져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일방향 함수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(One-Way Function)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평문을 암호화하여 암호문으로는 변경할 수 있으나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암호문을 다시 복호화 하여 평문으로 변경하는 것이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불가능한 함수를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이와 달리 암호화와 복호화가 모두 가능한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함수를 양방향 함수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(Two-Way Function)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함수의 종류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SHA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시리즈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MD5, MD4, N-NASH, SNEFRU,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HAVAL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9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알고리즘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722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큰 숫자를 소인수 분해하기 어렵다는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하에 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1978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MIT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제안된 공개키 암호화 알고리즘은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b="1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ARIA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SEED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RSA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DES, ARIA, SEED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모두 개인키 암호화 기법이다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SEED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1999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한국 인터넷 진흥원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(KISA)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개발한 블록 암호화 알고리즘이다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블록 크기는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길이에 따라서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128, 256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분류된다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ARIA(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Academy, Research Institute, Agency)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국가 정보원과 산학 연합회가 개발한 블록 암호화 알고리즘이다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ARIA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학계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연구기관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정부의 영문 앞 글자로 구성되었다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블록 크기는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길이에 따서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128, 192, 256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분류된다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DES(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 Encryption Standard)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1975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미국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NBS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발표한 개인키 암호화 알고리즘이다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 적용하여 보안을 더욱 강화한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3DES(Triple DES)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블록 크기가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길이는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RSA(Rivest, Shamir, Adleman)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1978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라이베스트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(Rivest),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샤미르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(Shamir),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애들먼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Adleman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제안된 공개키 암호화 알고리즘이다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큰 숫자를 소인수 분해 하기 어렵다는 것에 기반하여 만들어졌다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공개키와 비밀키를 사용하는데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여기서 키란 메시지를 열고 잠그는 상수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(Constant)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저장되는 패스워드들은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Hash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암호화 알고리즘의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결과값으로 저장된다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 암호 공격을 막기 위해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똑같은 패스워드들이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암호 값으로 저장되도록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추가되는 값을 의미 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Pass flag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Bucket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Opcode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Salt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(Salt)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둘 이상의 계정에 대해 똑같은 패스워드를 지정하면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암호화 알고리즘을 적용하게 되면 결과도 마찬가지로 동일하게 나타난다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경우 공격자가 나타난다면 하나의 암호만 해제 해도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이상의 계정을 얻게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방지하고자 암호화를 수행하기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앞서 원문에 무작위의 값을 덧붙이는 과정을 수행하는데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 덧붙이는 무작위의 값을 솔트라고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솔트를 사용하면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패스워드에 대한 암호화를 수행 하더라도 서로 다른 결과가 나타나게 되어 더 안전하게 암호화된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관리할 수 있게 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버킷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(Bucket)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아마존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회사에서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저장된 객체에 대한 컨테이너를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버킷은 저장할 수 있는 객체의 수에는 제한이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S3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버킷은 기본적으로 버킷 암호화가 활성화되어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객체는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S3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관리형 키를 통한 서버 측 암호화를 사용하여 자동으로 암호화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Opcode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프로세서가 이 명령어를 통해 수행해야 할 일의 종류를 명시하는 필드 자체를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 암호화 방식의 설명으로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비트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단어들을 순차적으로 암호화한다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해쉬 함수를 이용한 해쉬 암호화 방식을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RC4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스트림 암호화 방식에 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대칭키 암호화 방식이다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 암호화 방식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난수 발생기를 이용하여 생성된 키를 입력된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비트 또는 바이트 단위로 암호화 하는 기법을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 암호화 방식은 개인키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대칭키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기법으로 암호화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복호화가 반드시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따라서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복호화가 불가능한 해시 암호화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방식은 사용하지 못한다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명이 공개키 암호를 사용할 경우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키가 필요하다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복호화 키는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비공개 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송신자는 수신자의 공개키로 문서를 암호화한다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암호로 널리 알려진 알고리즘은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RSA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암호화 기법에서 키의 개수는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이므로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명이 암호를 사용할 때 키의 개수를 구하는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공식인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계산을 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* 10 = 20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키가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SEC_07(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알고리즘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키와 복호화 키가 동일한 암호화 알고리즘은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RSA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AES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DSA		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ECC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키와 복호화 키가 동일한 암호화 알고리즘은 개인키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기법을 의미하며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종류에는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AES, DES, SEED, ARIA, IDEA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RSA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공개키 암호화 알고리즘의 기법이다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DSA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1991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 미국 국립 표준 기술 연구소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(NIST)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공표한 디지털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서명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후 미국 연방 표준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(FIPS 186)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발전되었고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현재는 디지털 서명 표준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(DSS; Digital Signature Standards)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ECC(Elliptic Curve Cryptography)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짧은 키로도 동일한 암호 성능을 가지는데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컴퓨터 성능 이 낮아도 암호 성능을 유지할 수 있게 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이유로 인해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대체할 차세대 공개키 암호 기술로 부상하고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타원 곡선 암호화 알고리즘이라고도 불리며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공개키 암호화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DES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몇 비트의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알고리즘인가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24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64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132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크기는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64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비트이며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길이는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56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비트로 고정되어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암호 알고리즘 중 성격이 다른 하나는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MD4		② MD5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SHA-1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AES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AES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개인키 암호화 알고리즘이고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MD4, MD5, SHA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시리즈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해시 알고리즘이다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MD4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메시지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다이제스트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(MD4; Message-Digest Algorithm)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1990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로널드 라이베스트가 개발한 암호화 해시 함수이다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다이제스트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길이는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알고리즘은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MD5, SHA-1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알고리즘과 같은 이후의 디자인에 영향을 주었다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MD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Message-Digest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약어이다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시리즈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1993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미국 국가 안보국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(NSA)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처음 설계했으며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미국 국립 표준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연구소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(NIST)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발표되었다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초기 개발된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SHA-0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SHA-10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발표되었고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SHA-2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불리는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SHA-224, SHA-256, SHA-384, SHA-512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 발표되었다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MD5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1991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R.Rivest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MD4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대체하기 위해 고안한 암호화 해시 함수이다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블록 크기는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512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길이는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7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SEC_01(Secure SDLC)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분석 단계에서의 보안 활동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보안요소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요소는 소프트웨어 개발에 있어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충족시켜야 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및 요건을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요소에는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Confidentiality),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(Integrity),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있으며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외에도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Authentication),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부인 방지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(NonRepudiation)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16789"/>
              </p:ext>
            </p:extLst>
          </p:nvPr>
        </p:nvGraphicFramePr>
        <p:xfrm>
          <a:off x="2048329" y="3068960"/>
          <a:ext cx="9160239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1367"/>
                <a:gridCol w="7848872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기밀성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내의 정보와 자원은 인가된 사용자에게만 접근이 허용된다</a:t>
                      </a:r>
                      <a:r>
                        <a:rPr lang="en-US" altLang="ko-KR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정보가 전송 중에 노출되더라도 데이터를 읽을 수 없다</a:t>
                      </a:r>
                      <a:r>
                        <a:rPr lang="en-US" altLang="ko-KR" sz="13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무결성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내의 정보는 오직 인가된 사용자만 수정할 수 있다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가용성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인가 받은 사용자는 언제라도 사용할 수 있다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시스템 내의 정보와 자원을 사용하려는 사용자가 합법적인 사용자인지를 확인하는 모든 행위를 말한다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대표적 방법으로는 패스워드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인증용 카드 지문 검사 등이 있다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부인 방지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데이터를 송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수신한 자가 송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 사실을 부인할 수 없도록 송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 증거를 제공한다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SEC_01(Secure SDLC)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단계에서의 보안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단계에서는 식별된 보안 요구사항들을 소프트웨어 설계서에 반영하고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설계서를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소프트웨어에서 발생할 수 있는 위협을 식별하여 보안대책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소요예산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 범위와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대응책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수립한다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등 환경에 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통제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수립하여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외부의 사이버 공격으로부터 개발 환경을 보호하기 위해 네트워크를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분리하거나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방화벽을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보안이 뛰어난 운영체제를 사용하고 보안 업데이트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외부접속에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접근통제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실시한다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출입통제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공간 제한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폐쇄회로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감시설비를 설치한다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허가되지 않은 프로그램을 통제하고 지속적인 데이터 무결성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6054387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위협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(Threat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위협이란 불법적인 유출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파손 등 소프트웨어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재산상의 손해를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5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SEC_01(Secure SDLC)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단계에서의 보안 활동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단계에서는 표준 코딩 정의서 및 소프트웨어 개발 보안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가이드를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설계서에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보안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요구사항들을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 중에는 지속적인 단위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소프트웨어에 발생할 수 있는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취약점을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코드 점검 및 소스 코드 진단 작업을 통해 소스 코드의 안정성을 확보해야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5229200"/>
            <a:ext cx="9649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 코딩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코딩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 다른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운영자가 쉽게 접근할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클래스 메소드 등의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네이밍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규칙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 첨부 방식 등을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가이드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보안 가이드는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안전한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개발을 위해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정부에서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제작하여 배포하고 있는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지침이다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테스트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(Unit Test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단위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구현하는 모듈이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정확히 수행하는지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검증하는 것이다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3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구축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SEC_01(Secure SDLC)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시큐어 코딩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(Secure Coding)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시큐어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코딩은 소프트웨어의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단계에서 발생할 수 있는 보안 취약점들을 최소화하기 위해 보안 요소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고려하며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코딩하는 것을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취약점을 사전에 대응하여 안정성과 신뢰성을 확보하기 위해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정책을 바탕으로 시큐어 코딩 가이드를 작성하고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참여자에게는 시큐어 코딩 교육을 실시해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2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76233</TotalTime>
  <Words>7989</Words>
  <Application>Microsoft Office PowerPoint</Application>
  <PresentationFormat>사용자 지정</PresentationFormat>
  <Paragraphs>1237</Paragraphs>
  <Slides>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027TGp_edu_biz_gr</vt:lpstr>
      <vt:lpstr>PowerPoint 프레젠테이션</vt:lpstr>
      <vt:lpstr>정보시스템 구축 관리 총 파트</vt:lpstr>
      <vt:lpstr>소프트웨어 개발 보안 구축 </vt:lpstr>
      <vt:lpstr>5. 소프트웨어 개발 보안 구축 - SEC_01(Secure SDLC)</vt:lpstr>
      <vt:lpstr>5. 소프트웨어 개발 보안 구축 - SEC_01(Secure SDLC)</vt:lpstr>
      <vt:lpstr>5. 소프트웨어 개발 보안 구축 - SEC_01(Secure SDLC)</vt:lpstr>
      <vt:lpstr>5. 소프트웨어 개발 보안 구축 - SEC_01(Secure SDLC)</vt:lpstr>
      <vt:lpstr>5. 소프트웨어 개발 보안 구축 - SEC_01(Secure SDLC)</vt:lpstr>
      <vt:lpstr>5. 소프트웨어 개발 보안 구축 - SEC_01(Secure SDLC)</vt:lpstr>
      <vt:lpstr>5. 소프트웨어 개발 보안 구축 - SEC_01(Secure SDLC)</vt:lpstr>
      <vt:lpstr>소프트웨어 개발 보안 구축 - SEC_01(Secure SDLC) 기출 및 출제 예상 문제</vt:lpstr>
      <vt:lpstr>소프트웨어 개발 보안 구축 - SEC_01(Secure SDLC) 기출 및 출제 예상 문제</vt:lpstr>
      <vt:lpstr>5. 소프트웨어 개발 보안 구축 - SEC_02(세션 통제)</vt:lpstr>
      <vt:lpstr>5. 소프트웨어 개발 보안 구축 - SEC_02(세션 통제)</vt:lpstr>
      <vt:lpstr>5. 소프트웨어 개발 보안 구축 - SEC_02(세션 통제)</vt:lpstr>
      <vt:lpstr>5. 소프트웨어 개발 보안 구축 - SEC_02(세션 통제)</vt:lpstr>
      <vt:lpstr>소프트웨어 개발 보안 구축 - SEC_02(세션 통제) 기출 및 출제 예상 문제</vt:lpstr>
      <vt:lpstr>소프트웨어 개발 보안 구축 - SEC_02(세션 통제) 기출 및 출제 예상 문제</vt:lpstr>
      <vt:lpstr>5. 소프트웨어 개발 보안 구축 - SEC_03(입력 데이터 검증 및 표현)</vt:lpstr>
      <vt:lpstr>5. 소프트웨어 개발 보안 구축 - SEC_03(입력 데이터 검증 및 표현)</vt:lpstr>
      <vt:lpstr>5. 소프트웨어 개발 보안 구축 - SEC_03(입력 데이터 검증 및 표현)</vt:lpstr>
      <vt:lpstr>소프트웨어 개발 보안 구축 - SEC_03(입력 데이터 검증 및 표현) 기출 및 출제 예상 문제</vt:lpstr>
      <vt:lpstr>소프트웨어 개발 보안 구축 - SEC_03(입력 데이터 검증 및 표현) 기출 및 출제 예상 문제</vt:lpstr>
      <vt:lpstr>5. 소프트웨어 개발 보안 구축 - SEC_04(보안 기능)</vt:lpstr>
      <vt:lpstr>5. 소프트웨어 개발 보안 구축 - SEC_04(보안 기능)</vt:lpstr>
      <vt:lpstr>소프트웨어 개발 보안 구축 - SEC_04(보안 기능) 기출 및 출제 예상 문제</vt:lpstr>
      <vt:lpstr>소프트웨어 개발 보안 구축 - SEC_04(보안 기능) 기출 및 출제 예상 문제</vt:lpstr>
      <vt:lpstr>5. 소프트웨어 개발 보안 구축 - SEC_05(코드 오류)</vt:lpstr>
      <vt:lpstr>5. 소프트웨어 개발 보안 구축 - SEC_05(코드 오류)</vt:lpstr>
      <vt:lpstr>5. 소프트웨어 개발 보안 구축 - SEC_05(코드 오류)</vt:lpstr>
      <vt:lpstr>5. 소프트웨어 개발 보안 구축 - SEC_05(코드 오류)</vt:lpstr>
      <vt:lpstr>5. 소프트웨어 개발 보안 구축 - SEC_05(코드 오류)</vt:lpstr>
      <vt:lpstr>소프트웨어 개발 보안 구축 - SEC_05(코드 오류) 기출 및 출제 예상 문제</vt:lpstr>
      <vt:lpstr>5. 소프트웨어 개발 보안 구축 - SEC_06(캡슐화)</vt:lpstr>
      <vt:lpstr>5. 소프트웨어 개발 보안 구축 - SEC_06(캡슐화)</vt:lpstr>
      <vt:lpstr>5. 소프트웨어 개발 보안 구축 - SEC_06(캡슐화)</vt:lpstr>
      <vt:lpstr>5. 소프트웨어 개발 보안 구축 - SEC_06(캡슐화)</vt:lpstr>
      <vt:lpstr>5. 소프트웨어 개발 보안 구축 - SEC_06(캡슐화)</vt:lpstr>
      <vt:lpstr>5. 소프트웨어 개발 보안 구축 - SEC_06(캡슐화)</vt:lpstr>
      <vt:lpstr>소프트웨어 개발 보안 구축 - SEC_06(캡슐화) 기출 및 출제 예상 문제</vt:lpstr>
      <vt:lpstr>소프트웨어 개발 보안 구축 - SEC_06(캡슐화) 기출 및 출제 예상 문제</vt:lpstr>
      <vt:lpstr>5. 소프트웨어 개발 보안 구축 - SEC_07(암호 알고리즘)</vt:lpstr>
      <vt:lpstr>5. 소프트웨어 개발 보안 구축 - SEC_07(암호 알고리즘)</vt:lpstr>
      <vt:lpstr>5. 소프트웨어 개발 보안 구축 - SEC_07(암호 알고리즘)</vt:lpstr>
      <vt:lpstr>5. 소프트웨어 개발 보안 구축 - SEC_07(암호 알고리즘)</vt:lpstr>
      <vt:lpstr>5. 소프트웨어 개발 보안 구축 - SEC_07(암호 알고리즘)</vt:lpstr>
      <vt:lpstr>5. 소프트웨어 개발 보안 구축 - SEC_07(암호 알고리즘)</vt:lpstr>
      <vt:lpstr>5. 소프트웨어 개발 보안 구축 - SEC_07(암호 알고리즘)</vt:lpstr>
      <vt:lpstr>5. 소프트웨어 개발 보안 구축 - SEC_07(암호 알고리즘)</vt:lpstr>
      <vt:lpstr>소프트웨어 개발 보안 구축 - SEC_07(암호 알고리즘) 기출 및 출제 예상 문제</vt:lpstr>
      <vt:lpstr>소프트웨어 개발 보안 구축 - SEC_07(암호 알고리즘) 기출 및 출제 예상 문제</vt:lpstr>
      <vt:lpstr>소프트웨어 개발 보안 구축 - SEC_07(암호 알고리즘) 기출 및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13052</cp:revision>
  <dcterms:created xsi:type="dcterms:W3CDTF">2019-09-27T03:30:23Z</dcterms:created>
  <dcterms:modified xsi:type="dcterms:W3CDTF">2024-01-23T06:19:28Z</dcterms:modified>
</cp:coreProperties>
</file>