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2721" r:id="rId6"/>
    <p:sldId id="2722" r:id="rId7"/>
    <p:sldId id="2723" r:id="rId8"/>
    <p:sldId id="2724" r:id="rId9"/>
    <p:sldId id="2725" r:id="rId10"/>
    <p:sldId id="2726" r:id="rId11"/>
    <p:sldId id="2727" r:id="rId12"/>
    <p:sldId id="2728" r:id="rId13"/>
    <p:sldId id="2729" r:id="rId14"/>
    <p:sldId id="2730" r:id="rId15"/>
    <p:sldId id="2731" r:id="rId16"/>
    <p:sldId id="2445" r:id="rId17"/>
    <p:sldId id="2732" r:id="rId18"/>
    <p:sldId id="2733" r:id="rId19"/>
    <p:sldId id="2734" r:id="rId20"/>
    <p:sldId id="2735" r:id="rId21"/>
    <p:sldId id="2736" r:id="rId22"/>
    <p:sldId id="2737" r:id="rId23"/>
    <p:sldId id="2738" r:id="rId24"/>
    <p:sldId id="2739" r:id="rId25"/>
    <p:sldId id="2740" r:id="rId26"/>
    <p:sldId id="2741" r:id="rId27"/>
    <p:sldId id="2742" r:id="rId28"/>
    <p:sldId id="2743" r:id="rId29"/>
    <p:sldId id="2744" r:id="rId30"/>
    <p:sldId id="2745" r:id="rId31"/>
    <p:sldId id="2746" r:id="rId32"/>
    <p:sldId id="2747" r:id="rId33"/>
    <p:sldId id="2748" r:id="rId34"/>
    <p:sldId id="2749" r:id="rId35"/>
    <p:sldId id="2750" r:id="rId36"/>
    <p:sldId id="2751" r:id="rId37"/>
    <p:sldId id="2752" r:id="rId38"/>
    <p:sldId id="2753" r:id="rId39"/>
    <p:sldId id="2754" r:id="rId40"/>
    <p:sldId id="2755" r:id="rId41"/>
    <p:sldId id="2756" r:id="rId42"/>
    <p:sldId id="2757" r:id="rId43"/>
    <p:sldId id="27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710" autoAdjust="0"/>
    <p:restoredTop sz="94622" autoAdjust="0"/>
  </p:normalViewPr>
  <p:slideViewPr>
    <p:cSldViewPr showGuides="1">
      <p:cViewPr>
        <p:scale>
          <a:sx n="125" d="100"/>
          <a:sy n="125" d="100"/>
        </p:scale>
        <p:origin x="-810" y="288"/>
      </p:cViewPr>
      <p:guideLst>
        <p:guide orient="horz" pos="4065"/>
        <p:guide orient="horz" pos="2160"/>
        <p:guide orient="horz" pos="3702"/>
        <p:guide pos="3840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정보시스템 구축 관리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4. </a:t>
            </a:r>
            <a:r>
              <a:rPr lang="ko-KR" altLang="en-US" sz="3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</a:t>
            </a:r>
            <a:r>
              <a:rPr lang="en-US" altLang="ko-KR" sz="3000" dirty="0" smtClean="0">
                <a:latin typeface="+mj-ea"/>
                <a:ea typeface="+mj-ea"/>
              </a:rPr>
              <a:t>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Land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Land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패킷을 전송할 때 송신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주소와 수신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모두 공격 대상의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공격 대상에게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패킷을 받은 공격 대상은 송신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자신이므로 자신에게 응답을 수행하게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패킷이 계속해서 전송될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자신에 대해 무한히 응답하게 하는 공격이다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대비하기 위해 송신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주소와 수신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주소의 적절성을 검사한다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6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73597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DDoS(Distributed Denial of Service,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서비스 거부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DDoS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공격은 여러 곳에 분산된 공격 지점에서 한 곳의 서버에 대해 분산 서비스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취약점이 있는 호스트들을 탐색한 후 이들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호스트들에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서비스 공격용 툴을 설치하여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에이전트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(Agent)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만든 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DDoS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공격의 범위를 확대하기 위해 일부 호스트에 다수의 에이전트를 관리할 수 있는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핸들러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(Handler)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설치하여 마스터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(Master)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지정한 후 공격에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이용하기도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276892"/>
            <a:ext cx="3741787" cy="2803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0939" y="3178968"/>
            <a:ext cx="71878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서비스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공격용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툴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에이전트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(Agent)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역할을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수행하도록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설계된 프로그램으로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데몬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Daemon)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부르며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•Trinoo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서비스 거부 공격 도구로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Attacker, Master, Agent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공격 네트워크를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UDP Flooding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공격을 수행함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공격자는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Master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접속해 공격 명령을 내리고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Master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Agent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에게 공격 대상에 대한 명령을 내리면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Agent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해당 희생자에게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DDoS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•UDP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Flooding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DoS(Denial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of Service)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공격의 일종으로 대량의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UDP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패킷을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호스트의 네트워크 자원을 소모시키는 공격을 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•TFN(Tribe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Flooding Network)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UDP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Flooding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뿐만 아니라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Flood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ICMP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스머핑 공격 등을 수행함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•TFN2K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TFN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확장판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Stacheldraht(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스타 흐 라트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 툴들의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유지하면서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에이전트가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노출되지 않도록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암호화된 통신을 수행하며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툴이 자동으로 업데이트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되도록 설계됨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Stacheldraht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독일어로 철조망이라는 뜻으로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1999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월에 첨을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출현한 공격이다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Trinoo)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TFN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공격을 참고하여 제작된 도구로서 이들이 갖고 있는 특성을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 가지고 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에이전트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사용자를 대표하거나 대신해 사용자가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자동으로 수행하는 소프트웨어이다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메인이라는 뜻으로 해석하면 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74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침해 공격 관련 용어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5480" y="5876925"/>
            <a:ext cx="9793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사회 공학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(Social Engineering)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공학이란 컴퓨터 보안에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 상호 작용의 깊은 신뢰를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바탕으로 사람들을 속여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 보안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깨트리기 위한 비기술적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수단을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QR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QR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각종 정보나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격자 무늬의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코드로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카메라로 스캔하면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정보가 바로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편리한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44311"/>
              </p:ext>
            </p:extLst>
          </p:nvPr>
        </p:nvGraphicFramePr>
        <p:xfrm>
          <a:off x="1559496" y="1556792"/>
          <a:ext cx="9649072" cy="403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7704856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용어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스미싱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(Smishing)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 메시지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(SMS)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이용해 사용자의 개인 신용 정보를 빼내는 수법이다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초기에는 문자 메시지를 이용해 개인 비밀정보나 소액 결제를 유도하는 형태로 시작되었다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현재는 각종 행사 안내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경품 안내 등의 문자 메시지에 링크를 걸어 안드로이드 앱 설치 파일인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apk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파일을 설치하도록 유도하여 사용자 정보를 빼가는 수법으로 발전하고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스피어 피싱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(Spear Phishing)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사회 공학의 한 기법으로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대상을 선정한 후 그 대상에게 일반적인 이메일로 위장한 메일을 지속적으로 발송하여 발송 메일의 본문 링크나 첨부된 파일을 클릭하도록 유도해사용자의 개인 정보를 탈취한다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APT(Advanced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Persistent Threats,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지능형 지속 위협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다양한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기술과 방식들을 이용해 조직적으로 특정 기업이나 조직 네트워크에 침투해 활동 거점을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마련한 뒤 때를 기다리면서 보안을 무력화시키고 정보를 수집한 다음 외부로 빼돌리는 형태의 공격이다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공격 방법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내부자에게 악성코드가 포함된 이메일을 오랜 기간 동안 꾸준히 발송해 한 번이라도 클릭되길 기다리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형태이다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스턱스넷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(Stuxnet)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 같이 악성코드가 담긴 이동식 디스크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(USB)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등으로 전파하는 형태이다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악성코드에 감염된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P2P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사이트에 접속하면 악성코드에 감염되는 형태 등이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무작위 대입 공격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(Brute Force Attack)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암호화된 문서의 암호키를 찾아내기 위해 적용 가능한 모든 값을 대입하여 공격하는 방식이다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큐싱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(Qshing)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QR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(Quick Response Code)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통해 악성 앱의 다운로드를 유도하거나 악성 프로그램을 설치하도록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금융사기 기법의 하나로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QR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코드와 개인정보 및 금융정보를 낚는다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(Fishing)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의미의 합성 신조어이다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2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침해 공격 관련 용어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9879"/>
              </p:ext>
            </p:extLst>
          </p:nvPr>
        </p:nvGraphicFramePr>
        <p:xfrm>
          <a:off x="1559496" y="1556792"/>
          <a:ext cx="9649072" cy="211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7704856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용어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Phishing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개인 정보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(Private Data)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낚시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(Fishing)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합성어로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이메일이나 메신저 등을 통해 공기관이나 금융 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기관을 사칭하여 개인 정보를 빼내는 기법이다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Ping Flood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사이트에 매우 많은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ICMP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메시지를 보내 이에 대한 응답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(Respond)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으로 시스템 자원을 모두 사용하게 해 시스템이 정상적으로 동작하지 못하도록 하는 공격 방법이다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Evil Twin Attack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실제 존재하는 동일한 이름의 무선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Wi-Fi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신호를 송출하여 로그인 한 사람들의 계정 정보나신용 정보 등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빼내는 기법이다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스위치 재밍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(Switch Jamming)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위조된 매체 접근 제어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(MAC)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주소를 지속적으로 네트워크로 흘려 보내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스위치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MAC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주소 테이블의 저장 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기능을 혼란 시켜 더미 허브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(Dummy Hub)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처럼 작동하게 하는 공격이다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3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블루투스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(Bluetooth)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공격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76269"/>
              </p:ext>
            </p:extLst>
          </p:nvPr>
        </p:nvGraphicFramePr>
        <p:xfrm>
          <a:off x="1559496" y="1556792"/>
          <a:ext cx="9649072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7704856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용어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블루버그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(BlueBug)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블루투스 장비 사이의 취약한 연결 관리를 악용한 공격으로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휴대폰을 원격 조정하거나 통화를 감청할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블루스나프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(BlueSnarf)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블루투스의 취약점을 활용하여 장비의 파일에 접근하는 공격으로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인증 없이 간편하게 정보를 교환할 수 있는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OPP(Object Push Profile)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사용하여 정보를 열람한다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블루프린팅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(BluePrinting)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공격 대상이 될 블루투스 장비를 검색하는 활동을 의미한다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블루재킹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(BlueJacking)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블루투스를 이용해 스팸처럼 메시지를 익명으로 퍼뜨리는 공격이다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1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정보보안 침해 공격 관련 용어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11602"/>
              </p:ext>
            </p:extLst>
          </p:nvPr>
        </p:nvGraphicFramePr>
        <p:xfrm>
          <a:off x="1559496" y="1556792"/>
          <a:ext cx="9649072" cy="458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7704856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용어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좀비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(Zombie) PC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악성코드에 감염되어 다른 프로그램이나 컴퓨터를 조종하도록 만들어진 컴퓨터로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C&amp;C(Command &amp; Control)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서버의 제어를 받아 주로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DDoS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공격 등에 이용된다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C&amp;C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해커가 원격지에서 감염된 좀비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PC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명령을 내리고 악성코드를 제어하기 위한 용도로 사용하는 서버를 말한다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봇넷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(Botnet)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악성 프로그램에 감염되어 악의적인 의도로 사용될 수 있는 다수의 컴퓨터들이 네트워크로 연결된 형태를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말한다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제로 데이 공격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(Zero Day Attack)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 취약점이 발견되었을 때 발견된 취약점의 존재 자체가 널리 공표되기도 전에 해당 취약점을 통하여 이루어지는 보안 공격으로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공격의 신속성을 의미한다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웜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(Worm)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네트워크를 통해 연속적으로 자신을 복제하여 시스템의 부하를 높임으로써 결국 시스템을 다운시키는 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바이러스의 일종으로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분산 서비스 거부 공격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버퍼 오버플로 공격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슬래머 등이 웜 공격의 한 형태이다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키로거 공격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(Key Logger Attack)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컴퓨터 사용자의 키보드 움직임을 탐지해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패스워드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계좌번호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카드번호 등과 같은 개인의 중요한 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정보를 몰래 빼가는 해킹 공격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랜섬웨어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(Ransomware)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인터넷 사용자의 컴퓨터에 잠입해 내부 문서나 파일 등을 암호화해 사용자가 열지 못하게 하는 프로그램으로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암호 해독용 프로그램의 전달을 조건으로 사용자에게 돈을 요구하기도 한다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백도어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(Back Door, Trap 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Door)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설계자가 서비스 기술자나 유지보수 프로그램 작성자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(Programmer)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액세스 편의를 위해 시스템 보안을 제거하여 만들어놓은 비밀 통로로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컴퓨터 범죄에 악용되기도 한다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백도어 탐지 방법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무결성 검사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열린 포트 확인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로그분석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SetUID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파일 검사 등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트로이 목마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(Trojan Horse)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정상적인 기능을 하는 프로그램으로 위장하여 프로그램 내에 숨어 있다가 해당 프로그램이 동작할 때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활성화 되어 부작용을 일으키는 것으로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자기 복제 능력은 없다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58726" y="6207695"/>
            <a:ext cx="97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 오버플로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버퍼의 크기보다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데이터를 입력하여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비정상적으로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동작하도록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만드는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슬래머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(Slammer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슬래머는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허점을 이용하여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서버를 공격하는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바이러스의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SQL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슬래머라고도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0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9500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IP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ICMP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특성을 악용하여 특정 사이트에 집중적으로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보내 네트워크 또는 시스템의 상태를 불능으로 만드는 공격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TearDrop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Smishing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Qshing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Smurfing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Smurfing(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스머핑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Smurfing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ICMP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특성을 악용하여 엄청난 양의 데이터를 한 사이트에 집중적으로 보냄으로써 네트워크를 불능 상태로 만드는 공격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공격자는 송신 주소를 공격 대상지의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주소로 위장하고 해당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라우터의 브로드캐스트 주소를 수신지로 하여 패킷을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라우터의 브로드캐스트 주소로 수신된 패킷은 해당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모든 컴퓨터로 전송된다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해당 네트워크 내의 모든 컴퓨터는 수신된 패킷에 대한 응답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메시지를 송신 주소인 공격 대상지로 집중적으로 전송하게 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이로 인해 공격 대상지는 네트워크 과부하로 인해 정상적인 서비스를 수행할 수 없게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Smurfing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공격을 무력화 하는 방법 중 하나는 각 네트워크 라우터에서 브로드캐스트 주소를 사용할 수 없게 미리 설정해 놓는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TearDrop(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티어드룹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소신 과정에서 패킷의 크기가 커 여러 개로 분할 되어 전송될 때 분할 순서를 알 수 있도록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Fragment Offset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함께 전송하는데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TearDrop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Offset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변경시켜 수신 측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패킷을 재조립 할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오류로 인한 과부하를 발생 시킴 으로써 시스템이 다운되도록 하는 공격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TearDrop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대비하기 위해서는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Fragment Offset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잘못된 경우 해당 패킷을 폐기하도록 설정한다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스미싱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(Smishing)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문자 메시지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(SMS)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이용해 사용자의 개인 신용 정보를 빼내는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초기에는 문자 메시지를 이용해 개인 비밀정보나 소액 결제를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유도하는 형태로 시작되었다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현재는 각종 행사 안내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경품 안내 등의 문자 메시지에 링크를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걸어 안드로이드 앱 설치 파일인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apk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설치하도록 유도하여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정보를 빼가는 수법으로 계속 진화되고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(Qshing)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(Quick Response Code)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악성 앱의 다운로드를 유도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하거나 악성 프로그램을 설치하도록 하는 금융사기 기법의 하나로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코드와 개인정보 및 금융정보를 낚는다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(Fishing)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의미의 합성 신조어이다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DDoS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공격과 연관이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공격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shell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Tribe Flood Network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Nimda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Deadlock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DDoS(Distributed Denial of Service,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서비스 거부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DDoS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공격은 여러 곳에 분산된 공격 지점에서 한 곳의 서버에 대해 분산 서비스 공격을 수행하는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네트워크에서 취약점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있는 호스트들을 탐색한 후 이들 호스트들이 분산 서비스 공격용 툴을 설치하여 에이전트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(Agent)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만든 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DDoS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공격에 이용한다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공격의 범위를 확대하기 위해 일부 호스트에 다수의 에이전트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관리할 수 있는 핸들러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(Handler)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설치하여 마스터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지정한 공격에 이용하기도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서비스 공격용 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에이전트의 역할을 수행하도록 설계된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프로그램으로 데몬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(Daemon)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부르며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종류가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Trinoo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서비스 거부 공격 도구로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Attacker, Master, Agent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공격 네트워크를 구성해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UDP Flooding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공격을 수행함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Master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접속해 공격 명령을 내리고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Master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Agent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에게 공격 대상에 대한 명령을 내리면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Agent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해당 희생자에게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DDoS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 Flooding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DoS(Denial of Service)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공격의 일종으로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대량의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UDP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패킷을 이용하여 대상 호스트의 네트워크 자원을 소모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시키는 공격을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TFN(Tribe Flooding Network)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UDP Flooding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뿐만 아니라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 Flood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ICMP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요청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스머핑 공격 등을 수행함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TFN2K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TFN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확장판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Stacheldraht(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스타 흐 라트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 툴들의 기능을 유지하면서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에이전트가 쉽게 노출되지 않도록 암호화된 통신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수행하며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툴이 자동적으로 업데이트 되도록 설계됨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SSH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Shell Protocol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네트워크 프로토콜 중 하나로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컴퓨터와 컴퓨터가 인터넷과 같은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Network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서로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통신을 할 때 보안적으로 안전하게 통신을 하기 위해 사용하는 프로토콜을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님다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(Nimda)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월에 발생한 컴퓨터 바이러스이다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라틴 아메리카에서 동시에 발생하였던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분만에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인터넷에 가장 넓게 확산된 악성 바이러스로 막대한 경제적 손실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발생시켰다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님다 바이러스는 윈도우 계열의 서버를 사용하는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공격대상으로 하고 파일을 통해 서버를 감염시킨다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(Nimda)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명칭은 관리자를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admin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거꾸로 한 것으로 보이며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사람은 아직까지 밝혀지지 않았다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DeadLock(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 상태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자원을 얻지 못해 다음 처리를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못하는 상태로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 상태라고도 하며 시스템적으로 한정된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자원을 여러 곳에서 사용하려고 할 때 발생한다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멀티 프로그래밍 환경에서 한정된 자원을 사용하려고 서로 경쟁하는 상황이 발생할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어떤 프로세스가 자원을 요청했을 때 그 시각에 그 자원을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없는 상황이 발생할 수 있고 그 때는 프로세스가 대기 상태로 들어가게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528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사용자의 키보드 움직임을 탐지해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개인의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중요한 정보를 몰래 빼가는 해킹 공격은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Key Logger Attack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Worm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Rollback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Zombie Worm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키로거 공격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 Logger Attack)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사용자의 키보드 움직임을 탐지해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계좌번호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카드번호 등과 같은 개인의 중요한 정보를 몰래 빼가는 해킹 공격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(Worm)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통해 연속적으로 자신을 복제하여 시스템의 부하를 높임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으로써 결국 시스템을 다운시키는 바이러스의 일종으로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서비스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거부 공격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 오버플로 공격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슬래머 등이 웜 공격의 한 형태이다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좀비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(Zombie) PC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악성코드에 감염되어 다른 프로그램이나 컴퓨터를 조종하도록 만들어진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C&amp;C(Command and Control)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서버의 제어를 받아 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DDoS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등에 이용된다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설명의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보안 침해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관련 용어는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b="1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컴퓨터에 침입해 내부 문서 파일 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열지 못하게 하는 공격으로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해독용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전달을 조건으로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돈을 요구하기도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Smishing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C-brain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Trojan Horse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Ransomware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랜섬웨어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(Ransomware)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사용자의 컴퓨터에 잠입해 내부 문서나 파일 등을 암호화해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열지 못하게 하는 프로그램으로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해독용 프로그램의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전달을 조건으로 사용자에게 돈을 요구하기도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C-brain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1987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 미국 델라웨어 대학교에서 발견되었으며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때문에 델라웨어 바이러스라고도 불리기도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1985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파키스탄의 바시트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파루크 알비와 암자드 파루크 알비 형제가 자신들이 만든 소프웨어가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불법 복제되어 퍼지자 이에 복수하려고 불법 복제 방지를 위해 제작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했다고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세계 최초의 퍼스널 컴퓨터 바이러스로써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1988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일의 금요일과 함께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모방한 수많은 컴퓨터 바이러스가 미국에서 제작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전파되기 시작하였다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브레인 바이러스는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5.25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디스켓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에만 감염된다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당시에는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5.25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인치가 많이 쓰였기 때문에 피해가 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컸지만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3.5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인치 디스켓의 등장으로 함께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5.25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인치가 역사 속에서 퇴장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5.25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인치는 커녕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인치를 사용하는 사람도 거의 없기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평범하게 컴퓨터를 쓰는 사람이 이 바이러스에 걸릴 확률은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 라고 보면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바이러스는 한국에서는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1988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월에 처음 발견되었으며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이로 인해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선조격인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Vaccine.com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제작되었다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당시 국내에서 브레인 바이러스와 관련된 분석 글을 쓰고 어셈블리어로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바이러스를 제거하는 프로그램을 짠 서울대 의대생이 있었는데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사람이 바로 안철수이다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트로이 목마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(Trojan Horse)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정상적인 기능을 하는 프로그램으로 위장하여 프로그램 내에 숨어 있다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해당 프로그램이 동작할 때 활성화 되어 부작용을 일으키는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자기복제 능력은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97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백도어 탐지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검사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닫힌 포트 확인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분석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SetUID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백도어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(Back Door, Trap Door)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시스템 설계자가 서비스 기술자나 유지보수 프로그램 작성자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(Programmer)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액세스 편의를 위해 시스템 보안을 제거하여 만들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 놓은 비밀 통로로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범죄에 악용되기도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백도어 탐지 방법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검사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열린 포트 확인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분석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SetUID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검사 등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Setuid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실행 시 파일 소유자 권한으로 실행하는 것을 의미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사이트에 매우 많은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ICMP Echo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보내면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대한 응답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(Respond)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하기 위해 시스템 자원을 모두 사용해버려 시스템이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정상적으로 동작하지 못하도록 하는 공격 방법은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Role-Based Access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Ping Flood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Brute-Force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Trojan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Horses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Ping Blood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사이트에 매우 많은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ICMP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메시지를 보내 이에 대한 응답으로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자원을 모두 사용하게 해서 시스템이 정상적으로 동작하지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못하도록 하는 공격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 기반 액세스 제어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(Role-Based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Access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Control, RBAC)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하면 조직 내에서 사용자의 역할만을 기반으로 데이터에 대한 사용자 액세스를 허용하거나 제한할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무작위 대입 공격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(Brute Force Attack)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암호화된 문서의 암호키를 찾아내기 위해 적용 가능한 모든 값을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대입하여 공격하는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495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소셜 네트워크에서 악의적인 사용자가 지인 또는 특정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유명인으로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가장하여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활동하는 공격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Evil Twin Attack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Phishing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Logic Bomb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Cyberbullying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Phishing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 정보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(Private Data)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낚시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(Fishing)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합성어로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이메일이나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메신저 등을 통해 공기관이나 금융 기관을 사칭하여 개인 정보를 빼내는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Evil Twin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Attack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존재하는 동일한 이름의 무선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Wi-Fi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신호를 송출하여 로그인 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사람들의 계정 정보나 신용 정보 등을 빼내는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폭탄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(Logic Bomb)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날짜나 시간 등 조건이 충족되었을 때 악의적인 기능을 유발할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있게 만든 코드의 일부분으로 소프트웨어 시스템에 의도적으로 삽입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오류를 발생시키는 부호의 삽입에는 일반적으로 트로이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(Trojan Horse)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응용하고 바이러스와 달리 논리 폭탄은 자신을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복제할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폭탄은 약간의 프로그래밍 지식만 있으면 쉽게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 수 있기 때문에 초보자들이 선호하는 해킹 프로그램을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사이버 따돌림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(Cyberbullying)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사이버 공간에서 심리적 공격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 정보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허위 사실 유포를 비롯해서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집단으로 상대방이 고통을 느끼도록 하는 모든 행위를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SNS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통한 집단 따돌림이 여고생을 죽음으로 몰고 간 사례가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상당히 많이 존재할 만큼 심각한 사회적 문제이다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악성코드의 유형 중 다른 컴퓨터의 취약점을 이용하여 스스로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전파 하거나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메일로 전파되며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스스로를 증식하는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b="1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Worm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Rogue Ware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Adware	 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Reflection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Attack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파리 같은 벌레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(Worm)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들은 환경이 지저분하면 취약점 혼자 날아다니면서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늘어난다는 것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기억하자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(Worm)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통해 연속적으로 자신을 복제하여 시스템의 부하를 높임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으로써 결국 시스템을 다운시키는 바이러스의 일종으로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서비스 거부 공격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 오버플로 공격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슬래머 등이 웜 공격의 한 형태이다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Rogue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Ware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Rogue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Security Software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부르며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Rogue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단어가 의미하듯이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사용자를 속여서 다른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Malware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설치하게끔 유도하는 기능을 가지고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바이러스에 감염되었다고 하면서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치료하기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Anti-Virus Software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설치하도록 유도한다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Adware(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애드웨어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동의 없이 설치되어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중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Online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광고를 보여주고 특정인에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 광고 수익을 올려 주는 악성 코드를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Adware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악성코드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(Malware)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분류하지 않고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‘unwanted software’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속하는 것으로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분류되기도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반사 공격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(Reflection Attack)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흔한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DDoS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기법으로써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네트워크가 감당할 수 없는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트랙픽의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양을 생성하여 정상적인 트래픽을 처리하지 못하도록 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66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98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 공격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공격 기법 중 하나로 허용 범위 이상의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ICMP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시스템의 네트워크를 마비시킨다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Ping of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Death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Session Hijacking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Piggyback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Attack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XSS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Ping of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Death(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죽음의 핑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Ping of Death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Ping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전송할 때 패킷의 크기를 인터넷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 허용 범위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(65,536 byte)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이상으로 전송하여 공격 대상의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마비시키는 서비스 거부 공격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공격에 사용되는 큰 패킷은 수백 개의 패킷으로 분할되어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대상은 분할된 대량의 패킷을 수신함으로써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분할되어 전송된 패킷을 재조립 해야 하는 부담과 분할되어 전송된 각각의 패킷들의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ICMP Ping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메시지에 응답을 처리하느라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결국에는 시스템이 다운되게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jolt, sPING, ICMP bug, IceNewk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변종 공격에 대비하여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ICMP Ping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메시지가 전송되지 못하도록 방화벽에서 차단하는 기술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개발된 방화벽을 사용하도록 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하이재킹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(Session Hijacking)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접속하고 있는 클라이언트들의 세션 정보를 가로채는 공격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가로채기라고도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피기백 공격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(Piggyback Attack)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올바른 인증 절차나 보안 프로그램에 편승하는 공격방법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 있는 사람이 열고 지나간 문틈을 파고들어 가는 것에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빗댐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크로스 사이트 스크립팅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(XSS; Cross Site Scripting)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페이지에 악의적인 스크립트를 삽입하여 방문자들의 정보를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탈취하거나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비정상적인 기능 수행을 유발하는 보안 약점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위조된 매체 접근 제어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(MAC)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지속적으로 네트워크로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흘려 보내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테이블의 저장 기능을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혼란 시켜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(Dummy Hub)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처럼 작동하게 하는 공격은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Parsing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 Tapping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Switch Jamming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Flooding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스위치 재밍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(Switch Jamming)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위조된 매체 접근 제어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(MAC)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지속적으로 네트워크로 흘려 보내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테이블의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기능을 혼란 시켜 더미 허브처럼 작동하게 하는 공격이다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(Parsing)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문장이 정의된 문법 구조에 따라 완전한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문장으로 사용될 수 있는가를 확인하는 작업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Tapping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LAN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회선 중간에서 전기 신호를 도청하는 행위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Flooding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Get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플러딩 공격의 한 종류로써 공격자가 동일한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반복 요청해 웹 서버가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해당하는 데이터를 클라이언트에게 회신하기 위해 서버 자원을 사용하도록 하는 공격이다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237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블루투스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(Bluetooth)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공격과 해당 공격에 대한 설명이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올바르게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블루버그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(BlueBug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블루투스의 취약점을 활용하여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장비의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 접근하는 공격으로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열람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블루스나프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(BlueSnarf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블루투스를 이용해 스팸처럼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명함을 익명 으로 퍼뜨리는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블루프린팅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(BluePrinting)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블루투스 공격 장치의 검색활동을 의미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블루재킹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(BlueJacking) 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블루투스 장비 사이의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취약한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관리를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악용한 공격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블루버그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(BlueBug)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블루투스 장비 사이의 취약한 연결 관리를 악용한 공격으로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휴대폰을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조정하거나 통화를 감청할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블루스나프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(BlueSnarf)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블루투스의 취약점을 활용하여 장비의 파일에 접근하는 공격으로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없이 간편하게 정보를 교환할 수 있는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OPP(Object Push Profile)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사용하여 정보를 열람한다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블루프린팅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(BluePrinting)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대상이 될 블루투스 장비를 검색하는 활동을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블루재킹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(BlueJacking)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블루투스를 이용해 스팸처럼 메시지를 익명으로 퍼뜨리는 공격이다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정보 보안 침해 공격 관련 용어에 대한 설명이 잘못된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봇넷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(Botnet)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악성 프로그램에 감염되어 악의적인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사용될 수 있는 다수의 컴퓨터들이 네트워크로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형태를 말함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C&amp;C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해커가 원격지에서 감염된 좀비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내리고 악성코드를 제어하기 위한 용도로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서버를 말함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백도어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(Back Door, Trap Door)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설계자가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기술자나 유지 보수 프로그램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작성자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Programmer)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액세스 편의를 위해 시스템 보안을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제거하여 만들어 놓은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 통로로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범죄에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악용되기도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키로거 공격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 Logger Attack):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사용자의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잠입해 내부 문서나 파일 등을 암호화해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열지 못하게 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으로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해독용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전달을 조건으로 사용자에게 돈을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하기도 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키로거 공격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 Logger Attack)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사용자의 키보드 움직임을 탐지해서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계좌번호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카드번호 등과 같은 개인의 중요한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빼가는 해킹 공격이다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④은 랜섬웨어에 대한 설명이다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14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네트워크 침해 공격 중 하나를 설명한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지문에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제시된 내용에 해당하는 네트워크 침해 공격은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기술과 방식들을 이용해 조직적으로 특정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네트워크에 침투해 활동 거점을 마련한 뒤 때를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기다리면서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무력화시키고 정보를 수집한 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빼돌리는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공격이다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방법에는 내부자에게 악성코드가 포함된 이메일을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기간 동안 꾸준히 발송해 한 번이라도 클릭되길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기다리는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스턱스넷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(Stuxnet)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같이 악성코드가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담긴 이동식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(USB)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전파하는 형태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악성코드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감염된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P2P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사이트에 접속하면 악성코드에 감염되는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무작위 대입 공격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(brute force attack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크로스 사이트 스크립팅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XSS;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Cross Site Scripting)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지능형 지속 위협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(APT; Advanced Persistent Threats)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스피어 피싱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(Spear Phishing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지능형 지속 위협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(APT; Advanced Persistent Threats)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기술과 방식들을 이용해 조직적으로 특정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기업이나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네트워크에 침투해 활동 거점을 마련한 뒤 때를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기다리면서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무력화시키고 정보를 수집한 다음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빼돌리는 형태의 공격이다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방법에는 내부자에게 악성코드가 포함된 이메일을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기간 동안 꾸준히 발송해 한 번이라도 클릭되길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기다리는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스턱스넷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(Stuxnet)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같이 악성코드가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이동식 디스크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(USB)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전파하는 형태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악성코드에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감염된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P2P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사이트에 접속하면 악성코드에 감염되는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스피어 피싱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(Spear Phishing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사회 공학의 한 기법으로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대상을 선정한 후 그 대상에게 일반적인 이메일로 위장한 메일을 지속적으로 발송하여 발송 메일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본문 링크나 첨부된 파일을 클릭하도록 유도해서 사용자의 개인 정보를 탈취하는 공격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내용이 설명하는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개인과 기업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국가적으로 큰 위협이 되고 있는 주요 사이버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하나로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Snake, Darkside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시스템을 잠그거나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암호화해 사용할 수 없도록 하고 이를 인질로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금전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요구하는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 사용되는 악성 프로그램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Format String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Ransomware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Buffer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Overflow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7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정보시스템 구축 관리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파트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정보시스템 구축 관리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소프트웨어 개발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활용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(30.39%)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(36.46%)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소프트웨어 개발 보안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(19.34%)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시스템 보안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(13.81%)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인증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73597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서버의 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서버란 인터넷을 통해 개인정보를 암호화하여 송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수신할 수 있는 기능을 갖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서버를 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개인정보의 기술적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관리적 보호조치 기준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따르면 보안 서버는 다음과 같은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갖춰야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SSL(Secure Socket Layer)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인증서를 설치하여 전송 정보를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하여 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수신하는 기능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암호화 응용 프로그램을 설치하고 전송 정보를 암호화하여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스니핑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(Sniffing)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이용한 정보 유출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(Phishing)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이용한 위조 사이트 등에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대비하기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보안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구축이 필요하다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5301208"/>
            <a:ext cx="9217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상에서 송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사용하는 사용자와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회원가입 시 등록한 이름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뱅킹 이용 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계좌번호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계좌 비밀번호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SSL(Secure Socket Layer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송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종단 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TELNET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FTP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 위치하여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무결성을 보장하는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스니핑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(Sniffing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코를 킁킁거리다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냄새를 맡다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의미와 같이 스니핑은 해킹의 한 기법으로서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상에서 자신이 아닌 다른 상대방들의 패킷 교환을 엿듣는 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/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Phishing : </a:t>
            </a:r>
            <a:r>
              <a:rPr lang="ko-KR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 </a:t>
            </a:r>
            <a:r>
              <a:rPr lang="ko-KR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(Private Data)</a:t>
            </a:r>
            <a:r>
              <a:rPr lang="ko-KR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낚시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(Fishing)</a:t>
            </a:r>
            <a:r>
              <a:rPr lang="ko-KR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합성어로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이메일이나 메신저 등을 통해 공기관이나 금융 </a:t>
            </a:r>
            <a:r>
              <a:rPr lang="ko-KR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기관을 </a:t>
            </a:r>
            <a:r>
              <a:rPr lang="ko-KR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사칭하여 개인 정보를 빼내는 기법이다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0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인증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73597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(Authentication)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인증은 다중 사용자 컴퓨터 시스템이나 네트워크 시스템에서 로그인을 요청한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확인하고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권한을 검증하는 보안 절차이다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인증에는 네트워크를 통해 컴퓨터에 접속하는 사용자의 등록 여부를 확인하는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전송된 메시지의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여부를 확인하는 것이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인증의 주요 유형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 기반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(Something You Know)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소유 기반 인증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(Something You Have)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생체 기반 인증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(Something You Are)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인증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(Somewhere You Are)</a:t>
            </a:r>
          </a:p>
        </p:txBody>
      </p:sp>
    </p:spTree>
    <p:extLst>
      <p:ext uri="{BB962C8B-B14F-4D97-AF65-F5344CB8AC3E}">
        <p14:creationId xmlns:p14="http://schemas.microsoft.com/office/powerpoint/2010/main" val="13574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인증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73597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 기반 인증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(Something You Know)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 기반 인증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(Something You Know)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사용자가 기억하고 있는 정보를 기반으로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 기반 인증은 사용자의 기억을 기반으로 하므로 관리 비용이 저렴하다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 정보를 기억하지 못하면 본인이라도 인증 받지 못한다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(Password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알고 있는 비밀번호를 접속할 때 마다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반복해서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프레이즈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(Passphrase):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'iloveyou'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같이 일반 패스워드보다 길이가 길고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쉬운 문장을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비밀번호를 구성하는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(i-PIN)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인터넷에서 주민등록번호 대신 쓸 수 있도록 만든 사이버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주민등록번호로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신원확인을 완료한 후에 본인확인기관에서 온라인으로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28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인증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73597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소유 기반 인증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(Something You Have)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소유 기반 인증은 사용자가 소유하고 있는 것을 기반으로 인증을 수행하는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소유 기반 인증은 소유물이 쉽게 도용될 수 있으므로 지식 기반 인증 방식이나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인증 방식과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신분증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사진이 포함된 주민등록증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운전면허증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사용하여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신분을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카드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토큰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마그네틱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선에 보안 코드를 저장해서 사용하는 것으로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리더기를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통해서만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은행 입출금 카드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 카드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마이크로프로세서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구성되어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정보뿐만 아니라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업무를 처리할 수 있는 기능이 내장되어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-IC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칩이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내장된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OTP(One 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Time Password)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패스워드를 요청할 때마다 암호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새롭게 생성된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 사용된 패스워드는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폐기된다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3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인증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73597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생체 기반 인증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(Something You Are)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생체 기반 인증은 사용자의 고유한 생체 정보를 기반으로 인증을 수행하는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생채 기반 인증은 사용이 쉽고 도난의 위험도 적으며 위조가 어렵다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생체 인증 대상 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지문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홍채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망막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얼굴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정맥 등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인증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이외의 기타 인증 기법에는 행위 기반 인증과 위치 기반 인증이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기반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(Something You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행동 정보를 이용해 인증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위치 기반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(Somewhere You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Are)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인증을 시도하는 위치의 적절성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콜백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GPS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이용한 위치 기반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5991671"/>
            <a:ext cx="921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콜백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(Call Back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콜백은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상대방이 전화로 인증을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전화를 끊고 걸려온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번호로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전화를 걸어 해당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 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유효한지 확인하는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6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인증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303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인증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인증의 유형에 대한 설명으로 가장 적절하지 않은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지식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그가 알고 있는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보여주며 예시로는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PIN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그가 가지고 있는 것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보여주며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예시로는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 카드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그를 대체하는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보여주며 예시로는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QR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그가 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보여주며 예시로는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움직임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사용자 인증 유형은 없다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패턴은 지식 기반 인증에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소유 기반 인증에 속한다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 기반 인증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(Something You Know)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 기반 인증은 사용자가 기억하고 있는 정보를 기반으로 인증을 수행하는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지식 기반 인증은 사용자의 기억을 기반으로 하므로 관리 비용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저렴하다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사용자가 인증 정보를 기억하지 못하면 본인이라도 인증 받지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고정된 패스워드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(Password)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알고 있는 비밀번호를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접속할 때 마다 반복해서 입력한다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패스 프레이즈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(Pass Phrase)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패스워드보다 길이가 길고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기억하기 쉬운 문장을 활용하여 비밀번호를 구성하는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아이핀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(i-PIN)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인터넷에서 주민등록번호 대신 쓸 수 있도록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사이버 주민등록번호로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 대한 신원확인을 완료한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후에 본인확인기관에서 온라인으로 발행한다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소유 기반 인증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(Something You Have)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소유 기반 인증은 사용자가 소유하고 있는 것을 기반으로 인증을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소유 기반 인증은 소유물이 쉽게 도용될 수 있으므로 지식 기반 인증 방식이나 생체 기반 인증 방식과 함께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신분증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사진이 포함된 주민등록증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운전면허증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여권 등을 사용하여 사용자의 신분을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메모리 카드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마그네틱 선에 보안 코드를 저장해서 사용하는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카드 리더기를 통해서만 읽을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은행 입출금 카드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스마트 카드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마이크로프로세서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카드 운영체제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구성되어 사용자의 정보뿐만 아니라 특정 업무를 처리할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기능이 내장되어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IC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칩이 내장된 카드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OTP(One Time Password)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패스워드를 요청할 때마다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알고리즘을 통해 새롭게 생성된 패스워드를 사용하는 것으로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 사용된 패스워드는 폐기된다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생체 기반 인증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(Something You Are)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생체 기반 인증은 사용자의 고유한 생체 정보를 기반으로 인증을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생채 기반 인증은 사용이 용이하고 도난의 위험도 적으며 위조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생체 인증 대상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정맥 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인증 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이외의 기타 인증 기법에는 행위 기반 인증과 위치 기반 인증이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기반 인증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(Something You Do)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행동 정보를 이용해 인증을 수행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 기반 인증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(Somewhere You Are)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인증을 시도하는 위치의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적절성 확인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콜백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GPS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이용한 위치 기반 인증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사용자가 로그인하여 명령을 내리는 과정에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동작 중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해당하는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(Identity)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시스템에 증명하는 과정이다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아이디와 패스워드를 입력하는 과정이 가장 일반적인 예시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볼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Aging(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Accounting(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Authorization(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Authentication(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(Authorization)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인증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(Authentication)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헷갈리지 않도록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자신임을 증명하는 행위는 인증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Authentication)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것을 기억하자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aging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사용자들의 계정에 대한 사용기간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유효날짜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종료일 등을 설정하는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.(/etc/shadow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에 설정된 정보들을 의미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20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서버에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서버란 인터넷을 통해 개인과 개인이 직접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연결되어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공유할 수 있도록 해주는 서버를 말한다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서버는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SSL(Secure Socket Layer)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인증서를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정보를 암호화하여 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수신하는 기능을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갖춰야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서버는 암호화 응용 프로그램을 설치하여 전송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암호화하여 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수신하는 기능을 갖춰야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스니핑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(Sniffing)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이용한 정보 유출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(Phishing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이용한 위조 사이트 등에 대비하기 위해 보안 서버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보안은 암호화와 관련이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서버의 개념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서버란 인터넷을 통해 개인정보를 암호화하여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수신할 수 있는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갖춘 서버를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개인정보의 기술적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관리적 보호조치 기준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따르면 보안 서버 는 다음과 같은 기능을 갖춰야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SSL(Secure Socket Layer)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인증서를 설치하여 전송 정보를 암호화 하여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수신하는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암호화 응용 프로그램을 설치하고 전송 정보를 암호화하여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수신하는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스니핑을 이용한 정보 유출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피싱을 이용한 위조 사이트 등에 대비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하기 위해 보안 서버 구축이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설명하는 것은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컴퓨터 시스템 또는 네트워크 시스템에서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요청한 사용자의 정보를 확인하고 접근 권한을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검증하는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(Network)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경유해서 컴퓨터에 접속해 오는 사용자가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사용자인지 확인하는 것과 전송된 메시지가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변조되거나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그릇되지 않고 송신자가 보낸 그대로의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것인지를 확인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(Secure)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(Access Control)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(Authentication)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(Encryption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정보를 확인하고 검증하는 것을 인증이라고 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(Authentication)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인증은 다중 사용자 컴퓨터 시스템이나 네트워크 시스템에서 로그인을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요청한 사용자의 정보를 확인하고 접근 권한을 검증하는 보안 절차이다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인증에는 네트워크를 통해 컴퓨터에 접속하는 사용자의 등록 여부를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것과 전송된 메시지의 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변조 여부를 확인하는 것이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6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SEC_03(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프레임워크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73597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아키텍처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 Architecture)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아키텍처란 정보 시스템의 무결성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(Integrity),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Confidentiality)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확보하기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보안 요소 및 보안 체계를 식별하고 이들 간의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구조를 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아키텍처를 통해 관리적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개념의 수립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관리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능력의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수준의 유지를 기대할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아키텍처는 보안 수준에 변화가 생겨도 기본 보안 아키텍처의 수정 없이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아키텍처는 보안 요구사항의 변화나 추가를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수용할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모델의 대표적인 표준에는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ITU-T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X.805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5589240"/>
            <a:ext cx="9217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(Integrity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내의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정보는 오직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인가된 사용자만 수정할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인가 받은 사용자는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언제라도 사용할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(Confidentiality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내의 정보와 지원은 인가된 사용자에게만 접근이 허용되며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정보가 전송 중에 노출되더라도 데이터를 읽을 수 없다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아키텍처를 설계할 때 자주 참조 모델로 언급되는 것이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ITU-T X.805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잠재적 보안 위협과 이에 대응하여 시스템 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별로 정보보호 기술영역과 적용기술을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5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SEC_03(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프레임워크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73597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관리적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기술적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취약점 관리를 위해 관리적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기술적인 영역을 구분하여 보안 개념을 수립 및 설정하고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문제에 대응해야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프레임워크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 Framework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뼈대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골조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의미하는 용어이며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프레임워크는 안전한 정보 시스템 환경을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유지하고 보안 수준을 향상시키기 위한 체계를 말한다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 27001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정보보안 관리를 위한 국제 표준으로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일종의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인증이자 가장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27001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영국의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BSI(British Standards Institute)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제정한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BS 7799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구성되어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 27001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조직에 대한 정보보안 관리 규격이 정의되어 있어 실제 심사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인증용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49017"/>
              </p:ext>
            </p:extLst>
          </p:nvPr>
        </p:nvGraphicFramePr>
        <p:xfrm>
          <a:off x="1791704" y="2207104"/>
          <a:ext cx="941686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0000"/>
                <a:gridCol w="7776864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관리적 보안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정보보호 정책</a:t>
                      </a:r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정보보호 조직</a:t>
                      </a:r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정보자산 분류</a:t>
                      </a:r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 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정보보호 교육 및 훈련</a:t>
                      </a:r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인적 보안 업무 연속성 </a:t>
                      </a:r>
                      <a:endParaRPr lang="en-US" altLang="ko-KR" sz="13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관리 등의 정의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물리적 보안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건물 및 사무실 출입 통제 지침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전산실 관리 지침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정보 시스템 보호 설치 및 관리 지침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재해 복구 센터 운영 등의 정의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기술적 보안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 인증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접근 제어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PC,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응용 프로그램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(DB)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등의 보안 지침 정의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SEC_03(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아키텍처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프레임워크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아키텍처 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프레임워크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취약점 관리를 위한 응용 프로그램의 보안 설정과 가장 거리가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관리실 출입 통제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실행 프로세스 권한 설정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운영체제의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제한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운영체제의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수집 제한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관리실 출입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물리적 보안 요소에 속한다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나머지는 기술적 보안에 해당하는 보안 요소이다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관리적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기술적 보안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취약점 관리를 위해 관리적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기술적인 영역을 구분하여 보안 개념을 수립 및 설정하고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문제에 대응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관리적 보안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정보보호 정책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정보보호 조직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정보자산 분류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정보보호 교육 및 훈련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인적 보안 업무 연속성 관리 등의 정의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보안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건물 및 사무실 출입 통제 지침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전산실 관리 지침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시스템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 설치 및 관리 지침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재해 복구 센터 운영 등의 정의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기술적 보안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제어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PC,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보안 지침 정의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위협으로 인한 문제에 해당하지 않는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천재지변으로 인한 위협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하드웨어 파손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고장으로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인한 장애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방화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테러로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인한 하드웨어와 기록장치를 물리적으로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파괴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방화벽 설정의 잘못된 조작으로 인한 네트워크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보안 위협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방화벽 설정의 잘못된 조작으로 인한 네트워크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보안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위협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기술적 보안 위협에 속한다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장비의 파손이나 천재지변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테러와 같은 재해들은 물리적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요소에 해당한다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98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보안 아키텍처에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아키텍처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 Architecture)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정보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기밀성을 확보하기 위해 보안 요소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체계를 식별하고 이들 간의 관계를 정의한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아키텍처를 통해 관리적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기술적 보안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수립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관리 능력의 향상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일관된 보안 수준의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아키텍처는 보안 수준의 변화가 발생할 경우 기본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아키텍처를 수정하여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변화에 빠르게 대응해야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아키텍처는 보안 요구사항의 변화나 추가를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수용할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아키텍처는 기본 보안 아키텍처 수정 없이 변화에 대응할 수 있어야 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아키텍처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 Architecture)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아키텍처란 정보 시스템의 무결성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(Integrity),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(Confidentiality)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확보하기 위해 보안 요소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보안 체계를 식별하고 이들 간의 관계를 정의한 구조를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보안 아키텍처를 통해 관리적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기술적 보안 개념의 수립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관리 능력의 향상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일관된 보안 수준의 유지를 기대할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보안 아키텍처는 보안 수준이 변화가 생겨도 기본 보안 아키텍처의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 없이 지원할 수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보안 아키텍처는 보안 요구사항의 변화나 추가를 수용할 수 있어야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보안 아키텍처 모델의 대포적인 표준에는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ITU-T X.805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(Integrity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내의 정보는 오직 인가된 사용자만 수정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인가 받은 사용자는 언제라도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(Confidentiality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내의 정보와 자원은 인가된 사용자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에게만 접근이 허용되며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정보가 전송 중에 노출되더라도 데이터를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읽을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아키텍처를 설계할 때 자주 참조 모델로 언급되는 것이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ITU-T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X.805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잠재적 보안 위협과 이에 대응하여 시스템 계층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별로 정보 보호 기술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영역과 적용 기술을 정의한다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대표적인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프레임워크인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 27001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프레임워크란 안전한 정보 시스템 환경을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유지하고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보안수준을 향상시키기 위한 체계를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ISO 27001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정보보호 관리를 위한 국제 표준으로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일종의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인증이다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ISO 27001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영국의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BSI(British Standards Institute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제정한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BS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7799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구성되어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ISO 27001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조직에 대한 정보보안 관리 규격은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제외되어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 심사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인증용으로는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프레임워크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 Framework)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뼈대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골조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의미하는 용어이며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프레임워크는 안전한 정보 시스템 환경을 유지하고 보안 수준을 향상시키기 위한 체계를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 27001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정보보안 관리를 위한 국제 표준으로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일종의 보안 인증이자 가장 대표적인 보안 프레임워크이다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 27001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영국의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BSI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제정한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BS 7799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하여 구성되어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 27001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조직에 대한 정보보안 관리 규격이 정의되어 있어 실제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심사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인증용 으로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6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분석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73597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로그란 시스템 사용에 대한 모든 내역을 기록해 놓은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정보를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침해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시 해킹 흔적이나 공격 기법을 파악할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로그 정보를 정기적으로 분석하면 시스템에 대한 침입 흔적이나 취약점을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(LINUX)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리눅스에서는 시스템의 모든 로그를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var/log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디렉터리에서 기록하고 관리한다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로그 파일을 관리하는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syslogd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데몬은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etc/syslog.conf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읽어 로그 관련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파일들의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위치를 파악한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작업을 시작한다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syslog.conf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수정하여 로그 관련 파일들의 저장 위치와 파일명을 변경할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5589240"/>
            <a:ext cx="921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(Daemon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데몬은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직접적인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개입 없이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상태가 되면 자동으로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프로그램으로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계열 에서는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데몬이라고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Windows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계열에서는 서비스라고 부른다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4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3556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001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인증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아키텍처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프레임워크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004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분석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분석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73597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리눅스의 주요 로그 파일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리눅스에서는 커널 로그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부팅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등을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기록하고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103085"/>
            <a:ext cx="6648271" cy="4350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88900" y="3349372"/>
            <a:ext cx="720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0868" y="3262124"/>
            <a:ext cx="216024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분석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73597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(Windows)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시스템에서는 이벤트 로그 형식으로 시스템의 로그를 관리한다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이벤트 뷰어를 이용하여 이벤트 로그를 확인할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이벤트 뷰어는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제어판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도구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→ [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 뷰어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선택하여 실행한다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84" y="2492896"/>
            <a:ext cx="6168008" cy="42275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분석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73597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 뷰어의 로그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 뷰어에서는 응용 프로그램 로그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로그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Setup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Forwarded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Events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2117616"/>
            <a:ext cx="6912768" cy="257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분석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분석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설명하는 로그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사용자의 성공한 로그인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로그아웃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 시간 기록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tapping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xtslog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linuxer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wtmp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커널 로그 중 하나로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kernel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데몬은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var/log/wtmp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성공한 로그인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로그아웃에 대한 로그를 기록한다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시스템의 시작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 시간에 대한 로그를 기록한다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리눅스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(LINUX)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로그 파일이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console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cron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syslogd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(LINUX)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리눅스에서는 시스템의 모든 로그를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var/log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디렉토리에서 기록 하고 관리한다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로그 파일을 관리하는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syslogd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데몬은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etc/syslog.conf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 로그 관련 파일들의 위치를 파악한 후 로그 작업을 시작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syslog.conf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수정하여 로그 관련 파일들의 저장 위치와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파일명을 변경할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console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커널에 관련된 내용을 관리자에게 알리기 위해 파일로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저장하지 않고 지정된 장치에 표시한다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cron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스케쥴러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crond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작업 내역을 기록한다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접속에 대한 로그를 기록한다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윈도우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(Windows)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이벤트 뷰어를 통해 확인할 수 있는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항목이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로그인과 같이 시스템에 접근을 시도하는 것은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항목에서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기록하고 관리하는 내용이다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 뷰어의 로그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프로그램에서 발생하는 이벤트가 기록된다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 기록되는 이벤트는 응용 프로그램 개발자에 의해서 결정된다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시도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파일이나 객체 생성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 등의 리소스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사용과 관련된 이벤트가 기록된다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Windows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구성 요소에 의해 발생하는 이벤트가 기록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Setup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설치와 관련된 이벤트가 기록된다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Forwarded Events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컴퓨터와의 상호 작용으로 발생하는 이벤트가 기록된다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리눅스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(LINUX)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로그 파일에 대한 설명으로 잘못된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시스템의 모든 로그를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'var/log'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기록하고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파일 중 시스템 로그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(/var/log/messages)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커널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Kernel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실시간으로 보내오는 메시지들을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기록하고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syslog.conf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파일에는 로그 관련 파일들의 위치가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기록되어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있으므로 수정되거나 삭제되지 않도록 관리해야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중 메일 로그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(/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var/log/maillog)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주고 받는 메일에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로그를 기록하고 관리한다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syslog.conf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수정하여 로그 관련 파일들의 저장 위치와 파일명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변경할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관련 파일들의 저장 위치와 파일명이 변경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되었다면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관련 파일들에 대한 정보를 저장한 파일도 변경 해야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9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솔루션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73597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솔루션의 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솔루션이란 접근 통제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차단 및 탐지 등을 수행하여 외부로부터의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불법적인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침입을 막는 기술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말한다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주요 보안 솔루션에는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방화벽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탐지 시스템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(IDS),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 시스템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(IPS),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유출 방지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(DLP), 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방화벽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VPN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NAC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방화벽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(Firewall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방화벽은 기업이나 조직 내부의 네트워크와 인터넷 간에 전송되는 정보를 선별하여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수용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거부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차단 시스템이다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네트워크에서 외부로 나가는 패킷은 그대로 통과시키고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외부에서 내부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들어오는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엄밀히 체크하여 인증된 패킷만 통과시키는 구조이다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해킹 등에 의한 외부로의 정보 유출을 막기 위해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937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솔루션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73597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탐지 시스템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(IDS; Intrusion Detection System)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탐지 시스템은 컴퓨터 시스템의 비정상적인 사용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남용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실시간으로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탐지하는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방화벽과 같은 침입 차단 시스템만으로는 내부 사용자의 불법적인 행동과 외부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해킹에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100%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완벽하게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대처할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수는 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 경우 모든 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정보의 흐름을 실시간으로 차단하기 위해 해커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패턴에 대한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유해 정보 감시가 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오용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탐지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(Misuse Detection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입력해 둔 공격 패턴이 감지되면 이를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알려준다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탐지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 Detection)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평균적인 시스템의 상태를 기준으로 비정상적인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감지되면 이를 알려준다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7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솔루션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73597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탐지 시스템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(IDS; Intrusion Detection System)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탐지 시스템의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HIDS(Host-Based Intrusion Detection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내부를 감시하고 분석하는데 중점을 둔 침입 탐지 시스템이다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내부 시스템의 변화를 실시간으로 감시하여 누가 접근해서 어떤 작업을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수행했는지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종류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OSSEC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md5deep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AIDE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Samhain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NIDS(Network-Based Intrusion Detection System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외부로부터의 침입을 감시하고 분석하는데 중점을 둔 침입 탐지 시스템이다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트래픽을 감시하여 서비스 거부 공격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포트 스캔 등의 악의적인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탐지한다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▶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Snort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Zeek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5991671"/>
            <a:ext cx="921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거부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(DoS; Denial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of Service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표적이 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서버의 자원을 고갈시킬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공격자 또는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대량의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한 곳의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집중적으로 전송함으로써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표적이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서버의 정상적인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방해하는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7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솔루션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73597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탐지 시스템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(IDS; Intrusion Detection System)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침입 탐지 시스템의 위치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패킷이 라우터로 들어오기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 시도되는 모든 공격을 탐지할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 뒤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라우터에 의해 패킷 필터링을 통과한 공격을 탐지할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방화벽 뒤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내부에서 외부로 향하는 공격을 탐지할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네트워크의 해킹 공격을 탐지할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DMZ : DMZ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외부 인터넷에 서비스를 제공하는 서버가 위치하는 네트워크로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강력한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공격이나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공격으로부터 중요 데이터를 보호하거나 서버의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중단을 방지할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7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솔루션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73597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방지 시스템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(IPS;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Intrusion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Prevention System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방지 시스템은 방화벽과 침입 탐지 시스템을 결합한 것이다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비정상적인 트래픽을 능동적으로 차단하고 격리하는 등의 방어 조치를 취하는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탐지 기능으로 패킷을 하나씩 검사한 후 비정상적인 패킷이 탐지되면 방화벽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차단한다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유출 방지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(DLP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Leakage/Loss Prevention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유출 방지는 내부 정보의 외부 유출을 방지하는 보안 솔루션이다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사내 직원이 사용하는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상의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정보를 검색하고 메일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메신저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하드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프린터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사용자 행위를 탐지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통제해 외부로의 유출을 사전에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9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솔루션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73597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방화벽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(Web Firewall)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방화벽은 일반 방화벽이 탐지하지 못하는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Cross-Site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Scripting(XSS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웹 기반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방어할 목적으로 만들어진 웹 서버에 특화된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방화벽이다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웹 관련 공격을 감시하고 공격이 웹 서버에 도달하기 전에 이를 차단해 준다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VPN(Virtual Private Network,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사설 통신망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VPN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가상 사설 네트워크로서 인터넷 등 통신 사업자의 공중 네트워크와 암호화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마치 자신의 전용 회선을 사용하는 것처럼 해주는 보안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VPN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암호화된 규격을 통해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망을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전용선의 사설망을 구축한 것처럼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이용하므로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부담을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뿐만 아니라 원격지의 지사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영업소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 근무자가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제한 없이 업무를 수행할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5991671"/>
            <a:ext cx="921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스캐너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혹은 봇넷 등을 이용해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사이트를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무차별적으로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취약한 사이트가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발견되면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등의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조작하는 일련의 공격 방식을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Cross-Site Scripting(XSS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통한 컴퓨터 보안 공격의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페이지의 내용을 사용자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브라우저에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표현하기 위해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스크립트의 취약점을 악용한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해킹 기법을 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4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거부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(DoS; Denial of Service)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공격의 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거부 공격이란 표적이 되는 서버의 자원을 고갈시킬 목적으로 다수의 공격자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대량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한 곳의 서버에 집중적으로 전송함으로써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표적이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서버의 정상적인 기능을 방해하는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거부 공격의 유형에는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Ping of Death,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SMURFING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Flooding,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TearDrop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Land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DDoS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솔루션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73597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NAC(Network Access Control)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NAC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네트워크에 접속하는 내부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시스템에 등록한 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관리 기능을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솔루션이다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내부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소프트웨어 사용 현황을 관리하여 불법적인 소프트웨어 설치를 방지한다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일괄적인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 관리 기능을 이용해 백신이나 보안 패치 등의 설치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업그레이드를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접속한 비인가된 시스템을 자동으로 검출하여 자산을 관리한다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SSH(Secure SHell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시큐어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셸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SSH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다른 컴퓨터에 로그인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명령 실행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복사 등을 수행할 수 있도록 다양한 기능을 지원하는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 또는 이를 이용한 응용 프로그램이다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암호화와 강력한 인증 방법으로 보안성이 낮은 네트워크에서도 안전하게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통한 인증 방법을 사용하려면 사전에 클라이언트의 공개키를 서버에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등록해야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기본적으로는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포트를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10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솔루션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689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솔루션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이용자가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인터넷과 같은 공중망에 사설망을 구축하여 마치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전용망을 사용하는 효과를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가지는 보안 솔루션은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ZIGBEE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KDD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IDS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VPN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VPN(Virtual Private Network,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사설 통신망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VPN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가상 사설 네트워크로서 인터넷 등 통산 사업자의 공중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네트워크와 암호화 기술을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사용자가 마치 자신의 전용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회선을 사용하는 것처럼 해주는 보안 솔루션이다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VPN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암호화된 규격을 통해 인터넷 망을 전용선의 사설망을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구축한 것처럼 이용하기 때문에 비용 부담을 줄일 뿐만 아니라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원격지의 지사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영업소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 근무자가 지역적인 제한 없이 업무를 수행할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ZIGBEE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저전력의 디지털 라디오를 사용하는 하이 레벨 통신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KDD(Knowledge Discovery in Database)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방법론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통계적 패턴이나 지식을 찾기 위해 활용할 수 있도록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체계적으로 정리한 데이터 마이닝 프로세스이다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탐지 시스템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(IDS; Intrusion Detection System)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탐지 시스템은 컴퓨터 시스템의 비정상적인 사용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남용 등을 실시간으로 탐지하는 시스템이다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방화벽과 같은 침입 차단 시스템만으로는 내부 사용자의 불법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적인 행동과 외부 해킹에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100%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완벽하게 대처할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문제가 발생한 경우 모든 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정보의 흐름을 실시간으로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차단하기 위해 해커 침입 패턴에 대한 추적과 유해 정보 감시가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오용 탐지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(Misuse Detection)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미리 입력해 둔 공격 패턴이 감지되면 이를 알려준다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이상 탐지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 Detection)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평균적인 시스템의 상태를 기준으로 비정상적인 행위나 자원의 사용이 감지되면 이를 알려준다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SSH(Secure Shell)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SSH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 네트워크 포트는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220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번을 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전송되는 데이터는 암호화된다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키를 통한 인증은 클라이언트의 공개키를 서버에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연결되어 있는 컴퓨터 간 원격 명령 실행이나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셀 서비스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수행한다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SSH(Secure SHell,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시큐어 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SSH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다른 컴퓨터에 로그인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명령 실행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복사 등을 수행할 수 있도록 다양한 기능을 지원하는 프로토콜 또는 이를 이용한 응용 프로그램이다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암호화와 강력한 인증 방법으로 보안성이 낮은 네트워크에서도 안전하게 통신할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통한 인증 방법을 사용하려면 사전에 클라이언트의 공개키를 서버에 등록해야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기본적으로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포트를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915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탐지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IDS; Intrusion 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Detection System)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</a:t>
            </a:r>
            <a:endParaRPr lang="en-US" altLang="ko-KR" sz="1400" b="1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것은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탐지 기법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 Detection)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Signature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Knowledge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불리며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발견되고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정립된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패턴을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입력해 두었다가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탐지 및 차단한다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HIDS(Host-Based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Intrusion Detection)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설정된 사용자 계정에 따라 어떤 사용자가 어떤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시도하고 어떤 작업을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했는지 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기록을 남기고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NIDS(Network-Based Intrusion Detection System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Snort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인터넷에 서비스를 제공하는 서버가 위치하는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DMZ(Demilitarized Zone)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패턴으로 공격을 탐지하면 오용 탐지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(Misuse Detection),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평균 상태를 기분으로 탐지하면 이상 탐지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 Detection)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탐지 시스템의 종류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HIDS(Host-Based Intrusion Detection)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시스템의 내부를 감시하고 분석하는데 중점을 둔 침입 탐지 시스템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내부 시스템의 변화를 실시간으로 감시하여 누가 접근해서 어떤 작업을 수행했는지를 기록하고 추적한다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종류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OSSEC, md5deep, AIDE, Samhain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NIDS(Network-Based Intrusion Detection System)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외부로부터의 침입을 감시하고 분석하는데 중점을 둔 침입 탐지 시스템이다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네트워크 트래픽을 감시하여 서비스 거부 공격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포트 스캔 등의 악의적인 시도를 탐지한다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종류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Snort, Zeek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DMZ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DMZ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외부 인터넷에 서비스를 제공하는 서버가 위치하는 네트워크로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강력한 외부 공격이나 내부 공격으로부터 중요 데이터를 보호하거나 서버의 서비스 중단을 방지할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제시된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내용과 관련된 보안 솔루션은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방화벽만으로는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사용자의 불법적인 행동과 외부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해킹에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100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완벽하게 대처할 수는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 경우 모든 내 외부 정보의 흐름을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실시간으로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차단하기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해커 침입 패턴에 대한 추적과 유해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감시가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방화벽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(Firewall)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방지 시스템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(IPS; Intrusion Prevention System)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탐지 시스템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(IDS; Intrusion Detection System)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유출 방지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(DLP; Data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Leakage/Loss Prevention)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방화벽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(Firewall)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방화벽은 기업이나 조직 내부의 네트워크와 인터넷 간에 전송되는 정보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선별하여 수용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수정하는 기능을 가진 침입 차단 시스템이다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내부 네트워크에서 외부로 나가는 패킷은 그대로 통과시키고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외부에서 내부 네트워크로 들어오는 패킷만 그 내용을 엄밀히 체크하여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 패킷만 통과시키는 구조이다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방지 시스템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(IPS; Intrusion Prevention System)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방지 시스템은 방화벽과 침입 탐지 시스템을 결합한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비정상적인 트래픽을 능동적으로 차단하고 격리하는 등의 방어 조치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취하는 보안 솔루션이다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침입 탐지 기능으로 패킷을 하나씩 검사한 후 비정상적인 패킷이 탐지되면 방화벽 기능으로 해당 패킷을 차단한다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유출 방지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(DLP; Data Leakage/Loss Prevention)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유출 방지는 내부 정보의 외부 유출을 방지하는 보안 솔루션 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사내 직원 사용하는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네트워크 상의 모든 정보를 탐색하고 메일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메신저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하드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프린터 등의 사용자 행위를 탐지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통제해서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외부로의 유출을 사전에 막는다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4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솔루션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솔루션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 제시된 내용과 관련된 보안 솔루션은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공격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Cross-Site Scripting(XSS)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웹 기반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방어할 목적으로 만들어진 웹 서버에 특화된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공격을 감시하고 공격이 웹 서버에 도달하기 전에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차단해 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방화벽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(Web Firewall)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보안 시스템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Security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System)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탐지 시스템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(IDS; Intrusion Detection System)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침입 방지 시스템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(IPS; Intrusion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Prevention System)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방화벽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(Web Firewall)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방화벽은 일반 방화벽이 탐지하지 못하는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공격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Cross-Site Scripting(XSS)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공격을 방어할 목적으로 만들어진 웹 서버에 특화된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웹 관련 공격을 감시하고 공격이 웹 서버에 도달하기 전에 이를 차단해 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공격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전문 스캐너 프로그램 혹은 봇넷 등을 이용해 웹 사이트를 무차별적으로 공격하는 과정에서 취약한 사이트가 발견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되면 데이터베이스 등의 데이터를 조작하는 일련의 공격 방식을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Cross-Site Scripting(XSS)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통한 컴퓨터 보안 공격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하나로 웹 페이지의 내용을 사용자 브라우저에 표현하기 위해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스크립트의 취약점을 악용한 해킹 기법을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8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Ping of Death(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죽음의 핑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Ping of Death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Ping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전송할 때 패킷의 크기를 인터넷 프로토콜 허용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65,536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전송하여 공격 대상의 네트워크를 마비시키는 서비스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공격에 사용되는 큰 패킷은 수백 개의 패킷으로 분할되어 전송되는데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대량의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수신함으로써 분할되어 전송된 패킷을 재조립해야 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부담과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분할되어 전송된 각각의 패킷들의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ICMP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Ping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응답을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처리하느라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다운되게 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jolt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sPING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ICMP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bug,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IceNewk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변종 공격에 대비하여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ICMP Ping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메시지가 전송되지 못하도록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방화벽에서 차단하는 기술이 개발되었다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5229200"/>
            <a:ext cx="9649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ICMP Ping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ICMP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Ping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메시지는 특정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전송될 때 해당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노드가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중인지 확인을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수신한 노드가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중이라면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Ping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메시지에 대한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에코 응답 메시지를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ICMP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제어 메시지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TCP/IP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인터넷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서비스에서 인터넷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(IP)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결합되어 전송되는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IP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대해 통신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오류 처리와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경로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에코 요청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제어하기 위한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메시지를 취급한다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jolt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공격 툴의 한 종류로 가능한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데이터그램의 크기를 초과하는 패킷을 생성하여 전송하는 공격을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5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SMURFING(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스머핑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SMURFING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ICMP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특성을 악용하여 엄청난 양의 데이터를 한 사이트에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집중적으로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보냄으로써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불능 상태로 만드는 공격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공격자는 송신 주소를 공격 대상지의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주소로 위장하고 해당 네트워크 라우터의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브로드캐스트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수신지로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패킷을 전송하면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라우터의 브로드캐스트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수신된 패킷은 해당 네트워크 내의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컴퓨터로 전송된다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내의 모든 컴퓨터는 수신된 패킷에 대한 응답 메시지를 송신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대상지로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전송하게 되는데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이로 인해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대상지는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과부하로 인해 정상적인 서비스를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없게 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SMURFING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공격을 무력화하는 방법 중 하나는 각 네트워크 라우터에서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브로드캐스트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사용할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미리 설정해 놓는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5919663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브로드캐스트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내의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호스트를 대상으로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전송하는 것이 아니라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내의 전체 호스트를 대상으로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패킷을 전송할 때 사용하는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91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 Flooding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TCP(Transmission Control Protocol)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신뢰성 있는 전송을 위해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3-way-handshake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거친 후에 데이터를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SYN Flooding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공격자가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클라이언트로 위장하여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3-way-handshake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적으로 중단시킴으로써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대상지인 서버가 대기 상태에 놓여 정상적인 서비스를 수행하지 못하게 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공격자는 사용할 수 없는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이용해 가상의 클라이언트로 위장하여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대상지인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'SYN'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신호를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3-way-handshake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첫 번째 과정을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대상지인 서버는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'SYN'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신호에 대한 응답으로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'SYN+ACK'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신호를 가상의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보내면서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접속을 받아들이기 위해 메모리의 일정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확보한다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클라이언트는 본래 사용할 수 없는 주소였으므로 서버가 보낸 응답이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전송되지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않을 뿐만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가상의 클라이언트로부터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3-way-handshake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마지막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'ACK'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신호도 전송되지 않으므로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대상지인 서버는 메모리 공간을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확보한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상태에서 대기하게 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5919663"/>
            <a:ext cx="9865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3-way-handshake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연결을 위해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송신지와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수신지 간의 통신에 앞서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걸친 확인 작업을 수행한 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통신을 수행한다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송신지에서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수신지로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'SYN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패킷을 전송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•2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수신지에서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송신지로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'SYN+ACK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송신지에서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수신지로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ACK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패킷을 전송</a:t>
            </a:r>
          </a:p>
        </p:txBody>
      </p:sp>
    </p:spTree>
    <p:extLst>
      <p:ext uri="{BB962C8B-B14F-4D97-AF65-F5344CB8AC3E}">
        <p14:creationId xmlns:p14="http://schemas.microsoft.com/office/powerpoint/2010/main" val="22314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 Flooding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공격자가 사용할 수 없는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이용해 공격 대상지 서버로 반복적인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3-way-handshake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대상지 서버는 메모리 공간을 점점 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확보한 상태에서 대기하게 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결국 서버에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 사용자 수가 모두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상태로 채워지게 되어 더 이상 정상적인 서비스를 수행할 수 없게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Flooding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대비하기 위해 수신지의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'SYN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대기 시간을 줄이거나 침입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9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공격 유형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TearDrop(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티어드롭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과정에서 패킷의 크기가 커 여러 개로 분할되어 전송될 때 분할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 수 있도록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Fragment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Offset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함께 전송하는데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TearDrop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Offset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변경시켜 수신 측에서 패킷을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재조립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오류로 인한 과부하를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발생시킴으로써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다운되도록 하는 공격 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TearDrop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대비하기 위해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Fragment Offset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잘못된 경우 해당 패킷을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폐기하도록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5589240"/>
            <a:ext cx="9865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 오프셋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(Fragment Offset)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분할된 패킷을 재조립할 수 있도록 원래 위치를 알려주는 영역으로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나눈 값을 사용한다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4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77369</TotalTime>
  <Words>4726</Words>
  <Application>Microsoft Office PowerPoint</Application>
  <PresentationFormat>사용자 지정</PresentationFormat>
  <Paragraphs>1007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027TGp_edu_biz_gr</vt:lpstr>
      <vt:lpstr>PowerPoint 프레젠테이션</vt:lpstr>
      <vt:lpstr>정보시스템 구축 관리 총 파트</vt:lpstr>
      <vt:lpstr>시스템 보안 구축 </vt:lpstr>
      <vt:lpstr>5. 시스템 보안 구축 - SEC_01(서비스 공격 유형)</vt:lpstr>
      <vt:lpstr>5. 시스템 보안 구축 - SEC_01(서비스 공격 유형)</vt:lpstr>
      <vt:lpstr>5. 시스템 보안 구축 - SEC_01(서비스 공격 유형)</vt:lpstr>
      <vt:lpstr>5. 시스템 보안 구축 - SEC_01(서비스 공격 유형)</vt:lpstr>
      <vt:lpstr>5. 시스템 보안 구축 - SEC_01(서비스 공격 유형)</vt:lpstr>
      <vt:lpstr>5. 시스템 보안 구축 - SEC_01(서비스 공격 유형)</vt:lpstr>
      <vt:lpstr>5. 시스템 보안 구축 - SEC_01(서비스 공격 유형)</vt:lpstr>
      <vt:lpstr>5. 시스템 보안 구축 - SEC_01(서비스 공격 유형)</vt:lpstr>
      <vt:lpstr>5. 시스템 보안 구축 - SEC_01(서비스 공격 유형)</vt:lpstr>
      <vt:lpstr>5. 시스템 보안 구축 - SEC_01(서비스 공격 유형)</vt:lpstr>
      <vt:lpstr>5. 시스템 보안 구축 - SEC_01(서비스 공격 유형)</vt:lpstr>
      <vt:lpstr>5. 시스템 보안 구축 - SEC_01(서비스 공격 유형)</vt:lpstr>
      <vt:lpstr>시스템 보안 구축 - SEC_01(서비스 공격 유형) 기출 및 출제 예상 문제</vt:lpstr>
      <vt:lpstr>시스템 보안 구축 - SEC_01(서비스 공격 유형) 기출 및 출제 예상 문제</vt:lpstr>
      <vt:lpstr>시스템 보안 구축 - SEC_01(서비스 공격 유형) 기출 및 출제 예상 문제</vt:lpstr>
      <vt:lpstr>시스템 보안 구축 - SEC_01(서비스 공격 유형) 기출 및 출제 예상 문제</vt:lpstr>
      <vt:lpstr>5. 시스템 보안 구축 - SEC_02(서버 인증)</vt:lpstr>
      <vt:lpstr>5. 시스템 보안 구축 - SEC_02(서버 인증)</vt:lpstr>
      <vt:lpstr>5. 시스템 보안 구축 - SEC_02(서버 인증)</vt:lpstr>
      <vt:lpstr>5. 시스템 보안 구축 - SEC_02(서버 인증)</vt:lpstr>
      <vt:lpstr>5. 시스템 보안 구축 - SEC_02(서버 인증)</vt:lpstr>
      <vt:lpstr>시스템 보안 구축 - SEC_02(서버 인증) 기출 및 출제 예상 문제</vt:lpstr>
      <vt:lpstr>5. 시스템 보안 구축 - SEC_03(보안 아키텍처 / 보안 프레임워크)</vt:lpstr>
      <vt:lpstr>5. 시스템 보안 구축 - SEC_03(보안 아키텍처 / 보안 프레임워크)</vt:lpstr>
      <vt:lpstr>시스템 보안 구축 - SEC_03(보안 아키텍처 / 보안 프레임워크) 기출 및 출제 예상 문제</vt:lpstr>
      <vt:lpstr>5. 시스템 보안 구축 - SEC_04(로그 분석)</vt:lpstr>
      <vt:lpstr>5. 시스템 보안 구축 - SEC_04(로그 분석)</vt:lpstr>
      <vt:lpstr>5. 시스템 보안 구축 - SEC_04(로그 분석)</vt:lpstr>
      <vt:lpstr>5. 시스템 보안 구축 - SEC_04(로그 분석)</vt:lpstr>
      <vt:lpstr>시스템 보안 구축 - SEC_04(로그 분석) 기출 및 출제 예상 문제</vt:lpstr>
      <vt:lpstr>5. 시스템 보안 구축 - SEC_05(보안 솔루션)</vt:lpstr>
      <vt:lpstr>5. 시스템 보안 구축 - SEC_05(보안 솔루션)</vt:lpstr>
      <vt:lpstr>5. 시스템 보안 구축 - SEC_05(보안 솔루션)</vt:lpstr>
      <vt:lpstr>5. 시스템 보안 구축 - SEC_05(보안 솔루션)</vt:lpstr>
      <vt:lpstr>5. 시스템 보안 구축 - SEC_05(보안 솔루션)</vt:lpstr>
      <vt:lpstr>5. 시스템 보안 구축 - SEC_05(보안 솔루션)</vt:lpstr>
      <vt:lpstr>5. 시스템 보안 구축 - SEC_05(보안 솔루션)</vt:lpstr>
      <vt:lpstr>시스템 보안 구축 - SEC_05(보안 솔루션) 기출 및 출제 예상 문제</vt:lpstr>
      <vt:lpstr>시스템 보안 구축 - SEC_05(보안 솔루션) 기출 및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13235</cp:revision>
  <dcterms:created xsi:type="dcterms:W3CDTF">2019-09-27T03:30:23Z</dcterms:created>
  <dcterms:modified xsi:type="dcterms:W3CDTF">2024-01-28T04:35:31Z</dcterms:modified>
</cp:coreProperties>
</file>