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58" r:id="rId2"/>
    <p:sldId id="265" r:id="rId3"/>
    <p:sldId id="906" r:id="rId4"/>
    <p:sldId id="905" r:id="rId5"/>
    <p:sldId id="893" r:id="rId6"/>
    <p:sldId id="864" r:id="rId7"/>
    <p:sldId id="862" r:id="rId8"/>
    <p:sldId id="904" r:id="rId9"/>
    <p:sldId id="886" r:id="rId10"/>
    <p:sldId id="894" r:id="rId11"/>
    <p:sldId id="895" r:id="rId12"/>
    <p:sldId id="896" r:id="rId13"/>
    <p:sldId id="897" r:id="rId14"/>
    <p:sldId id="898" r:id="rId15"/>
    <p:sldId id="899" r:id="rId16"/>
    <p:sldId id="900" r:id="rId17"/>
    <p:sldId id="901" r:id="rId18"/>
    <p:sldId id="902" r:id="rId19"/>
    <p:sldId id="903" r:id="rId20"/>
    <p:sldId id="876" r:id="rId21"/>
    <p:sldId id="877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5050"/>
    <a:srgbClr val="5B5849"/>
    <a:srgbClr val="AAA694"/>
    <a:srgbClr val="010014"/>
    <a:srgbClr val="9A7500"/>
    <a:srgbClr val="030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5" d="100"/>
          <a:sy n="135" d="100"/>
        </p:scale>
        <p:origin x="126" y="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06ada915c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06ada915c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1563638"/>
            <a:ext cx="7774632" cy="139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12800" spc="-15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구글</a:t>
            </a:r>
            <a:r>
              <a:rPr lang="ko-KR" altLang="en-US" sz="4800" spc="-15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의</a:t>
            </a:r>
            <a:r>
              <a:rPr lang="ko-KR" altLang="en-US" sz="12800" spc="-15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 강력한 서비스</a:t>
            </a:r>
            <a:br>
              <a:rPr lang="en-US" altLang="ko-KR" sz="6000">
                <a:latin typeface="Adobe 고딕 Std B" pitchFamily="34" charset="-127"/>
                <a:ea typeface="Adobe 고딕 Std B" pitchFamily="34" charset="-127"/>
                <a:cs typeface="+mj-cs"/>
              </a:rPr>
            </a:br>
            <a:r>
              <a:rPr lang="en-US" altLang="ko-KR" sz="9800">
                <a:latin typeface="Adobe 고딕 Std B" pitchFamily="34" charset="-127"/>
                <a:ea typeface="Adobe 고딕 Std B" pitchFamily="34" charset="-127"/>
                <a:cs typeface="+mj-cs"/>
              </a:rPr>
              <a:t>Google </a:t>
            </a:r>
            <a:r>
              <a:rPr lang="ko-KR" altLang="en-US" sz="9800">
                <a:latin typeface="Adobe 고딕 Std B" pitchFamily="34" charset="-127"/>
                <a:ea typeface="Adobe 고딕 Std B" pitchFamily="34" charset="-127"/>
                <a:cs typeface="+mj-cs"/>
              </a:rPr>
              <a:t>스프레드시트</a:t>
            </a:r>
            <a:r>
              <a:rPr lang="en-US" altLang="ko-KR" sz="9800">
                <a:latin typeface="Adobe 고딕 Std B" pitchFamily="34" charset="-127"/>
                <a:ea typeface="Adobe 고딕 Std B" pitchFamily="34" charset="-127"/>
                <a:cs typeface="+mj-cs"/>
              </a:rPr>
              <a:t>,</a:t>
            </a:r>
            <a:r>
              <a:rPr lang="ko-KR" altLang="en-US" sz="9800">
                <a:latin typeface="Adobe 고딕 Std B" pitchFamily="34" charset="-127"/>
                <a:ea typeface="Adobe 고딕 Std B" pitchFamily="34" charset="-127"/>
                <a:cs typeface="+mj-cs"/>
              </a:rPr>
              <a:t> 앱스스크립트 입문 </a:t>
            </a:r>
            <a:r>
              <a:rPr lang="en-US" altLang="ko-KR" sz="9800">
                <a:latin typeface="Adobe 고딕 Std B" pitchFamily="34" charset="-127"/>
                <a:ea typeface="Adobe 고딕 Std B" pitchFamily="34" charset="-127"/>
                <a:cs typeface="+mj-cs"/>
              </a:rPr>
              <a:t>+ </a:t>
            </a:r>
            <a:r>
              <a:rPr lang="ko-KR" altLang="en-US" sz="9800">
                <a:latin typeface="Adobe 고딕 Std B" pitchFamily="34" charset="-127"/>
                <a:ea typeface="Adobe 고딕 Std B" pitchFamily="34" charset="-127"/>
                <a:cs typeface="+mj-cs"/>
              </a:rPr>
              <a:t>활용 </a:t>
            </a:r>
            <a:endParaRPr lang="en-US" altLang="ko-KR" sz="9800" dirty="0">
              <a:solidFill>
                <a:schemeClr val="bg1">
                  <a:lumMod val="50000"/>
                </a:schemeClr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6C6DD1CF-77A8-4786-BEB1-1B64F4D317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4008" y="3068718"/>
            <a:ext cx="936104" cy="792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572660-0EAB-4052-A86A-8DA1003E6C70}"/>
              </a:ext>
            </a:extLst>
          </p:cNvPr>
          <p:cNvSpPr txBox="1"/>
          <p:nvPr/>
        </p:nvSpPr>
        <p:spPr>
          <a:xfrm>
            <a:off x="3995936" y="4011910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Spreadsheet</a:t>
            </a:r>
            <a:r>
              <a:rPr lang="ko-KR" altLang="en-US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</a:t>
            </a:r>
            <a:r>
              <a:rPr lang="en-US" altLang="ko-KR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GAS</a:t>
            </a:r>
            <a:r>
              <a:rPr lang="ko-KR" altLang="en-US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</a:t>
            </a:r>
            <a:r>
              <a:rPr lang="en-US" altLang="ko-KR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MS</a:t>
            </a:r>
            <a:r>
              <a:rPr lang="ko-KR" altLang="en-US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사의 </a:t>
            </a:r>
            <a:r>
              <a:rPr lang="en-US" altLang="ko-KR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Excel vs VBA </a:t>
            </a:r>
            <a:r>
              <a:rPr lang="ko-KR" altLang="en-US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에 해당합니다</a:t>
            </a:r>
            <a:r>
              <a:rPr lang="en-US" altLang="ko-KR" sz="1600" spc="-10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sz="1600" spc="-100">
              <a:solidFill>
                <a:schemeClr val="accent6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58" y="557601"/>
            <a:ext cx="8145085" cy="45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922" y="557601"/>
            <a:ext cx="8133756" cy="45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8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922" y="565140"/>
            <a:ext cx="8133756" cy="45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602" y="565140"/>
            <a:ext cx="8108396" cy="45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7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602" y="571480"/>
            <a:ext cx="8108396" cy="45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4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572" y="571480"/>
            <a:ext cx="8084456" cy="45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1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572" y="579587"/>
            <a:ext cx="8084456" cy="45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8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519" y="579587"/>
            <a:ext cx="8060561" cy="45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519" y="581363"/>
            <a:ext cx="8060561" cy="45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519" y="586674"/>
            <a:ext cx="8060561" cy="45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3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Course Roadmap </a:t>
            </a:r>
            <a:r>
              <a:rPr lang="en" sz="1600">
                <a:sym typeface="Wingdings" panose="05000000000000000000" pitchFamily="2" charset="2"/>
              </a:rPr>
              <a:t></a:t>
            </a:r>
            <a:r>
              <a:rPr lang="en" sz="1600"/>
              <a:t> 4</a:t>
            </a:r>
            <a:r>
              <a:rPr lang="ko-KR" altLang="en-US" sz="1600"/>
              <a:t>주</a:t>
            </a:r>
            <a:r>
              <a:rPr lang="en-US" altLang="ko-KR" sz="1600"/>
              <a:t>~5</a:t>
            </a:r>
            <a:r>
              <a:rPr lang="ko-KR" altLang="en-US" sz="1600"/>
              <a:t>주 완성</a:t>
            </a:r>
            <a:endParaRPr sz="16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A8BDA61-241F-442C-AB7E-71D40036C0BD}"/>
              </a:ext>
            </a:extLst>
          </p:cNvPr>
          <p:cNvSpPr/>
          <p:nvPr/>
        </p:nvSpPr>
        <p:spPr>
          <a:xfrm flipV="1">
            <a:off x="1187624" y="1909573"/>
            <a:ext cx="6455193" cy="1777344"/>
          </a:xfrm>
          <a:custGeom>
            <a:avLst/>
            <a:gdLst>
              <a:gd name="connsiteX0" fmla="*/ 0 w 8286307"/>
              <a:gd name="connsiteY0" fmla="*/ 687682 h 1417915"/>
              <a:gd name="connsiteX1" fmla="*/ 1119963 w 8286307"/>
              <a:gd name="connsiteY1" fmla="*/ 110 h 1417915"/>
              <a:gd name="connsiteX2" fmla="*/ 2346251 w 8286307"/>
              <a:gd name="connsiteY2" fmla="*/ 630975 h 1417915"/>
              <a:gd name="connsiteX3" fmla="*/ 3629246 w 8286307"/>
              <a:gd name="connsiteY3" fmla="*/ 234026 h 1417915"/>
              <a:gd name="connsiteX4" fmla="*/ 6996223 w 8286307"/>
              <a:gd name="connsiteY4" fmla="*/ 1361077 h 1417915"/>
              <a:gd name="connsiteX5" fmla="*/ 8286307 w 8286307"/>
              <a:gd name="connsiteY5" fmla="*/ 1148426 h 141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86307" h="1417915">
                <a:moveTo>
                  <a:pt x="0" y="687682"/>
                </a:moveTo>
                <a:cubicBezTo>
                  <a:pt x="364460" y="348621"/>
                  <a:pt x="728921" y="9561"/>
                  <a:pt x="1119963" y="110"/>
                </a:cubicBezTo>
                <a:cubicBezTo>
                  <a:pt x="1511005" y="-9341"/>
                  <a:pt x="1928037" y="591989"/>
                  <a:pt x="2346251" y="630975"/>
                </a:cubicBezTo>
                <a:cubicBezTo>
                  <a:pt x="2764465" y="669961"/>
                  <a:pt x="2854251" y="112342"/>
                  <a:pt x="3629246" y="234026"/>
                </a:cubicBezTo>
                <a:cubicBezTo>
                  <a:pt x="4404241" y="355710"/>
                  <a:pt x="6220046" y="1208677"/>
                  <a:pt x="6996223" y="1361077"/>
                </a:cubicBezTo>
                <a:cubicBezTo>
                  <a:pt x="7772400" y="1513477"/>
                  <a:pt x="8029353" y="1330951"/>
                  <a:pt x="8286307" y="11484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EBE2C8-ACAB-4A19-93F7-A474D3BA0555}"/>
              </a:ext>
            </a:extLst>
          </p:cNvPr>
          <p:cNvGrpSpPr/>
          <p:nvPr/>
        </p:nvGrpSpPr>
        <p:grpSpPr>
          <a:xfrm>
            <a:off x="441780" y="2051857"/>
            <a:ext cx="1259184" cy="796595"/>
            <a:chOff x="284824" y="1792257"/>
            <a:chExt cx="1259184" cy="796595"/>
          </a:xfrm>
        </p:grpSpPr>
        <p:sp>
          <p:nvSpPr>
            <p:cNvPr id="141" name="Google Shape;810;p24">
              <a:extLst>
                <a:ext uri="{FF2B5EF4-FFF2-40B4-BE49-F238E27FC236}">
                  <a16:creationId xmlns:a16="http://schemas.microsoft.com/office/drawing/2014/main" id="{D5742A69-3E14-4168-97EB-2D49E36C3C3D}"/>
                </a:ext>
              </a:extLst>
            </p:cNvPr>
            <p:cNvSpPr/>
            <p:nvPr/>
          </p:nvSpPr>
          <p:spPr>
            <a:xfrm>
              <a:off x="733531" y="2212710"/>
              <a:ext cx="376142" cy="376142"/>
            </a:xfrm>
            <a:custGeom>
              <a:avLst/>
              <a:gdLst/>
              <a:ahLst/>
              <a:cxnLst/>
              <a:rect l="l" t="t" r="r" b="b"/>
              <a:pathLst>
                <a:path w="30624" h="30624" extrusionOk="0">
                  <a:moveTo>
                    <a:pt x="15312" y="1"/>
                  </a:moveTo>
                  <a:cubicBezTo>
                    <a:pt x="6859" y="1"/>
                    <a:pt x="1" y="6859"/>
                    <a:pt x="1" y="15312"/>
                  </a:cubicBezTo>
                  <a:cubicBezTo>
                    <a:pt x="1" y="23765"/>
                    <a:pt x="6859" y="30623"/>
                    <a:pt x="15312" y="30623"/>
                  </a:cubicBezTo>
                  <a:cubicBezTo>
                    <a:pt x="23766" y="30623"/>
                    <a:pt x="30624" y="23765"/>
                    <a:pt x="30624" y="15312"/>
                  </a:cubicBezTo>
                  <a:cubicBezTo>
                    <a:pt x="30624" y="6859"/>
                    <a:pt x="23766" y="1"/>
                    <a:pt x="15312" y="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42" name="Google Shape;811;p24">
              <a:extLst>
                <a:ext uri="{FF2B5EF4-FFF2-40B4-BE49-F238E27FC236}">
                  <a16:creationId xmlns:a16="http://schemas.microsoft.com/office/drawing/2014/main" id="{C3B9D835-04D0-4889-A300-00222AF78852}"/>
                </a:ext>
              </a:extLst>
            </p:cNvPr>
            <p:cNvSpPr/>
            <p:nvPr/>
          </p:nvSpPr>
          <p:spPr>
            <a:xfrm rot="7241809">
              <a:off x="994958" y="2348389"/>
              <a:ext cx="106325" cy="86919"/>
            </a:xfrm>
            <a:custGeom>
              <a:avLst/>
              <a:gdLst/>
              <a:ahLst/>
              <a:cxnLst/>
              <a:rect l="l" t="t" r="r" b="b"/>
              <a:pathLst>
                <a:path w="8594" h="3571" extrusionOk="0">
                  <a:moveTo>
                    <a:pt x="7683" y="0"/>
                  </a:moveTo>
                  <a:cubicBezTo>
                    <a:pt x="4949" y="0"/>
                    <a:pt x="2424" y="973"/>
                    <a:pt x="354" y="2778"/>
                  </a:cubicBezTo>
                  <a:cubicBezTo>
                    <a:pt x="1" y="3094"/>
                    <a:pt x="330" y="3571"/>
                    <a:pt x="713" y="3571"/>
                  </a:cubicBezTo>
                  <a:cubicBezTo>
                    <a:pt x="820" y="3571"/>
                    <a:pt x="931" y="3533"/>
                    <a:pt x="1033" y="3445"/>
                  </a:cubicBezTo>
                  <a:cubicBezTo>
                    <a:pt x="2910" y="1808"/>
                    <a:pt x="5195" y="952"/>
                    <a:pt x="7675" y="952"/>
                  </a:cubicBezTo>
                  <a:cubicBezTo>
                    <a:pt x="7774" y="952"/>
                    <a:pt x="7874" y="954"/>
                    <a:pt x="7974" y="956"/>
                  </a:cubicBezTo>
                  <a:cubicBezTo>
                    <a:pt x="7978" y="956"/>
                    <a:pt x="7982" y="956"/>
                    <a:pt x="7986" y="956"/>
                  </a:cubicBezTo>
                  <a:cubicBezTo>
                    <a:pt x="8593" y="956"/>
                    <a:pt x="8589" y="16"/>
                    <a:pt x="7974" y="4"/>
                  </a:cubicBezTo>
                  <a:cubicBezTo>
                    <a:pt x="7877" y="1"/>
                    <a:pt x="7780" y="0"/>
                    <a:pt x="7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43" name="Google Shape;812;p24">
              <a:extLst>
                <a:ext uri="{FF2B5EF4-FFF2-40B4-BE49-F238E27FC236}">
                  <a16:creationId xmlns:a16="http://schemas.microsoft.com/office/drawing/2014/main" id="{BFE01AA9-C5C5-4CF7-8BEF-223E4B92C43B}"/>
                </a:ext>
              </a:extLst>
            </p:cNvPr>
            <p:cNvSpPr/>
            <p:nvPr/>
          </p:nvSpPr>
          <p:spPr>
            <a:xfrm>
              <a:off x="962974" y="2272359"/>
              <a:ext cx="60004" cy="29009"/>
            </a:xfrm>
            <a:custGeom>
              <a:avLst/>
              <a:gdLst/>
              <a:ahLst/>
              <a:cxnLst/>
              <a:rect l="l" t="t" r="r" b="b"/>
              <a:pathLst>
                <a:path w="3533" h="1708" extrusionOk="0">
                  <a:moveTo>
                    <a:pt x="872" y="1"/>
                  </a:moveTo>
                  <a:cubicBezTo>
                    <a:pt x="789" y="1"/>
                    <a:pt x="704" y="4"/>
                    <a:pt x="619" y="10"/>
                  </a:cubicBezTo>
                  <a:cubicBezTo>
                    <a:pt x="27" y="45"/>
                    <a:pt x="1" y="952"/>
                    <a:pt x="575" y="952"/>
                  </a:cubicBezTo>
                  <a:cubicBezTo>
                    <a:pt x="589" y="952"/>
                    <a:pt x="604" y="952"/>
                    <a:pt x="619" y="951"/>
                  </a:cubicBezTo>
                  <a:cubicBezTo>
                    <a:pt x="686" y="946"/>
                    <a:pt x="752" y="944"/>
                    <a:pt x="818" y="944"/>
                  </a:cubicBezTo>
                  <a:cubicBezTo>
                    <a:pt x="1445" y="944"/>
                    <a:pt x="2026" y="1151"/>
                    <a:pt x="2500" y="1582"/>
                  </a:cubicBezTo>
                  <a:cubicBezTo>
                    <a:pt x="2599" y="1670"/>
                    <a:pt x="2709" y="1708"/>
                    <a:pt x="2815" y="1708"/>
                  </a:cubicBezTo>
                  <a:cubicBezTo>
                    <a:pt x="3195" y="1708"/>
                    <a:pt x="3533" y="1231"/>
                    <a:pt x="3179" y="915"/>
                  </a:cubicBezTo>
                  <a:cubicBezTo>
                    <a:pt x="2528" y="329"/>
                    <a:pt x="1729" y="1"/>
                    <a:pt x="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9" name="Google Shape;816;p24">
              <a:extLst>
                <a:ext uri="{FF2B5EF4-FFF2-40B4-BE49-F238E27FC236}">
                  <a16:creationId xmlns:a16="http://schemas.microsoft.com/office/drawing/2014/main" id="{F4C6DF27-CA55-4B7F-A705-E7223358A1C4}"/>
                </a:ext>
              </a:extLst>
            </p:cNvPr>
            <p:cNvSpPr txBox="1"/>
            <p:nvPr/>
          </p:nvSpPr>
          <p:spPr>
            <a:xfrm>
              <a:off x="284824" y="1792257"/>
              <a:ext cx="1246539" cy="23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스프레드시트 기초</a:t>
              </a:r>
              <a:endParaRPr sz="1050" spc="-150">
                <a:solidFill>
                  <a:srgbClr val="434343"/>
                </a:solidFill>
                <a:latin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817;p24">
              <a:extLst>
                <a:ext uri="{FF2B5EF4-FFF2-40B4-BE49-F238E27FC236}">
                  <a16:creationId xmlns:a16="http://schemas.microsoft.com/office/drawing/2014/main" id="{E5A52BBF-82F6-4B69-ADBD-112FD43B400C}"/>
                </a:ext>
              </a:extLst>
            </p:cNvPr>
            <p:cNvSpPr txBox="1"/>
            <p:nvPr/>
          </p:nvSpPr>
          <p:spPr>
            <a:xfrm>
              <a:off x="297469" y="1932237"/>
              <a:ext cx="1246539" cy="284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1</a:t>
              </a: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B85B2D80-2160-4917-81EC-8C4FD004AC71}"/>
              </a:ext>
            </a:extLst>
          </p:cNvPr>
          <p:cNvGrpSpPr/>
          <p:nvPr/>
        </p:nvGrpSpPr>
        <p:grpSpPr>
          <a:xfrm>
            <a:off x="7032674" y="2188673"/>
            <a:ext cx="1644900" cy="1513941"/>
            <a:chOff x="5934750" y="2761653"/>
            <a:chExt cx="1644900" cy="1513941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029768C1-F43F-4288-BDD0-B6F4129935A8}"/>
                </a:ext>
              </a:extLst>
            </p:cNvPr>
            <p:cNvGrpSpPr/>
            <p:nvPr/>
          </p:nvGrpSpPr>
          <p:grpSpPr>
            <a:xfrm>
              <a:off x="6383441" y="2761653"/>
              <a:ext cx="780847" cy="818209"/>
              <a:chOff x="6349716" y="2607749"/>
              <a:chExt cx="883420" cy="883166"/>
            </a:xfrm>
          </p:grpSpPr>
          <p:sp>
            <p:nvSpPr>
              <p:cNvPr id="148" name="Google Shape;798;p24">
                <a:extLst>
                  <a:ext uri="{FF2B5EF4-FFF2-40B4-BE49-F238E27FC236}">
                    <a16:creationId xmlns:a16="http://schemas.microsoft.com/office/drawing/2014/main" id="{F3164BC3-872E-445C-8DE1-650B4E731F97}"/>
                  </a:ext>
                </a:extLst>
              </p:cNvPr>
              <p:cNvSpPr/>
              <p:nvPr/>
            </p:nvSpPr>
            <p:spPr>
              <a:xfrm>
                <a:off x="6349716" y="2607749"/>
                <a:ext cx="883420" cy="883166"/>
              </a:xfrm>
              <a:custGeom>
                <a:avLst/>
                <a:gdLst/>
                <a:ahLst/>
                <a:cxnLst/>
                <a:rect l="l" t="t" r="r" b="b"/>
                <a:pathLst>
                  <a:path w="38136" h="38125" extrusionOk="0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03;p24">
                <a:extLst>
                  <a:ext uri="{FF2B5EF4-FFF2-40B4-BE49-F238E27FC236}">
                    <a16:creationId xmlns:a16="http://schemas.microsoft.com/office/drawing/2014/main" id="{8D6FB439-6600-4816-AE1E-F3531BC686C8}"/>
                  </a:ext>
                </a:extLst>
              </p:cNvPr>
              <p:cNvSpPr/>
              <p:nvPr/>
            </p:nvSpPr>
            <p:spPr>
              <a:xfrm>
                <a:off x="6871649" y="2670593"/>
                <a:ext cx="211543" cy="147399"/>
              </a:xfrm>
              <a:custGeom>
                <a:avLst/>
                <a:gdLst/>
                <a:ahLst/>
                <a:cxnLst/>
                <a:rect l="l" t="t" r="r" b="b"/>
                <a:pathLst>
                  <a:path w="9132" h="6363" extrusionOk="0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04;p24">
                <a:extLst>
                  <a:ext uri="{FF2B5EF4-FFF2-40B4-BE49-F238E27FC236}">
                    <a16:creationId xmlns:a16="http://schemas.microsoft.com/office/drawing/2014/main" id="{3378D797-AE80-4703-9620-7294B0E5D805}"/>
                  </a:ext>
                </a:extLst>
              </p:cNvPr>
              <p:cNvSpPr/>
              <p:nvPr/>
            </p:nvSpPr>
            <p:spPr>
              <a:xfrm>
                <a:off x="7098471" y="2867509"/>
                <a:ext cx="57774" cy="7568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3267" extrusionOk="0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805;p24">
                <a:extLst>
                  <a:ext uri="{FF2B5EF4-FFF2-40B4-BE49-F238E27FC236}">
                    <a16:creationId xmlns:a16="http://schemas.microsoft.com/office/drawing/2014/main" id="{1E97FB7C-726C-476E-A42C-03ED8E266695}"/>
                  </a:ext>
                </a:extLst>
              </p:cNvPr>
              <p:cNvSpPr/>
              <p:nvPr/>
            </p:nvSpPr>
            <p:spPr>
              <a:xfrm>
                <a:off x="6411217" y="3101350"/>
                <a:ext cx="62430" cy="142071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6133" extrusionOk="0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806;p24">
              <a:extLst>
                <a:ext uri="{FF2B5EF4-FFF2-40B4-BE49-F238E27FC236}">
                  <a16:creationId xmlns:a16="http://schemas.microsoft.com/office/drawing/2014/main" id="{1E04B862-D178-4AA9-99BA-B7D12800D49D}"/>
                </a:ext>
              </a:extLst>
            </p:cNvPr>
            <p:cNvSpPr txBox="1"/>
            <p:nvPr/>
          </p:nvSpPr>
          <p:spPr>
            <a:xfrm>
              <a:off x="5934750" y="3567125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7</a:t>
              </a:r>
              <a:endParaRPr sz="1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7" name="Google Shape;807;p24">
              <a:extLst>
                <a:ext uri="{FF2B5EF4-FFF2-40B4-BE49-F238E27FC236}">
                  <a16:creationId xmlns:a16="http://schemas.microsoft.com/office/drawing/2014/main" id="{D086D3F2-D288-4170-BC47-6B4F84DEC5A5}"/>
                </a:ext>
              </a:extLst>
            </p:cNvPr>
            <p:cNvSpPr txBox="1"/>
            <p:nvPr/>
          </p:nvSpPr>
          <p:spPr>
            <a:xfrm>
              <a:off x="5934750" y="395999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앱스스크립트  프로그래밍</a:t>
              </a:r>
              <a:endParaRPr lang="en-US" altLang="ko-KR" sz="1050" spc="-150">
                <a:solidFill>
                  <a:srgbClr val="434343"/>
                </a:solidFill>
                <a:latin typeface="+mn-ea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배열과 </a:t>
              </a:r>
              <a:br>
                <a:rPr lang="en-US" altLang="ko-KR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</a:b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메일 발송 만들기</a:t>
              </a:r>
              <a:endParaRPr sz="1050" spc="-150">
                <a:solidFill>
                  <a:srgbClr val="434343"/>
                </a:solidFill>
                <a:latin typeface="+mn-ea"/>
                <a:cs typeface="Roboto"/>
                <a:sym typeface="Roboto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DC7EA80-5CEC-47A7-ACE0-7558844AD276}"/>
              </a:ext>
            </a:extLst>
          </p:cNvPr>
          <p:cNvGrpSpPr/>
          <p:nvPr/>
        </p:nvGrpSpPr>
        <p:grpSpPr>
          <a:xfrm>
            <a:off x="5880596" y="1779662"/>
            <a:ext cx="1317012" cy="1022729"/>
            <a:chOff x="5880596" y="1491630"/>
            <a:chExt cx="1317012" cy="1022729"/>
          </a:xfrm>
        </p:grpSpPr>
        <p:sp>
          <p:nvSpPr>
            <p:cNvPr id="156" name="Google Shape;798;p24">
              <a:extLst>
                <a:ext uri="{FF2B5EF4-FFF2-40B4-BE49-F238E27FC236}">
                  <a16:creationId xmlns:a16="http://schemas.microsoft.com/office/drawing/2014/main" id="{33C4021A-9C19-493E-A97E-56A2CB97492F}"/>
                </a:ext>
              </a:extLst>
            </p:cNvPr>
            <p:cNvSpPr/>
            <p:nvPr/>
          </p:nvSpPr>
          <p:spPr>
            <a:xfrm>
              <a:off x="6289418" y="1491630"/>
              <a:ext cx="485170" cy="508385"/>
            </a:xfrm>
            <a:custGeom>
              <a:avLst/>
              <a:gdLst/>
              <a:ahLst/>
              <a:cxnLst/>
              <a:rect l="l" t="t" r="r" b="b"/>
              <a:pathLst>
                <a:path w="38136" h="38125" extrusionOk="0">
                  <a:moveTo>
                    <a:pt x="19062" y="1"/>
                  </a:moveTo>
                  <a:cubicBezTo>
                    <a:pt x="8537" y="1"/>
                    <a:pt x="0" y="8537"/>
                    <a:pt x="0" y="19063"/>
                  </a:cubicBezTo>
                  <a:cubicBezTo>
                    <a:pt x="0" y="29588"/>
                    <a:pt x="8537" y="38124"/>
                    <a:pt x="19062" y="38124"/>
                  </a:cubicBezTo>
                  <a:cubicBezTo>
                    <a:pt x="29599" y="38124"/>
                    <a:pt x="38136" y="29588"/>
                    <a:pt x="38136" y="19063"/>
                  </a:cubicBezTo>
                  <a:cubicBezTo>
                    <a:pt x="38136" y="8537"/>
                    <a:pt x="29599" y="1"/>
                    <a:pt x="19062" y="1"/>
                  </a:cubicBez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03;p24">
              <a:extLst>
                <a:ext uri="{FF2B5EF4-FFF2-40B4-BE49-F238E27FC236}">
                  <a16:creationId xmlns:a16="http://schemas.microsoft.com/office/drawing/2014/main" id="{7C34A3E5-17D1-440D-86E9-F1E6923ED7BF}"/>
                </a:ext>
              </a:extLst>
            </p:cNvPr>
            <p:cNvSpPr/>
            <p:nvPr/>
          </p:nvSpPr>
          <p:spPr>
            <a:xfrm>
              <a:off x="6576061" y="1527804"/>
              <a:ext cx="116178" cy="84849"/>
            </a:xfrm>
            <a:custGeom>
              <a:avLst/>
              <a:gdLst/>
              <a:ahLst/>
              <a:cxnLst/>
              <a:rect l="l" t="t" r="r" b="b"/>
              <a:pathLst>
                <a:path w="9132" h="6363" extrusionOk="0">
                  <a:moveTo>
                    <a:pt x="618" y="0"/>
                  </a:moveTo>
                  <a:cubicBezTo>
                    <a:pt x="158" y="0"/>
                    <a:pt x="1" y="770"/>
                    <a:pt x="519" y="943"/>
                  </a:cubicBezTo>
                  <a:cubicBezTo>
                    <a:pt x="3543" y="1955"/>
                    <a:pt x="6127" y="3753"/>
                    <a:pt x="8163" y="6205"/>
                  </a:cubicBezTo>
                  <a:cubicBezTo>
                    <a:pt x="8257" y="6316"/>
                    <a:pt x="8366" y="6363"/>
                    <a:pt x="8473" y="6363"/>
                  </a:cubicBezTo>
                  <a:cubicBezTo>
                    <a:pt x="8814" y="6363"/>
                    <a:pt x="9131" y="5892"/>
                    <a:pt x="8841" y="5539"/>
                  </a:cubicBezTo>
                  <a:cubicBezTo>
                    <a:pt x="6698" y="2955"/>
                    <a:pt x="3948" y="1098"/>
                    <a:pt x="769" y="26"/>
                  </a:cubicBezTo>
                  <a:cubicBezTo>
                    <a:pt x="716" y="8"/>
                    <a:pt x="665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04;p24">
              <a:extLst>
                <a:ext uri="{FF2B5EF4-FFF2-40B4-BE49-F238E27FC236}">
                  <a16:creationId xmlns:a16="http://schemas.microsoft.com/office/drawing/2014/main" id="{BDA43DCB-F24B-4015-8E0E-5903C6D809DE}"/>
                </a:ext>
              </a:extLst>
            </p:cNvPr>
            <p:cNvSpPr/>
            <p:nvPr/>
          </p:nvSpPr>
          <p:spPr>
            <a:xfrm>
              <a:off x="6700631" y="1641157"/>
              <a:ext cx="31729" cy="43564"/>
            </a:xfrm>
            <a:custGeom>
              <a:avLst/>
              <a:gdLst/>
              <a:ahLst/>
              <a:cxnLst/>
              <a:rect l="l" t="t" r="r" b="b"/>
              <a:pathLst>
                <a:path w="2494" h="3267" extrusionOk="0">
                  <a:moveTo>
                    <a:pt x="676" y="0"/>
                  </a:moveTo>
                  <a:cubicBezTo>
                    <a:pt x="333" y="0"/>
                    <a:pt x="1" y="338"/>
                    <a:pt x="252" y="681"/>
                  </a:cubicBezTo>
                  <a:cubicBezTo>
                    <a:pt x="764" y="1383"/>
                    <a:pt x="1169" y="2134"/>
                    <a:pt x="1454" y="2943"/>
                  </a:cubicBezTo>
                  <a:cubicBezTo>
                    <a:pt x="1534" y="3169"/>
                    <a:pt x="1726" y="3267"/>
                    <a:pt x="1916" y="3267"/>
                  </a:cubicBezTo>
                  <a:cubicBezTo>
                    <a:pt x="2207" y="3267"/>
                    <a:pt x="2494" y="3039"/>
                    <a:pt x="2371" y="2693"/>
                  </a:cubicBezTo>
                  <a:cubicBezTo>
                    <a:pt x="2062" y="1800"/>
                    <a:pt x="1633" y="967"/>
                    <a:pt x="1073" y="205"/>
                  </a:cubicBezTo>
                  <a:cubicBezTo>
                    <a:pt x="967" y="60"/>
                    <a:pt x="821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05;p24">
              <a:extLst>
                <a:ext uri="{FF2B5EF4-FFF2-40B4-BE49-F238E27FC236}">
                  <a16:creationId xmlns:a16="http://schemas.microsoft.com/office/drawing/2014/main" id="{6C7F46DA-031C-45FB-B317-3E19B78C5328}"/>
                </a:ext>
              </a:extLst>
            </p:cNvPr>
            <p:cNvSpPr/>
            <p:nvPr/>
          </p:nvSpPr>
          <p:spPr>
            <a:xfrm>
              <a:off x="6323174" y="1775770"/>
              <a:ext cx="34286" cy="81782"/>
            </a:xfrm>
            <a:custGeom>
              <a:avLst/>
              <a:gdLst/>
              <a:ahLst/>
              <a:cxnLst/>
              <a:rect l="l" t="t" r="r" b="b"/>
              <a:pathLst>
                <a:path w="2695" h="6133" extrusionOk="0">
                  <a:moveTo>
                    <a:pt x="459" y="1"/>
                  </a:moveTo>
                  <a:cubicBezTo>
                    <a:pt x="224" y="1"/>
                    <a:pt x="0" y="153"/>
                    <a:pt x="24" y="456"/>
                  </a:cubicBezTo>
                  <a:cubicBezTo>
                    <a:pt x="179" y="2385"/>
                    <a:pt x="727" y="4207"/>
                    <a:pt x="1667" y="5897"/>
                  </a:cubicBezTo>
                  <a:cubicBezTo>
                    <a:pt x="1760" y="6063"/>
                    <a:pt x="1902" y="6132"/>
                    <a:pt x="2046" y="6132"/>
                  </a:cubicBezTo>
                  <a:cubicBezTo>
                    <a:pt x="2367" y="6132"/>
                    <a:pt x="2694" y="5791"/>
                    <a:pt x="2489" y="5421"/>
                  </a:cubicBezTo>
                  <a:cubicBezTo>
                    <a:pt x="1620" y="3873"/>
                    <a:pt x="1108" y="2218"/>
                    <a:pt x="965" y="456"/>
                  </a:cubicBezTo>
                  <a:cubicBezTo>
                    <a:pt x="941" y="153"/>
                    <a:pt x="694" y="1"/>
                    <a:pt x="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06;p24">
              <a:extLst>
                <a:ext uri="{FF2B5EF4-FFF2-40B4-BE49-F238E27FC236}">
                  <a16:creationId xmlns:a16="http://schemas.microsoft.com/office/drawing/2014/main" id="{713F4DDD-41DA-4DCC-84E1-E1E60192AE91}"/>
                </a:ext>
              </a:extLst>
            </p:cNvPr>
            <p:cNvSpPr txBox="1"/>
            <p:nvPr/>
          </p:nvSpPr>
          <p:spPr>
            <a:xfrm>
              <a:off x="5880596" y="1955824"/>
              <a:ext cx="1317012" cy="300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6</a:t>
              </a:r>
              <a:endParaRPr sz="1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807;p24">
              <a:extLst>
                <a:ext uri="{FF2B5EF4-FFF2-40B4-BE49-F238E27FC236}">
                  <a16:creationId xmlns:a16="http://schemas.microsoft.com/office/drawing/2014/main" id="{80D8D9C6-494D-4E67-8E7D-7629C4EAF065}"/>
                </a:ext>
              </a:extLst>
            </p:cNvPr>
            <p:cNvSpPr txBox="1"/>
            <p:nvPr/>
          </p:nvSpPr>
          <p:spPr>
            <a:xfrm>
              <a:off x="5880596" y="2261670"/>
              <a:ext cx="1317012" cy="252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앱스스크립트</a:t>
              </a:r>
              <a:endParaRPr lang="en-US" altLang="ko-KR" sz="1050" spc="-150">
                <a:solidFill>
                  <a:srgbClr val="434343"/>
                </a:solidFill>
                <a:latin typeface="+mn-ea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프로그래밍 연습문제</a:t>
              </a:r>
              <a:endParaRPr sz="1050" spc="-150">
                <a:solidFill>
                  <a:srgbClr val="434343"/>
                </a:solidFill>
                <a:latin typeface="+mn-ea"/>
                <a:cs typeface="Roboto"/>
                <a:sym typeface="Roboto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40346BA-84D9-4A34-8E91-E2FCB4BD06D5}"/>
              </a:ext>
            </a:extLst>
          </p:cNvPr>
          <p:cNvGrpSpPr/>
          <p:nvPr/>
        </p:nvGrpSpPr>
        <p:grpSpPr>
          <a:xfrm>
            <a:off x="2407741" y="2211636"/>
            <a:ext cx="1259184" cy="796595"/>
            <a:chOff x="2407741" y="2441765"/>
            <a:chExt cx="1259184" cy="796595"/>
          </a:xfrm>
        </p:grpSpPr>
        <p:sp>
          <p:nvSpPr>
            <p:cNvPr id="161" name="Google Shape;810;p24">
              <a:extLst>
                <a:ext uri="{FF2B5EF4-FFF2-40B4-BE49-F238E27FC236}">
                  <a16:creationId xmlns:a16="http://schemas.microsoft.com/office/drawing/2014/main" id="{A6BE8CFE-4BB0-4F71-AEDF-9E86373B704F}"/>
                </a:ext>
              </a:extLst>
            </p:cNvPr>
            <p:cNvSpPr/>
            <p:nvPr/>
          </p:nvSpPr>
          <p:spPr>
            <a:xfrm rot="16200000">
              <a:off x="2856448" y="2862218"/>
              <a:ext cx="376142" cy="376142"/>
            </a:xfrm>
            <a:custGeom>
              <a:avLst/>
              <a:gdLst/>
              <a:ahLst/>
              <a:cxnLst/>
              <a:rect l="l" t="t" r="r" b="b"/>
              <a:pathLst>
                <a:path w="30624" h="30624" extrusionOk="0">
                  <a:moveTo>
                    <a:pt x="15312" y="1"/>
                  </a:moveTo>
                  <a:cubicBezTo>
                    <a:pt x="6859" y="1"/>
                    <a:pt x="1" y="6859"/>
                    <a:pt x="1" y="15312"/>
                  </a:cubicBezTo>
                  <a:cubicBezTo>
                    <a:pt x="1" y="23765"/>
                    <a:pt x="6859" y="30623"/>
                    <a:pt x="15312" y="30623"/>
                  </a:cubicBezTo>
                  <a:cubicBezTo>
                    <a:pt x="23766" y="30623"/>
                    <a:pt x="30624" y="23765"/>
                    <a:pt x="30624" y="15312"/>
                  </a:cubicBezTo>
                  <a:cubicBezTo>
                    <a:pt x="30624" y="6859"/>
                    <a:pt x="23766" y="1"/>
                    <a:pt x="15312" y="1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62" name="Google Shape;811;p24">
              <a:extLst>
                <a:ext uri="{FF2B5EF4-FFF2-40B4-BE49-F238E27FC236}">
                  <a16:creationId xmlns:a16="http://schemas.microsoft.com/office/drawing/2014/main" id="{02A4018B-CADC-4560-AC3C-1F1CDB0C3A1A}"/>
                </a:ext>
              </a:extLst>
            </p:cNvPr>
            <p:cNvSpPr/>
            <p:nvPr/>
          </p:nvSpPr>
          <p:spPr>
            <a:xfrm rot="16200000">
              <a:off x="2882290" y="3074449"/>
              <a:ext cx="106325" cy="86919"/>
            </a:xfrm>
            <a:custGeom>
              <a:avLst/>
              <a:gdLst/>
              <a:ahLst/>
              <a:cxnLst/>
              <a:rect l="l" t="t" r="r" b="b"/>
              <a:pathLst>
                <a:path w="8594" h="3571" extrusionOk="0">
                  <a:moveTo>
                    <a:pt x="7683" y="0"/>
                  </a:moveTo>
                  <a:cubicBezTo>
                    <a:pt x="4949" y="0"/>
                    <a:pt x="2424" y="973"/>
                    <a:pt x="354" y="2778"/>
                  </a:cubicBezTo>
                  <a:cubicBezTo>
                    <a:pt x="1" y="3094"/>
                    <a:pt x="330" y="3571"/>
                    <a:pt x="713" y="3571"/>
                  </a:cubicBezTo>
                  <a:cubicBezTo>
                    <a:pt x="820" y="3571"/>
                    <a:pt x="931" y="3533"/>
                    <a:pt x="1033" y="3445"/>
                  </a:cubicBezTo>
                  <a:cubicBezTo>
                    <a:pt x="2910" y="1808"/>
                    <a:pt x="5195" y="952"/>
                    <a:pt x="7675" y="952"/>
                  </a:cubicBezTo>
                  <a:cubicBezTo>
                    <a:pt x="7774" y="952"/>
                    <a:pt x="7874" y="954"/>
                    <a:pt x="7974" y="956"/>
                  </a:cubicBezTo>
                  <a:cubicBezTo>
                    <a:pt x="7978" y="956"/>
                    <a:pt x="7982" y="956"/>
                    <a:pt x="7986" y="956"/>
                  </a:cubicBezTo>
                  <a:cubicBezTo>
                    <a:pt x="8593" y="956"/>
                    <a:pt x="8589" y="16"/>
                    <a:pt x="7974" y="4"/>
                  </a:cubicBezTo>
                  <a:cubicBezTo>
                    <a:pt x="7877" y="1"/>
                    <a:pt x="7780" y="0"/>
                    <a:pt x="7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63" name="Google Shape;812;p24">
              <a:extLst>
                <a:ext uri="{FF2B5EF4-FFF2-40B4-BE49-F238E27FC236}">
                  <a16:creationId xmlns:a16="http://schemas.microsoft.com/office/drawing/2014/main" id="{C4D438D5-7F43-43F5-A899-38FA760F607C}"/>
                </a:ext>
              </a:extLst>
            </p:cNvPr>
            <p:cNvSpPr/>
            <p:nvPr/>
          </p:nvSpPr>
          <p:spPr>
            <a:xfrm rot="10300059">
              <a:off x="2998348" y="3171057"/>
              <a:ext cx="60004" cy="29009"/>
            </a:xfrm>
            <a:custGeom>
              <a:avLst/>
              <a:gdLst/>
              <a:ahLst/>
              <a:cxnLst/>
              <a:rect l="l" t="t" r="r" b="b"/>
              <a:pathLst>
                <a:path w="3533" h="1708" extrusionOk="0">
                  <a:moveTo>
                    <a:pt x="872" y="1"/>
                  </a:moveTo>
                  <a:cubicBezTo>
                    <a:pt x="789" y="1"/>
                    <a:pt x="704" y="4"/>
                    <a:pt x="619" y="10"/>
                  </a:cubicBezTo>
                  <a:cubicBezTo>
                    <a:pt x="27" y="45"/>
                    <a:pt x="1" y="952"/>
                    <a:pt x="575" y="952"/>
                  </a:cubicBezTo>
                  <a:cubicBezTo>
                    <a:pt x="589" y="952"/>
                    <a:pt x="604" y="952"/>
                    <a:pt x="619" y="951"/>
                  </a:cubicBezTo>
                  <a:cubicBezTo>
                    <a:pt x="686" y="946"/>
                    <a:pt x="752" y="944"/>
                    <a:pt x="818" y="944"/>
                  </a:cubicBezTo>
                  <a:cubicBezTo>
                    <a:pt x="1445" y="944"/>
                    <a:pt x="2026" y="1151"/>
                    <a:pt x="2500" y="1582"/>
                  </a:cubicBezTo>
                  <a:cubicBezTo>
                    <a:pt x="2599" y="1670"/>
                    <a:pt x="2709" y="1708"/>
                    <a:pt x="2815" y="1708"/>
                  </a:cubicBezTo>
                  <a:cubicBezTo>
                    <a:pt x="3195" y="1708"/>
                    <a:pt x="3533" y="1231"/>
                    <a:pt x="3179" y="915"/>
                  </a:cubicBezTo>
                  <a:cubicBezTo>
                    <a:pt x="2528" y="329"/>
                    <a:pt x="1729" y="1"/>
                    <a:pt x="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64" name="Google Shape;816;p24">
              <a:extLst>
                <a:ext uri="{FF2B5EF4-FFF2-40B4-BE49-F238E27FC236}">
                  <a16:creationId xmlns:a16="http://schemas.microsoft.com/office/drawing/2014/main" id="{989AA65E-1393-4CE4-B44B-0E6A5C6F15AC}"/>
                </a:ext>
              </a:extLst>
            </p:cNvPr>
            <p:cNvSpPr txBox="1"/>
            <p:nvPr/>
          </p:nvSpPr>
          <p:spPr>
            <a:xfrm>
              <a:off x="2407741" y="2441765"/>
              <a:ext cx="1246539" cy="23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핵심중의 핵심 </a:t>
              </a:r>
              <a:r>
                <a:rPr lang="en-US" altLang="ko-KR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- </a:t>
              </a:r>
              <a:r>
                <a:rPr lang="ko-KR" altLang="en-US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필터</a:t>
              </a:r>
              <a:endParaRPr sz="1050" spc="-150">
                <a:solidFill>
                  <a:srgbClr val="434343"/>
                </a:solidFill>
                <a:latin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817;p24">
              <a:extLst>
                <a:ext uri="{FF2B5EF4-FFF2-40B4-BE49-F238E27FC236}">
                  <a16:creationId xmlns:a16="http://schemas.microsoft.com/office/drawing/2014/main" id="{D8E91EE8-2ED7-484B-B892-E3470348B1DC}"/>
                </a:ext>
              </a:extLst>
            </p:cNvPr>
            <p:cNvSpPr txBox="1"/>
            <p:nvPr/>
          </p:nvSpPr>
          <p:spPr>
            <a:xfrm>
              <a:off x="2420386" y="2581745"/>
              <a:ext cx="1246539" cy="284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3</a:t>
              </a: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CF31BE-2937-4897-BBBC-8BEAFCBA194C}"/>
              </a:ext>
            </a:extLst>
          </p:cNvPr>
          <p:cNvGrpSpPr/>
          <p:nvPr/>
        </p:nvGrpSpPr>
        <p:grpSpPr>
          <a:xfrm>
            <a:off x="3454894" y="3139875"/>
            <a:ext cx="1317012" cy="1016051"/>
            <a:chOff x="3454894" y="2851843"/>
            <a:chExt cx="1317012" cy="1016051"/>
          </a:xfrm>
        </p:grpSpPr>
        <p:sp>
          <p:nvSpPr>
            <p:cNvPr id="171" name="Google Shape;798;p24">
              <a:extLst>
                <a:ext uri="{FF2B5EF4-FFF2-40B4-BE49-F238E27FC236}">
                  <a16:creationId xmlns:a16="http://schemas.microsoft.com/office/drawing/2014/main" id="{25BEE175-1EE0-4480-BD7E-B6AE2FC9B500}"/>
                </a:ext>
              </a:extLst>
            </p:cNvPr>
            <p:cNvSpPr/>
            <p:nvPr/>
          </p:nvSpPr>
          <p:spPr>
            <a:xfrm>
              <a:off x="3863716" y="2851843"/>
              <a:ext cx="485170" cy="508384"/>
            </a:xfrm>
            <a:custGeom>
              <a:avLst/>
              <a:gdLst/>
              <a:ahLst/>
              <a:cxnLst/>
              <a:rect l="l" t="t" r="r" b="b"/>
              <a:pathLst>
                <a:path w="38136" h="38125" extrusionOk="0">
                  <a:moveTo>
                    <a:pt x="19062" y="1"/>
                  </a:moveTo>
                  <a:cubicBezTo>
                    <a:pt x="8537" y="1"/>
                    <a:pt x="0" y="8537"/>
                    <a:pt x="0" y="19063"/>
                  </a:cubicBezTo>
                  <a:cubicBezTo>
                    <a:pt x="0" y="29588"/>
                    <a:pt x="8537" y="38124"/>
                    <a:pt x="19062" y="38124"/>
                  </a:cubicBezTo>
                  <a:cubicBezTo>
                    <a:pt x="29599" y="38124"/>
                    <a:pt x="38136" y="29588"/>
                    <a:pt x="38136" y="19063"/>
                  </a:cubicBezTo>
                  <a:cubicBezTo>
                    <a:pt x="38136" y="8537"/>
                    <a:pt x="29599" y="1"/>
                    <a:pt x="19062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03;p24">
              <a:extLst>
                <a:ext uri="{FF2B5EF4-FFF2-40B4-BE49-F238E27FC236}">
                  <a16:creationId xmlns:a16="http://schemas.microsoft.com/office/drawing/2014/main" id="{0ED9AC70-FC12-49DC-9531-E82F90628040}"/>
                </a:ext>
              </a:extLst>
            </p:cNvPr>
            <p:cNvSpPr/>
            <p:nvPr/>
          </p:nvSpPr>
          <p:spPr>
            <a:xfrm>
              <a:off x="4150359" y="2888017"/>
              <a:ext cx="116178" cy="84849"/>
            </a:xfrm>
            <a:custGeom>
              <a:avLst/>
              <a:gdLst/>
              <a:ahLst/>
              <a:cxnLst/>
              <a:rect l="l" t="t" r="r" b="b"/>
              <a:pathLst>
                <a:path w="9132" h="6363" extrusionOk="0">
                  <a:moveTo>
                    <a:pt x="618" y="0"/>
                  </a:moveTo>
                  <a:cubicBezTo>
                    <a:pt x="158" y="0"/>
                    <a:pt x="1" y="770"/>
                    <a:pt x="519" y="943"/>
                  </a:cubicBezTo>
                  <a:cubicBezTo>
                    <a:pt x="3543" y="1955"/>
                    <a:pt x="6127" y="3753"/>
                    <a:pt x="8163" y="6205"/>
                  </a:cubicBezTo>
                  <a:cubicBezTo>
                    <a:pt x="8257" y="6316"/>
                    <a:pt x="8366" y="6363"/>
                    <a:pt x="8473" y="6363"/>
                  </a:cubicBezTo>
                  <a:cubicBezTo>
                    <a:pt x="8814" y="6363"/>
                    <a:pt x="9131" y="5892"/>
                    <a:pt x="8841" y="5539"/>
                  </a:cubicBezTo>
                  <a:cubicBezTo>
                    <a:pt x="6698" y="2955"/>
                    <a:pt x="3948" y="1098"/>
                    <a:pt x="769" y="26"/>
                  </a:cubicBezTo>
                  <a:cubicBezTo>
                    <a:pt x="716" y="8"/>
                    <a:pt x="665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04;p24">
              <a:extLst>
                <a:ext uri="{FF2B5EF4-FFF2-40B4-BE49-F238E27FC236}">
                  <a16:creationId xmlns:a16="http://schemas.microsoft.com/office/drawing/2014/main" id="{301DD542-41D5-4B0C-901C-CFCD985BB4BD}"/>
                </a:ext>
              </a:extLst>
            </p:cNvPr>
            <p:cNvSpPr/>
            <p:nvPr/>
          </p:nvSpPr>
          <p:spPr>
            <a:xfrm>
              <a:off x="4274929" y="3001370"/>
              <a:ext cx="31729" cy="43564"/>
            </a:xfrm>
            <a:custGeom>
              <a:avLst/>
              <a:gdLst/>
              <a:ahLst/>
              <a:cxnLst/>
              <a:rect l="l" t="t" r="r" b="b"/>
              <a:pathLst>
                <a:path w="2494" h="3267" extrusionOk="0">
                  <a:moveTo>
                    <a:pt x="676" y="0"/>
                  </a:moveTo>
                  <a:cubicBezTo>
                    <a:pt x="333" y="0"/>
                    <a:pt x="1" y="338"/>
                    <a:pt x="252" y="681"/>
                  </a:cubicBezTo>
                  <a:cubicBezTo>
                    <a:pt x="764" y="1383"/>
                    <a:pt x="1169" y="2134"/>
                    <a:pt x="1454" y="2943"/>
                  </a:cubicBezTo>
                  <a:cubicBezTo>
                    <a:pt x="1534" y="3169"/>
                    <a:pt x="1726" y="3267"/>
                    <a:pt x="1916" y="3267"/>
                  </a:cubicBezTo>
                  <a:cubicBezTo>
                    <a:pt x="2207" y="3267"/>
                    <a:pt x="2494" y="3039"/>
                    <a:pt x="2371" y="2693"/>
                  </a:cubicBezTo>
                  <a:cubicBezTo>
                    <a:pt x="2062" y="1800"/>
                    <a:pt x="1633" y="967"/>
                    <a:pt x="1073" y="205"/>
                  </a:cubicBezTo>
                  <a:cubicBezTo>
                    <a:pt x="967" y="60"/>
                    <a:pt x="821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05;p24">
              <a:extLst>
                <a:ext uri="{FF2B5EF4-FFF2-40B4-BE49-F238E27FC236}">
                  <a16:creationId xmlns:a16="http://schemas.microsoft.com/office/drawing/2014/main" id="{5727F3C6-8D12-468C-BC5B-EA9BCDF9AAEF}"/>
                </a:ext>
              </a:extLst>
            </p:cNvPr>
            <p:cNvSpPr/>
            <p:nvPr/>
          </p:nvSpPr>
          <p:spPr>
            <a:xfrm>
              <a:off x="3897472" y="3135982"/>
              <a:ext cx="34286" cy="81782"/>
            </a:xfrm>
            <a:custGeom>
              <a:avLst/>
              <a:gdLst/>
              <a:ahLst/>
              <a:cxnLst/>
              <a:rect l="l" t="t" r="r" b="b"/>
              <a:pathLst>
                <a:path w="2695" h="6133" extrusionOk="0">
                  <a:moveTo>
                    <a:pt x="459" y="1"/>
                  </a:moveTo>
                  <a:cubicBezTo>
                    <a:pt x="224" y="1"/>
                    <a:pt x="0" y="153"/>
                    <a:pt x="24" y="456"/>
                  </a:cubicBezTo>
                  <a:cubicBezTo>
                    <a:pt x="179" y="2385"/>
                    <a:pt x="727" y="4207"/>
                    <a:pt x="1667" y="5897"/>
                  </a:cubicBezTo>
                  <a:cubicBezTo>
                    <a:pt x="1760" y="6063"/>
                    <a:pt x="1902" y="6132"/>
                    <a:pt x="2046" y="6132"/>
                  </a:cubicBezTo>
                  <a:cubicBezTo>
                    <a:pt x="2367" y="6132"/>
                    <a:pt x="2694" y="5791"/>
                    <a:pt x="2489" y="5421"/>
                  </a:cubicBezTo>
                  <a:cubicBezTo>
                    <a:pt x="1620" y="3873"/>
                    <a:pt x="1108" y="2218"/>
                    <a:pt x="965" y="456"/>
                  </a:cubicBezTo>
                  <a:cubicBezTo>
                    <a:pt x="941" y="153"/>
                    <a:pt x="694" y="1"/>
                    <a:pt x="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06;p24">
              <a:extLst>
                <a:ext uri="{FF2B5EF4-FFF2-40B4-BE49-F238E27FC236}">
                  <a16:creationId xmlns:a16="http://schemas.microsoft.com/office/drawing/2014/main" id="{531CBB85-8FC6-47F4-A98C-301D5713AF62}"/>
                </a:ext>
              </a:extLst>
            </p:cNvPr>
            <p:cNvSpPr txBox="1"/>
            <p:nvPr/>
          </p:nvSpPr>
          <p:spPr>
            <a:xfrm>
              <a:off x="3454894" y="3316036"/>
              <a:ext cx="1317012" cy="300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4</a:t>
              </a:r>
              <a:endParaRPr sz="1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0" name="Google Shape;807;p24">
              <a:extLst>
                <a:ext uri="{FF2B5EF4-FFF2-40B4-BE49-F238E27FC236}">
                  <a16:creationId xmlns:a16="http://schemas.microsoft.com/office/drawing/2014/main" id="{3D921B32-B270-49FB-ACC9-E6F39CED92E5}"/>
                </a:ext>
              </a:extLst>
            </p:cNvPr>
            <p:cNvSpPr txBox="1"/>
            <p:nvPr/>
          </p:nvSpPr>
          <p:spPr>
            <a:xfrm>
              <a:off x="3454894" y="3615205"/>
              <a:ext cx="1317012" cy="252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프로그래밍의 시작 </a:t>
              </a:r>
              <a:r>
                <a:rPr lang="en-US" altLang="ko-KR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- </a:t>
              </a: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함수와 수식</a:t>
              </a:r>
              <a:endParaRPr sz="1050" spc="-150">
                <a:solidFill>
                  <a:srgbClr val="434343"/>
                </a:solidFill>
                <a:latin typeface="+mn-ea"/>
                <a:cs typeface="Roboto"/>
                <a:sym typeface="Roboto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85EEA3D-2775-4C6A-A603-C1488ED60ADD}"/>
              </a:ext>
            </a:extLst>
          </p:cNvPr>
          <p:cNvGrpSpPr/>
          <p:nvPr/>
        </p:nvGrpSpPr>
        <p:grpSpPr>
          <a:xfrm>
            <a:off x="1416320" y="3464905"/>
            <a:ext cx="1317012" cy="937065"/>
            <a:chOff x="1403648" y="3707746"/>
            <a:chExt cx="1317012" cy="937065"/>
          </a:xfrm>
        </p:grpSpPr>
        <p:sp>
          <p:nvSpPr>
            <p:cNvPr id="176" name="Google Shape;798;p24">
              <a:extLst>
                <a:ext uri="{FF2B5EF4-FFF2-40B4-BE49-F238E27FC236}">
                  <a16:creationId xmlns:a16="http://schemas.microsoft.com/office/drawing/2014/main" id="{B4EE2225-2E7B-41CE-AD8D-F07E7D102A95}"/>
                </a:ext>
              </a:extLst>
            </p:cNvPr>
            <p:cNvSpPr/>
            <p:nvPr/>
          </p:nvSpPr>
          <p:spPr>
            <a:xfrm>
              <a:off x="1812470" y="3707746"/>
              <a:ext cx="485170" cy="508384"/>
            </a:xfrm>
            <a:custGeom>
              <a:avLst/>
              <a:gdLst/>
              <a:ahLst/>
              <a:cxnLst/>
              <a:rect l="l" t="t" r="r" b="b"/>
              <a:pathLst>
                <a:path w="38136" h="38125" extrusionOk="0">
                  <a:moveTo>
                    <a:pt x="19062" y="1"/>
                  </a:moveTo>
                  <a:cubicBezTo>
                    <a:pt x="8537" y="1"/>
                    <a:pt x="0" y="8537"/>
                    <a:pt x="0" y="19063"/>
                  </a:cubicBezTo>
                  <a:cubicBezTo>
                    <a:pt x="0" y="29588"/>
                    <a:pt x="8537" y="38124"/>
                    <a:pt x="19062" y="38124"/>
                  </a:cubicBezTo>
                  <a:cubicBezTo>
                    <a:pt x="29599" y="38124"/>
                    <a:pt x="38136" y="29588"/>
                    <a:pt x="38136" y="19063"/>
                  </a:cubicBezTo>
                  <a:cubicBezTo>
                    <a:pt x="38136" y="8537"/>
                    <a:pt x="29599" y="1"/>
                    <a:pt x="19062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03;p24">
              <a:extLst>
                <a:ext uri="{FF2B5EF4-FFF2-40B4-BE49-F238E27FC236}">
                  <a16:creationId xmlns:a16="http://schemas.microsoft.com/office/drawing/2014/main" id="{DEF96D64-7312-4383-87B1-9C19DA7FF1A6}"/>
                </a:ext>
              </a:extLst>
            </p:cNvPr>
            <p:cNvSpPr/>
            <p:nvPr/>
          </p:nvSpPr>
          <p:spPr>
            <a:xfrm>
              <a:off x="2099113" y="3743920"/>
              <a:ext cx="116178" cy="84849"/>
            </a:xfrm>
            <a:custGeom>
              <a:avLst/>
              <a:gdLst/>
              <a:ahLst/>
              <a:cxnLst/>
              <a:rect l="l" t="t" r="r" b="b"/>
              <a:pathLst>
                <a:path w="9132" h="6363" extrusionOk="0">
                  <a:moveTo>
                    <a:pt x="618" y="0"/>
                  </a:moveTo>
                  <a:cubicBezTo>
                    <a:pt x="158" y="0"/>
                    <a:pt x="1" y="770"/>
                    <a:pt x="519" y="943"/>
                  </a:cubicBezTo>
                  <a:cubicBezTo>
                    <a:pt x="3543" y="1955"/>
                    <a:pt x="6127" y="3753"/>
                    <a:pt x="8163" y="6205"/>
                  </a:cubicBezTo>
                  <a:cubicBezTo>
                    <a:pt x="8257" y="6316"/>
                    <a:pt x="8366" y="6363"/>
                    <a:pt x="8473" y="6363"/>
                  </a:cubicBezTo>
                  <a:cubicBezTo>
                    <a:pt x="8814" y="6363"/>
                    <a:pt x="9131" y="5892"/>
                    <a:pt x="8841" y="5539"/>
                  </a:cubicBezTo>
                  <a:cubicBezTo>
                    <a:pt x="6698" y="2955"/>
                    <a:pt x="3948" y="1098"/>
                    <a:pt x="769" y="26"/>
                  </a:cubicBezTo>
                  <a:cubicBezTo>
                    <a:pt x="716" y="8"/>
                    <a:pt x="665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04;p24">
              <a:extLst>
                <a:ext uri="{FF2B5EF4-FFF2-40B4-BE49-F238E27FC236}">
                  <a16:creationId xmlns:a16="http://schemas.microsoft.com/office/drawing/2014/main" id="{391E9A9E-8BB8-43F6-8329-3241FA490FB8}"/>
                </a:ext>
              </a:extLst>
            </p:cNvPr>
            <p:cNvSpPr/>
            <p:nvPr/>
          </p:nvSpPr>
          <p:spPr>
            <a:xfrm>
              <a:off x="2223683" y="3857273"/>
              <a:ext cx="31729" cy="43564"/>
            </a:xfrm>
            <a:custGeom>
              <a:avLst/>
              <a:gdLst/>
              <a:ahLst/>
              <a:cxnLst/>
              <a:rect l="l" t="t" r="r" b="b"/>
              <a:pathLst>
                <a:path w="2494" h="3267" extrusionOk="0">
                  <a:moveTo>
                    <a:pt x="676" y="0"/>
                  </a:moveTo>
                  <a:cubicBezTo>
                    <a:pt x="333" y="0"/>
                    <a:pt x="1" y="338"/>
                    <a:pt x="252" y="681"/>
                  </a:cubicBezTo>
                  <a:cubicBezTo>
                    <a:pt x="764" y="1383"/>
                    <a:pt x="1169" y="2134"/>
                    <a:pt x="1454" y="2943"/>
                  </a:cubicBezTo>
                  <a:cubicBezTo>
                    <a:pt x="1534" y="3169"/>
                    <a:pt x="1726" y="3267"/>
                    <a:pt x="1916" y="3267"/>
                  </a:cubicBezTo>
                  <a:cubicBezTo>
                    <a:pt x="2207" y="3267"/>
                    <a:pt x="2494" y="3039"/>
                    <a:pt x="2371" y="2693"/>
                  </a:cubicBezTo>
                  <a:cubicBezTo>
                    <a:pt x="2062" y="1800"/>
                    <a:pt x="1633" y="967"/>
                    <a:pt x="1073" y="205"/>
                  </a:cubicBezTo>
                  <a:cubicBezTo>
                    <a:pt x="967" y="60"/>
                    <a:pt x="821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05;p24">
              <a:extLst>
                <a:ext uri="{FF2B5EF4-FFF2-40B4-BE49-F238E27FC236}">
                  <a16:creationId xmlns:a16="http://schemas.microsoft.com/office/drawing/2014/main" id="{269BAAD3-2D37-47F0-B215-7E68A6432379}"/>
                </a:ext>
              </a:extLst>
            </p:cNvPr>
            <p:cNvSpPr/>
            <p:nvPr/>
          </p:nvSpPr>
          <p:spPr>
            <a:xfrm>
              <a:off x="1846226" y="3991885"/>
              <a:ext cx="34286" cy="81782"/>
            </a:xfrm>
            <a:custGeom>
              <a:avLst/>
              <a:gdLst/>
              <a:ahLst/>
              <a:cxnLst/>
              <a:rect l="l" t="t" r="r" b="b"/>
              <a:pathLst>
                <a:path w="2695" h="6133" extrusionOk="0">
                  <a:moveTo>
                    <a:pt x="459" y="1"/>
                  </a:moveTo>
                  <a:cubicBezTo>
                    <a:pt x="224" y="1"/>
                    <a:pt x="0" y="153"/>
                    <a:pt x="24" y="456"/>
                  </a:cubicBezTo>
                  <a:cubicBezTo>
                    <a:pt x="179" y="2385"/>
                    <a:pt x="727" y="4207"/>
                    <a:pt x="1667" y="5897"/>
                  </a:cubicBezTo>
                  <a:cubicBezTo>
                    <a:pt x="1760" y="6063"/>
                    <a:pt x="1902" y="6132"/>
                    <a:pt x="2046" y="6132"/>
                  </a:cubicBezTo>
                  <a:cubicBezTo>
                    <a:pt x="2367" y="6132"/>
                    <a:pt x="2694" y="5791"/>
                    <a:pt x="2489" y="5421"/>
                  </a:cubicBezTo>
                  <a:cubicBezTo>
                    <a:pt x="1620" y="3873"/>
                    <a:pt x="1108" y="2218"/>
                    <a:pt x="965" y="456"/>
                  </a:cubicBezTo>
                  <a:cubicBezTo>
                    <a:pt x="941" y="153"/>
                    <a:pt x="694" y="1"/>
                    <a:pt x="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06;p24">
              <a:extLst>
                <a:ext uri="{FF2B5EF4-FFF2-40B4-BE49-F238E27FC236}">
                  <a16:creationId xmlns:a16="http://schemas.microsoft.com/office/drawing/2014/main" id="{109FA73F-6C46-4C8C-BD7B-B580F2D75B64}"/>
                </a:ext>
              </a:extLst>
            </p:cNvPr>
            <p:cNvSpPr txBox="1"/>
            <p:nvPr/>
          </p:nvSpPr>
          <p:spPr>
            <a:xfrm>
              <a:off x="1403648" y="4171939"/>
              <a:ext cx="1317012" cy="300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2</a:t>
              </a:r>
              <a:endParaRPr sz="14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" name="Google Shape;807;p24">
              <a:extLst>
                <a:ext uri="{FF2B5EF4-FFF2-40B4-BE49-F238E27FC236}">
                  <a16:creationId xmlns:a16="http://schemas.microsoft.com/office/drawing/2014/main" id="{9EEA542D-1FEB-42D4-B804-9AB373248920}"/>
                </a:ext>
              </a:extLst>
            </p:cNvPr>
            <p:cNvSpPr txBox="1"/>
            <p:nvPr/>
          </p:nvSpPr>
          <p:spPr>
            <a:xfrm>
              <a:off x="1403648" y="4392122"/>
              <a:ext cx="1317012" cy="252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데이터시각화 </a:t>
              </a:r>
              <a:r>
                <a:rPr lang="en-US" altLang="ko-KR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- </a:t>
              </a:r>
              <a:r>
                <a:rPr lang="ko-KR" altLang="en-US" sz="1050" spc="-150">
                  <a:solidFill>
                    <a:srgbClr val="434343"/>
                  </a:solidFill>
                  <a:latin typeface="+mn-ea"/>
                  <a:cs typeface="Roboto"/>
                  <a:sym typeface="Roboto"/>
                </a:rPr>
                <a:t>차트</a:t>
              </a:r>
              <a:endParaRPr sz="1050" spc="-150">
                <a:solidFill>
                  <a:srgbClr val="434343"/>
                </a:solidFill>
                <a:latin typeface="+mn-ea"/>
                <a:cs typeface="Roboto"/>
                <a:sym typeface="Roboto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198FA7-C2C9-49A6-A234-57D5FF940F67}"/>
              </a:ext>
            </a:extLst>
          </p:cNvPr>
          <p:cNvGrpSpPr/>
          <p:nvPr/>
        </p:nvGrpSpPr>
        <p:grpSpPr>
          <a:xfrm>
            <a:off x="4686525" y="1984565"/>
            <a:ext cx="1281587" cy="875217"/>
            <a:chOff x="4734619" y="1656910"/>
            <a:chExt cx="1281587" cy="875217"/>
          </a:xfrm>
        </p:grpSpPr>
        <p:sp>
          <p:nvSpPr>
            <p:cNvPr id="183" name="Google Shape;810;p24">
              <a:extLst>
                <a:ext uri="{FF2B5EF4-FFF2-40B4-BE49-F238E27FC236}">
                  <a16:creationId xmlns:a16="http://schemas.microsoft.com/office/drawing/2014/main" id="{C6B02133-DEC0-4312-BFD3-EC1EADCBED9C}"/>
                </a:ext>
              </a:extLst>
            </p:cNvPr>
            <p:cNvSpPr/>
            <p:nvPr/>
          </p:nvSpPr>
          <p:spPr>
            <a:xfrm rot="16200000">
              <a:off x="5212817" y="2155985"/>
              <a:ext cx="376142" cy="376142"/>
            </a:xfrm>
            <a:custGeom>
              <a:avLst/>
              <a:gdLst/>
              <a:ahLst/>
              <a:cxnLst/>
              <a:rect l="l" t="t" r="r" b="b"/>
              <a:pathLst>
                <a:path w="30624" h="30624" extrusionOk="0">
                  <a:moveTo>
                    <a:pt x="15312" y="1"/>
                  </a:moveTo>
                  <a:cubicBezTo>
                    <a:pt x="6859" y="1"/>
                    <a:pt x="1" y="6859"/>
                    <a:pt x="1" y="15312"/>
                  </a:cubicBezTo>
                  <a:cubicBezTo>
                    <a:pt x="1" y="23765"/>
                    <a:pt x="6859" y="30623"/>
                    <a:pt x="15312" y="30623"/>
                  </a:cubicBezTo>
                  <a:cubicBezTo>
                    <a:pt x="23766" y="30623"/>
                    <a:pt x="30624" y="23765"/>
                    <a:pt x="30624" y="15312"/>
                  </a:cubicBezTo>
                  <a:cubicBezTo>
                    <a:pt x="30624" y="6859"/>
                    <a:pt x="23766" y="1"/>
                    <a:pt x="15312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84" name="Google Shape;811;p24">
              <a:extLst>
                <a:ext uri="{FF2B5EF4-FFF2-40B4-BE49-F238E27FC236}">
                  <a16:creationId xmlns:a16="http://schemas.microsoft.com/office/drawing/2014/main" id="{EE41351F-A857-49D2-9F79-E43D7B7D2D03}"/>
                </a:ext>
              </a:extLst>
            </p:cNvPr>
            <p:cNvSpPr/>
            <p:nvPr/>
          </p:nvSpPr>
          <p:spPr>
            <a:xfrm rot="16200000">
              <a:off x="5238659" y="2368216"/>
              <a:ext cx="106325" cy="86919"/>
            </a:xfrm>
            <a:custGeom>
              <a:avLst/>
              <a:gdLst/>
              <a:ahLst/>
              <a:cxnLst/>
              <a:rect l="l" t="t" r="r" b="b"/>
              <a:pathLst>
                <a:path w="8594" h="3571" extrusionOk="0">
                  <a:moveTo>
                    <a:pt x="7683" y="0"/>
                  </a:moveTo>
                  <a:cubicBezTo>
                    <a:pt x="4949" y="0"/>
                    <a:pt x="2424" y="973"/>
                    <a:pt x="354" y="2778"/>
                  </a:cubicBezTo>
                  <a:cubicBezTo>
                    <a:pt x="1" y="3094"/>
                    <a:pt x="330" y="3571"/>
                    <a:pt x="713" y="3571"/>
                  </a:cubicBezTo>
                  <a:cubicBezTo>
                    <a:pt x="820" y="3571"/>
                    <a:pt x="931" y="3533"/>
                    <a:pt x="1033" y="3445"/>
                  </a:cubicBezTo>
                  <a:cubicBezTo>
                    <a:pt x="2910" y="1808"/>
                    <a:pt x="5195" y="952"/>
                    <a:pt x="7675" y="952"/>
                  </a:cubicBezTo>
                  <a:cubicBezTo>
                    <a:pt x="7774" y="952"/>
                    <a:pt x="7874" y="954"/>
                    <a:pt x="7974" y="956"/>
                  </a:cubicBezTo>
                  <a:cubicBezTo>
                    <a:pt x="7978" y="956"/>
                    <a:pt x="7982" y="956"/>
                    <a:pt x="7986" y="956"/>
                  </a:cubicBezTo>
                  <a:cubicBezTo>
                    <a:pt x="8593" y="956"/>
                    <a:pt x="8589" y="16"/>
                    <a:pt x="7974" y="4"/>
                  </a:cubicBezTo>
                  <a:cubicBezTo>
                    <a:pt x="7877" y="1"/>
                    <a:pt x="7780" y="0"/>
                    <a:pt x="7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85" name="Google Shape;812;p24">
              <a:extLst>
                <a:ext uri="{FF2B5EF4-FFF2-40B4-BE49-F238E27FC236}">
                  <a16:creationId xmlns:a16="http://schemas.microsoft.com/office/drawing/2014/main" id="{CC054C14-0D78-45A1-ACE9-4ED4039F59A2}"/>
                </a:ext>
              </a:extLst>
            </p:cNvPr>
            <p:cNvSpPr/>
            <p:nvPr/>
          </p:nvSpPr>
          <p:spPr>
            <a:xfrm rot="10300059">
              <a:off x="5354717" y="2464824"/>
              <a:ext cx="60004" cy="29009"/>
            </a:xfrm>
            <a:custGeom>
              <a:avLst/>
              <a:gdLst/>
              <a:ahLst/>
              <a:cxnLst/>
              <a:rect l="l" t="t" r="r" b="b"/>
              <a:pathLst>
                <a:path w="3533" h="1708" extrusionOk="0">
                  <a:moveTo>
                    <a:pt x="872" y="1"/>
                  </a:moveTo>
                  <a:cubicBezTo>
                    <a:pt x="789" y="1"/>
                    <a:pt x="704" y="4"/>
                    <a:pt x="619" y="10"/>
                  </a:cubicBezTo>
                  <a:cubicBezTo>
                    <a:pt x="27" y="45"/>
                    <a:pt x="1" y="952"/>
                    <a:pt x="575" y="952"/>
                  </a:cubicBezTo>
                  <a:cubicBezTo>
                    <a:pt x="589" y="952"/>
                    <a:pt x="604" y="952"/>
                    <a:pt x="619" y="951"/>
                  </a:cubicBezTo>
                  <a:cubicBezTo>
                    <a:pt x="686" y="946"/>
                    <a:pt x="752" y="944"/>
                    <a:pt x="818" y="944"/>
                  </a:cubicBezTo>
                  <a:cubicBezTo>
                    <a:pt x="1445" y="944"/>
                    <a:pt x="2026" y="1151"/>
                    <a:pt x="2500" y="1582"/>
                  </a:cubicBezTo>
                  <a:cubicBezTo>
                    <a:pt x="2599" y="1670"/>
                    <a:pt x="2709" y="1708"/>
                    <a:pt x="2815" y="1708"/>
                  </a:cubicBezTo>
                  <a:cubicBezTo>
                    <a:pt x="3195" y="1708"/>
                    <a:pt x="3533" y="1231"/>
                    <a:pt x="3179" y="915"/>
                  </a:cubicBezTo>
                  <a:cubicBezTo>
                    <a:pt x="2528" y="329"/>
                    <a:pt x="1729" y="1"/>
                    <a:pt x="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86" name="Google Shape;816;p24">
              <a:extLst>
                <a:ext uri="{FF2B5EF4-FFF2-40B4-BE49-F238E27FC236}">
                  <a16:creationId xmlns:a16="http://schemas.microsoft.com/office/drawing/2014/main" id="{1525D9A9-749B-45BC-A790-0C60BBD55D62}"/>
                </a:ext>
              </a:extLst>
            </p:cNvPr>
            <p:cNvSpPr txBox="1"/>
            <p:nvPr/>
          </p:nvSpPr>
          <p:spPr>
            <a:xfrm>
              <a:off x="4734619" y="1656910"/>
              <a:ext cx="1246539" cy="23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앱스스크립트</a:t>
              </a:r>
              <a:endParaRPr lang="en-US" altLang="ko-KR" sz="1050" spc="-150">
                <a:solidFill>
                  <a:srgbClr val="434343"/>
                </a:solidFill>
                <a:latin typeface="Roboto"/>
                <a:cs typeface="Fira Sans Extra Condensed Medium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프로그래밍 </a:t>
              </a:r>
              <a:r>
                <a:rPr lang="en-US" altLang="ko-KR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- </a:t>
              </a:r>
              <a:r>
                <a:rPr lang="ko-KR" altLang="en-US" sz="1050" spc="-150">
                  <a:solidFill>
                    <a:srgbClr val="434343"/>
                  </a:solidFill>
                  <a:latin typeface="Roboto"/>
                  <a:cs typeface="Fira Sans Extra Condensed Medium"/>
                  <a:sym typeface="Roboto"/>
                </a:rPr>
                <a:t> 기초</a:t>
              </a:r>
              <a:endParaRPr sz="1050" spc="-150">
                <a:solidFill>
                  <a:srgbClr val="434343"/>
                </a:solidFill>
                <a:latin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7" name="Google Shape;817;p24">
              <a:extLst>
                <a:ext uri="{FF2B5EF4-FFF2-40B4-BE49-F238E27FC236}">
                  <a16:creationId xmlns:a16="http://schemas.microsoft.com/office/drawing/2014/main" id="{518C9C61-9082-4649-A2E3-FE86784E0C69}"/>
                </a:ext>
              </a:extLst>
            </p:cNvPr>
            <p:cNvSpPr txBox="1"/>
            <p:nvPr/>
          </p:nvSpPr>
          <p:spPr>
            <a:xfrm>
              <a:off x="4769667" y="1875512"/>
              <a:ext cx="1246539" cy="2848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5</a:t>
              </a:r>
              <a:endPara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41476B-9C9E-4FFC-A742-F7D754033347}"/>
              </a:ext>
            </a:extLst>
          </p:cNvPr>
          <p:cNvSpPr txBox="1">
            <a:spLocks/>
          </p:cNvSpPr>
          <p:nvPr/>
        </p:nvSpPr>
        <p:spPr>
          <a:xfrm>
            <a:off x="685800" y="699542"/>
            <a:ext cx="7772400" cy="504056"/>
          </a:xfrm>
          <a:prstGeom prst="rect">
            <a:avLst/>
          </a:prstGeom>
          <a:effectLst>
            <a:reflection blurRad="6350" stA="50000" endA="300" endPos="62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구글 스프레드시트 </a:t>
            </a: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&amp; GAS</a:t>
            </a:r>
            <a:r>
              <a:rPr lang="ko-KR" altLang="en-US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학습 가이드</a:t>
            </a:r>
            <a:endParaRPr lang="en-US" altLang="ko-KR" sz="240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872D4C-B05F-4E70-9AE6-D1E5F1174997}"/>
              </a:ext>
            </a:extLst>
          </p:cNvPr>
          <p:cNvSpPr/>
          <p:nvPr/>
        </p:nvSpPr>
        <p:spPr>
          <a:xfrm>
            <a:off x="857224" y="1898734"/>
            <a:ext cx="7572428" cy="166776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먼저 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GAS 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스크립트 프로그래밍 학습은 뒤로 미룬다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GAS 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자체가 스프레드시트 기반이기 때문에 스프레드시트 기초 사용법을 먼저 익히고나서 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GAS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는 배우는게 좋다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스프레드시트 학습 시에는 기초사용법 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&gt; 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차트 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&gt; 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필터 등에 초점을 맞춰서 선학습한다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GAS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는 사실상 프로그래밍 학습이기 때문에 사전에 스프레드시트 파트의 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“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함수와 수식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“ 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등을 열심히 공부해두면 도움된다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GAS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는 자바스크립트 기반이기 때문에 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JS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를 공부한 적이 있다면 수월하다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55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41476B-9C9E-4FFC-A742-F7D754033347}"/>
              </a:ext>
            </a:extLst>
          </p:cNvPr>
          <p:cNvSpPr txBox="1">
            <a:spLocks/>
          </p:cNvSpPr>
          <p:nvPr/>
        </p:nvSpPr>
        <p:spPr>
          <a:xfrm>
            <a:off x="685800" y="699542"/>
            <a:ext cx="7772400" cy="504056"/>
          </a:xfrm>
          <a:prstGeom prst="rect">
            <a:avLst/>
          </a:prstGeom>
          <a:effectLst>
            <a:reflection blurRad="6350" stA="50000" endA="300" endPos="62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구글 스프레드시트 </a:t>
            </a: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학습 준비물</a:t>
            </a:r>
            <a:endParaRPr lang="en-US" altLang="ko-KR" sz="240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872D4C-B05F-4E70-9AE6-D1E5F1174997}"/>
              </a:ext>
            </a:extLst>
          </p:cNvPr>
          <p:cNvSpPr/>
          <p:nvPr/>
        </p:nvSpPr>
        <p:spPr>
          <a:xfrm>
            <a:off x="857224" y="1898734"/>
            <a:ext cx="7572428" cy="26372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구글 </a:t>
            </a:r>
            <a:r>
              <a:rPr lang="ko-KR" altLang="en-US" sz="1050" b="1">
                <a:solidFill>
                  <a:srgbClr val="FFFF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로그인 계정</a:t>
            </a:r>
            <a:b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</a:b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이후 공유기능이나 댓글기능 등의 협업 기능을 해보기 위해서는 다른 이메일 계정도 있는게 좋음</a:t>
            </a:r>
            <a:b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</a:br>
            <a:endParaRPr lang="en-US" altLang="ko-KR" sz="1050">
              <a:solidFill>
                <a:schemeClr val="bg2">
                  <a:lumMod val="9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  <a:sym typeface="Wingdings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기본적으로 </a:t>
            </a:r>
            <a:r>
              <a:rPr lang="ko-KR" altLang="en-US" sz="1050" b="1">
                <a:solidFill>
                  <a:srgbClr val="FFFF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구글 드라이브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itchFamily="2" charset="2"/>
              </a:rPr>
              <a:t> 용량 제공 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 15Gb</a:t>
            </a:r>
            <a:b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</a:b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구글 회원가입만으로 무료 제공</a:t>
            </a:r>
            <a:b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</a:br>
            <a:endParaRPr lang="en-US" altLang="ko-KR" sz="1050">
              <a:solidFill>
                <a:schemeClr val="bg2">
                  <a:lumMod val="90000"/>
                </a:schemeClr>
              </a:solidFill>
              <a:latin typeface="나눔고딕OTF" panose="020D0604000000000000" pitchFamily="34" charset="-127"/>
              <a:ea typeface="나눔고딕OTF" panose="020D0604000000000000" pitchFamily="34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구글 </a:t>
            </a:r>
            <a:r>
              <a:rPr lang="ko-KR" altLang="en-US" sz="1050" b="1">
                <a:solidFill>
                  <a:srgbClr val="FFFF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스프레드시트로 이동</a:t>
            </a: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하여 기본 사용법 익히면 끝</a:t>
            </a:r>
            <a:b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</a:br>
            <a:r>
              <a:rPr lang="ko-KR" altLang="en-US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개인 데이터베이스 하나를 시트에 작성해 본다</a:t>
            </a:r>
            <a:r>
              <a:rPr lang="en-US" altLang="ko-KR" sz="1050">
                <a:solidFill>
                  <a:schemeClr val="bg2">
                    <a:lumMod val="90000"/>
                  </a:schemeClr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5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이 과정의 목표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E1F78D-0703-4629-B0A2-E7498AE29DAC}"/>
              </a:ext>
            </a:extLst>
          </p:cNvPr>
          <p:cNvSpPr/>
          <p:nvPr/>
        </p:nvSpPr>
        <p:spPr>
          <a:xfrm>
            <a:off x="857224" y="1898734"/>
            <a:ext cx="7572428" cy="264790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Google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스프레드시트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,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앱스스크립트 입문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+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활용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endParaRPr lang="en-US" altLang="ko-KR" sz="100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스프레드시트와 앱스스크립트 프로그래밍을 </a:t>
            </a:r>
            <a:r>
              <a:rPr lang="ko-KR" altLang="en-US" sz="1000">
                <a:sym typeface="Wingdings" pitchFamily="2" charset="2"/>
              </a:rPr>
              <a:t>전혀 모르는 사람이 짧게는 </a:t>
            </a:r>
            <a:r>
              <a:rPr lang="en-US" altLang="ko-KR" sz="1000">
                <a:sym typeface="Wingdings" pitchFamily="2" charset="2"/>
              </a:rPr>
              <a:t>4</a:t>
            </a:r>
            <a:r>
              <a:rPr lang="ko-KR" altLang="en-US" sz="1000">
                <a:sym typeface="Wingdings" pitchFamily="2" charset="2"/>
              </a:rPr>
              <a:t>주</a:t>
            </a:r>
            <a:r>
              <a:rPr lang="en-US" altLang="ko-KR" sz="1000">
                <a:sym typeface="Wingdings" pitchFamily="2" charset="2"/>
              </a:rPr>
              <a:t>(</a:t>
            </a:r>
            <a:r>
              <a:rPr lang="ko-KR" altLang="en-US" sz="1000">
                <a:sym typeface="Wingdings" pitchFamily="2" charset="2"/>
              </a:rPr>
              <a:t>한달</a:t>
            </a:r>
            <a:r>
              <a:rPr lang="en-US" altLang="ko-KR" sz="1000">
                <a:sym typeface="Wingdings" pitchFamily="2" charset="2"/>
              </a:rPr>
              <a:t>) </a:t>
            </a:r>
            <a:r>
              <a:rPr lang="ko-KR" altLang="en-US" sz="1000">
                <a:sym typeface="Wingdings" pitchFamily="2" charset="2"/>
              </a:rPr>
              <a:t>길게는 </a:t>
            </a:r>
            <a:r>
              <a:rPr lang="en-US" altLang="ko-KR" sz="1000">
                <a:sym typeface="Wingdings" pitchFamily="2" charset="2"/>
              </a:rPr>
              <a:t>6</a:t>
            </a:r>
            <a:r>
              <a:rPr lang="ko-KR" altLang="en-US" sz="1000">
                <a:sym typeface="Wingdings" pitchFamily="2" charset="2"/>
              </a:rPr>
              <a:t>주</a:t>
            </a:r>
            <a:r>
              <a:rPr lang="en-US" altLang="ko-KR" sz="1000">
                <a:sym typeface="Wingdings" pitchFamily="2" charset="2"/>
              </a:rPr>
              <a:t> </a:t>
            </a:r>
            <a:r>
              <a:rPr lang="ko-KR" altLang="en-US" sz="1000">
                <a:sym typeface="Wingdings" pitchFamily="2" charset="2"/>
              </a:rPr>
              <a:t>정도의 학습만으로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주어진 데이터를 내 목적에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맞게 가공하고 필터링하고 차트를 작성하고 배포하는데 자신감을 갖게 하는 것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앱스스크립트가 무엇인지도 모르고 프로그래밍 공부를 전혀 해보지 않은 사람들도 회원 목록 시트에서 내가 원하는 데이터만을 추출하여 각 회원 레벨별로 메일을 발송하는 </a:t>
            </a:r>
            <a:r>
              <a:rPr lang="ko-KR" altLang="en-US" sz="1000">
                <a:sym typeface="Wingdings" panose="05000000000000000000" pitchFamily="2" charset="2"/>
              </a:rPr>
              <a:t>메일 발송 프로그램을 혼자서 만들 수 있도록 하는 것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이러한 것을 내가 혼자서 할 수 있다는 자신감을 갖게 되고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이후 </a:t>
            </a:r>
            <a:r>
              <a:rPr lang="ko-KR" altLang="en-US" sz="1000">
                <a:sym typeface="Wingdings" pitchFamily="2" charset="2"/>
              </a:rPr>
              <a:t>혼자서도 계속 공부해나갈 수 있게 만드는 것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endParaRPr lang="en-US" altLang="ko-KR" sz="1000">
              <a:solidFill>
                <a:srgbClr val="00B0F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06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강의예제 사용법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E1F78D-0703-4629-B0A2-E7498AE29DAC}"/>
              </a:ext>
            </a:extLst>
          </p:cNvPr>
          <p:cNvSpPr/>
          <p:nvPr/>
        </p:nvSpPr>
        <p:spPr>
          <a:xfrm>
            <a:off x="857224" y="1898734"/>
            <a:ext cx="7572428" cy="149374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Google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스프레드시트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,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앱스스크립트 입문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+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활용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제공하는 첨부파일 압축을 풀면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Excel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파일들이 있는데 자신의 구글 계정 스프레드시트에 업로드하여 자동변환하면 됨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대부분은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Excel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에서 그대로 참고해도 됨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Apps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Script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소스코드는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txt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 형태로 제공하므로 동영상강의와 함께 참고하면 됨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396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강의개요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E1F78D-0703-4629-B0A2-E7498AE29DAC}"/>
              </a:ext>
            </a:extLst>
          </p:cNvPr>
          <p:cNvSpPr/>
          <p:nvPr/>
        </p:nvSpPr>
        <p:spPr>
          <a:xfrm>
            <a:off x="857224" y="1898734"/>
            <a:ext cx="7572428" cy="287873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Google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스프레드시트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,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앱스스크립트 입문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+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활용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구글의 강력한 서비스들인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스프레드시트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”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와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앱스스크립트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”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프로그래밍을 입문에서 활용까지 학습한다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sz="1000" u="sng">
                <a:sym typeface="Wingdings" pitchFamily="2" charset="2"/>
              </a:rPr>
              <a:t>꼭 알아야할 필수사항들을 눈높이에 맞춰 알기쉽게 설명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anose="05000000000000000000" pitchFamily="2" charset="2"/>
              </a:rPr>
              <a:t>Part1 - </a:t>
            </a:r>
            <a:r>
              <a:rPr lang="ko-KR" altLang="en-US" sz="1000">
                <a:sym typeface="Wingdings" panose="05000000000000000000" pitchFamily="2" charset="2"/>
              </a:rPr>
              <a:t>스프레드시트 </a:t>
            </a:r>
            <a:r>
              <a:rPr lang="en-US" altLang="ko-KR" sz="1000">
                <a:sym typeface="Wingdings" panose="05000000000000000000" pitchFamily="2" charset="2"/>
              </a:rPr>
              <a:t>- </a:t>
            </a:r>
            <a:r>
              <a:rPr lang="ko-KR" altLang="en-US" sz="1000">
                <a:sym typeface="Wingdings" panose="05000000000000000000" pitchFamily="2" charset="2"/>
              </a:rPr>
              <a:t>기초사용법</a:t>
            </a:r>
            <a:br>
              <a:rPr lang="en-US" altLang="ko-KR" sz="1000">
                <a:sym typeface="Wingdings" panose="05000000000000000000" pitchFamily="2" charset="2"/>
              </a:rPr>
            </a:br>
            <a:r>
              <a:rPr lang="en-US" altLang="ko-KR" sz="1000">
                <a:sym typeface="Wingdings" panose="05000000000000000000" pitchFamily="2" charset="2"/>
              </a:rPr>
              <a:t>Part2 - </a:t>
            </a:r>
            <a:r>
              <a:rPr lang="ko-KR" altLang="en-US" sz="1000">
                <a:sym typeface="Wingdings" panose="05000000000000000000" pitchFamily="2" charset="2"/>
              </a:rPr>
              <a:t>데이터 시각화 </a:t>
            </a:r>
            <a:r>
              <a:rPr lang="en-US" altLang="ko-KR" sz="1000">
                <a:sym typeface="Wingdings" panose="05000000000000000000" pitchFamily="2" charset="2"/>
              </a:rPr>
              <a:t>- </a:t>
            </a:r>
            <a:r>
              <a:rPr lang="ko-KR" altLang="en-US" sz="1000">
                <a:sym typeface="Wingdings" panose="05000000000000000000" pitchFamily="2" charset="2"/>
              </a:rPr>
              <a:t>차트</a:t>
            </a:r>
            <a:br>
              <a:rPr lang="en-US" altLang="ko-KR" sz="1000">
                <a:sym typeface="Wingdings" panose="05000000000000000000" pitchFamily="2" charset="2"/>
              </a:rPr>
            </a:br>
            <a:r>
              <a:rPr lang="en-US" altLang="ko-KR" sz="1000">
                <a:sym typeface="Wingdings" panose="05000000000000000000" pitchFamily="2" charset="2"/>
              </a:rPr>
              <a:t>Part3 - </a:t>
            </a:r>
            <a:r>
              <a:rPr lang="ko-KR" altLang="en-US" sz="1000">
                <a:sym typeface="Wingdings" panose="05000000000000000000" pitchFamily="2" charset="2"/>
              </a:rPr>
              <a:t>핵심중의 핵심 </a:t>
            </a:r>
            <a:r>
              <a:rPr lang="en-US" altLang="ko-KR" sz="1000">
                <a:sym typeface="Wingdings" panose="05000000000000000000" pitchFamily="2" charset="2"/>
              </a:rPr>
              <a:t>- </a:t>
            </a:r>
            <a:r>
              <a:rPr lang="ko-KR" altLang="en-US" sz="1000">
                <a:sym typeface="Wingdings" panose="05000000000000000000" pitchFamily="2" charset="2"/>
              </a:rPr>
              <a:t>필터</a:t>
            </a:r>
            <a:br>
              <a:rPr lang="en-US" altLang="ko-KR" sz="1000">
                <a:sym typeface="Wingdings" panose="05000000000000000000" pitchFamily="2" charset="2"/>
              </a:rPr>
            </a:br>
            <a:r>
              <a:rPr lang="en-US" altLang="ko-KR" sz="1000">
                <a:sym typeface="Wingdings" panose="05000000000000000000" pitchFamily="2" charset="2"/>
              </a:rPr>
              <a:t>Part4 - </a:t>
            </a:r>
            <a:r>
              <a:rPr lang="ko-KR" altLang="en-US" sz="1000">
                <a:sym typeface="Wingdings" panose="05000000000000000000" pitchFamily="2" charset="2"/>
              </a:rPr>
              <a:t>프로그래밍의 시작 </a:t>
            </a:r>
            <a:r>
              <a:rPr lang="en-US" altLang="ko-KR" sz="1000">
                <a:sym typeface="Wingdings" panose="05000000000000000000" pitchFamily="2" charset="2"/>
              </a:rPr>
              <a:t>- </a:t>
            </a:r>
            <a:r>
              <a:rPr lang="ko-KR" altLang="en-US" sz="1000">
                <a:sym typeface="Wingdings" panose="05000000000000000000" pitchFamily="2" charset="2"/>
              </a:rPr>
              <a:t>함수와 수식</a:t>
            </a:r>
            <a:br>
              <a:rPr lang="en-US" altLang="ko-KR" sz="1000">
                <a:sym typeface="Wingdings" panose="05000000000000000000" pitchFamily="2" charset="2"/>
              </a:rPr>
            </a:br>
            <a:r>
              <a:rPr lang="en-US" altLang="ko-KR" sz="1000">
                <a:sym typeface="Wingdings" panose="05000000000000000000" pitchFamily="2" charset="2"/>
              </a:rPr>
              <a:t>Part5 - Apps Script </a:t>
            </a:r>
            <a:r>
              <a:rPr lang="ko-KR" altLang="en-US" sz="1000">
                <a:sym typeface="Wingdings" panose="05000000000000000000" pitchFamily="2" charset="2"/>
              </a:rPr>
              <a:t>프로그래밍 </a:t>
            </a:r>
            <a:r>
              <a:rPr lang="en-US" altLang="ko-KR" sz="1000">
                <a:sym typeface="Wingdings" panose="05000000000000000000" pitchFamily="2" charset="2"/>
              </a:rPr>
              <a:t>- </a:t>
            </a:r>
            <a:r>
              <a:rPr lang="ko-KR" altLang="en-US" sz="1000">
                <a:sym typeface="Wingdings" panose="05000000000000000000" pitchFamily="2" charset="2"/>
              </a:rPr>
              <a:t>기초</a:t>
            </a:r>
            <a:br>
              <a:rPr lang="en-US" altLang="ko-KR" sz="1000">
                <a:sym typeface="Wingdings" panose="05000000000000000000" pitchFamily="2" charset="2"/>
              </a:rPr>
            </a:br>
            <a:r>
              <a:rPr lang="en-US" altLang="ko-KR" sz="1000">
                <a:sym typeface="Wingdings" panose="05000000000000000000" pitchFamily="2" charset="2"/>
              </a:rPr>
              <a:t>Part6 - Apps Script </a:t>
            </a:r>
            <a:r>
              <a:rPr lang="ko-KR" altLang="en-US" sz="1000">
                <a:sym typeface="Wingdings" panose="05000000000000000000" pitchFamily="2" charset="2"/>
              </a:rPr>
              <a:t>프로그래밍 </a:t>
            </a:r>
            <a:r>
              <a:rPr lang="en-US" altLang="ko-KR" sz="1000">
                <a:sym typeface="Wingdings" panose="05000000000000000000" pitchFamily="2" charset="2"/>
              </a:rPr>
              <a:t>- </a:t>
            </a:r>
            <a:r>
              <a:rPr lang="ko-KR" altLang="en-US" sz="1000">
                <a:sym typeface="Wingdings" panose="05000000000000000000" pitchFamily="2" charset="2"/>
              </a:rPr>
              <a:t>연습문제</a:t>
            </a:r>
            <a:br>
              <a:rPr lang="en-US" altLang="ko-KR" sz="1000">
                <a:sym typeface="Wingdings" panose="05000000000000000000" pitchFamily="2" charset="2"/>
              </a:rPr>
            </a:br>
            <a:r>
              <a:rPr lang="en-US" altLang="ko-KR" sz="1000">
                <a:sym typeface="Wingdings" panose="05000000000000000000" pitchFamily="2" charset="2"/>
              </a:rPr>
              <a:t>Part7 - Apps Script </a:t>
            </a:r>
            <a:r>
              <a:rPr lang="ko-KR" altLang="en-US" sz="1000">
                <a:sym typeface="Wingdings" panose="05000000000000000000" pitchFamily="2" charset="2"/>
              </a:rPr>
              <a:t>프로그래밍 </a:t>
            </a:r>
            <a:r>
              <a:rPr lang="en-US" altLang="ko-KR" sz="1000">
                <a:sym typeface="Wingdings" panose="05000000000000000000" pitchFamily="2" charset="2"/>
              </a:rPr>
              <a:t>- </a:t>
            </a:r>
            <a:r>
              <a:rPr lang="ko-KR" altLang="en-US" sz="1000">
                <a:sym typeface="Wingdings" panose="05000000000000000000" pitchFamily="2" charset="2"/>
              </a:rPr>
              <a:t>배열과 메일 발송 만들기</a:t>
            </a:r>
            <a:endParaRPr lang="en-US" altLang="ko-KR" sz="1000">
              <a:sym typeface="Wingdings" panose="05000000000000000000" pitchFamily="2" charset="2"/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C6A73C89-010D-4890-855A-52035F3296CA}"/>
              </a:ext>
            </a:extLst>
          </p:cNvPr>
          <p:cNvSpPr/>
          <p:nvPr/>
        </p:nvSpPr>
        <p:spPr>
          <a:xfrm>
            <a:off x="4788024" y="3236352"/>
            <a:ext cx="216024" cy="1423630"/>
          </a:xfrm>
          <a:prstGeom prst="rightBrace">
            <a:avLst>
              <a:gd name="adj1" fmla="val 116723"/>
              <a:gd name="adj2" fmla="val 466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5843D-A22F-486B-84F3-199D0D9DA34D}"/>
              </a:ext>
            </a:extLst>
          </p:cNvPr>
          <p:cNvSpPr txBox="1"/>
          <p:nvPr/>
        </p:nvSpPr>
        <p:spPr>
          <a:xfrm>
            <a:off x="5279881" y="3714586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ko-KR" altLang="en-US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 완성 </a:t>
            </a:r>
            <a:r>
              <a:rPr lang="en-US" altLang="ko-KR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</a:t>
            </a:r>
            <a:r>
              <a:rPr lang="ko-KR" altLang="en-US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 </a:t>
            </a:r>
            <a:r>
              <a:rPr lang="en-US" altLang="ko-KR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1.5</a:t>
            </a:r>
            <a:r>
              <a:rPr lang="ko-KR" altLang="en-US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시간 학습</a:t>
            </a:r>
            <a:r>
              <a:rPr lang="en-US" altLang="ko-KR">
                <a:solidFill>
                  <a:srgbClr val="00B0F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>
              <a:solidFill>
                <a:srgbClr val="00B0F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0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학습대상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F87B91-1D26-4D97-913F-BEC467AD2005}"/>
              </a:ext>
            </a:extLst>
          </p:cNvPr>
          <p:cNvSpPr/>
          <p:nvPr/>
        </p:nvSpPr>
        <p:spPr>
          <a:xfrm>
            <a:off x="857224" y="1898734"/>
            <a:ext cx="7572428" cy="195258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Google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스프레드시트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,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앱스스크립트 입문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+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활용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구글의 강력한 서비스들인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스프레드시트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”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와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앱스스크립트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“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프로그래밍 공부를 학습해보고자 하는 자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기존의 엑셀이나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VBA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를 공부해보고자 했던 자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MS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사의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Excel, VBA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보다 </a:t>
            </a:r>
            <a:r>
              <a:rPr lang="ko-KR" altLang="en-US" sz="1000">
                <a:sym typeface="Wingdings" pitchFamily="2" charset="2"/>
              </a:rPr>
              <a:t>학습곡선이 빠르고</a:t>
            </a:r>
            <a:r>
              <a:rPr lang="en-US" altLang="ko-KR" sz="1000">
                <a:sym typeface="Wingdings" pitchFamily="2" charset="2"/>
              </a:rPr>
              <a:t>,</a:t>
            </a:r>
            <a:r>
              <a:rPr lang="ko-KR" altLang="en-US" sz="1000">
                <a:sym typeface="Wingdings" pitchFamily="2" charset="2"/>
              </a:rPr>
              <a:t> 배우기 쉽고</a:t>
            </a:r>
            <a:r>
              <a:rPr lang="en-US" altLang="ko-KR" sz="1000">
                <a:sym typeface="Wingdings" pitchFamily="2" charset="2"/>
              </a:rPr>
              <a:t>, </a:t>
            </a:r>
            <a:r>
              <a:rPr lang="ko-KR" altLang="en-US" sz="1000">
                <a:sym typeface="Wingdings" pitchFamily="2" charset="2"/>
              </a:rPr>
              <a:t>그러면서 기능은 강력한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것을 찾고 있던 자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기타 관심있는 모든 사람들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78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학습환경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64480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본 과정의 학습을 위한 필수 프로그램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1. Google </a:t>
            </a:r>
            <a:r>
              <a:rPr lang="ko-KR" altLang="en-US" sz="1000">
                <a:sym typeface="Wingdings" pitchFamily="2" charset="2"/>
              </a:rPr>
              <a:t>계정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2. </a:t>
            </a:r>
            <a:r>
              <a:rPr lang="ko-KR" altLang="en-US" sz="1000">
                <a:sym typeface="Wingdings" pitchFamily="2" charset="2"/>
              </a:rPr>
              <a:t>대부분 무료로 이용할 수 있는 서비스들이며</a:t>
            </a:r>
            <a:r>
              <a:rPr lang="en-US" altLang="ko-KR" sz="1000">
                <a:sym typeface="Wingdings" pitchFamily="2" charset="2"/>
              </a:rPr>
              <a:t>, </a:t>
            </a:r>
            <a:r>
              <a:rPr lang="ko-KR" altLang="en-US" sz="1000">
                <a:sym typeface="Wingdings" pitchFamily="2" charset="2"/>
              </a:rPr>
              <a:t>브라우저 환경에서 모두 이용이 가능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3. Chrome </a:t>
            </a:r>
            <a:r>
              <a:rPr lang="ko-KR" altLang="en-US" sz="1000">
                <a:sym typeface="Wingdings" pitchFamily="2" charset="2"/>
              </a:rPr>
              <a:t>브라우저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55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강의</a:t>
            </a: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미리보기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5671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본 과정의 동영상강좌 내용을 그대로 캡처한 미리보기 이미지들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1. </a:t>
            </a:r>
            <a:r>
              <a:rPr lang="ko-KR" altLang="en-US" sz="1000">
                <a:sym typeface="Wingdings" pitchFamily="2" charset="2"/>
              </a:rPr>
              <a:t>스프레드시트 기초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2. </a:t>
            </a:r>
            <a:r>
              <a:rPr lang="ko-KR" altLang="en-US" sz="1000">
                <a:sym typeface="Wingdings" pitchFamily="2" charset="2"/>
              </a:rPr>
              <a:t>데이터 시각화 </a:t>
            </a:r>
            <a:r>
              <a:rPr lang="en-US" altLang="ko-KR" sz="1000">
                <a:sym typeface="Wingdings" pitchFamily="2" charset="2"/>
              </a:rPr>
              <a:t>– </a:t>
            </a:r>
            <a:r>
              <a:rPr lang="ko-KR" altLang="en-US" sz="1000">
                <a:sym typeface="Wingdings" pitchFamily="2" charset="2"/>
              </a:rPr>
              <a:t>차트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3. </a:t>
            </a:r>
            <a:r>
              <a:rPr lang="ko-KR" altLang="en-US" sz="1000">
                <a:sym typeface="Wingdings" pitchFamily="2" charset="2"/>
              </a:rPr>
              <a:t>핵심중의 핵심 </a:t>
            </a:r>
            <a:r>
              <a:rPr lang="en-US" altLang="ko-KR" sz="1000">
                <a:sym typeface="Wingdings" pitchFamily="2" charset="2"/>
              </a:rPr>
              <a:t>– </a:t>
            </a:r>
            <a:r>
              <a:rPr lang="ko-KR" altLang="en-US" sz="1000">
                <a:sym typeface="Wingdings" pitchFamily="2" charset="2"/>
              </a:rPr>
              <a:t>필터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4. </a:t>
            </a:r>
            <a:r>
              <a:rPr lang="ko-KR" altLang="en-US" sz="1000">
                <a:sym typeface="Wingdings" pitchFamily="2" charset="2"/>
              </a:rPr>
              <a:t>프로그래밍의 시작 </a:t>
            </a:r>
            <a:r>
              <a:rPr lang="en-US" altLang="ko-KR" sz="1000">
                <a:sym typeface="Wingdings" pitchFamily="2" charset="2"/>
              </a:rPr>
              <a:t>– </a:t>
            </a:r>
            <a:r>
              <a:rPr lang="ko-KR" altLang="en-US" sz="1000">
                <a:sym typeface="Wingdings" pitchFamily="2" charset="2"/>
              </a:rPr>
              <a:t>함수와 수식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5. Apps Script </a:t>
            </a:r>
            <a:r>
              <a:rPr lang="ko-KR" altLang="en-US" sz="1000">
                <a:sym typeface="Wingdings" pitchFamily="2" charset="2"/>
              </a:rPr>
              <a:t>프로그래밍 </a:t>
            </a:r>
            <a:r>
              <a:rPr lang="en-US" altLang="ko-KR" sz="1000">
                <a:sym typeface="Wingdings" pitchFamily="2" charset="2"/>
              </a:rPr>
              <a:t>– </a:t>
            </a:r>
            <a:r>
              <a:rPr lang="ko-KR" altLang="en-US" sz="1000">
                <a:sym typeface="Wingdings" pitchFamily="2" charset="2"/>
              </a:rPr>
              <a:t>기초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6. Apps Script </a:t>
            </a:r>
            <a:r>
              <a:rPr lang="ko-KR" altLang="en-US" sz="1000">
                <a:sym typeface="Wingdings" pitchFamily="2" charset="2"/>
              </a:rPr>
              <a:t>프로그래밍 </a:t>
            </a:r>
            <a:r>
              <a:rPr lang="en-US" altLang="ko-KR" sz="1000">
                <a:sym typeface="Wingdings" pitchFamily="2" charset="2"/>
              </a:rPr>
              <a:t>– </a:t>
            </a:r>
            <a:r>
              <a:rPr lang="ko-KR" altLang="en-US" sz="1000">
                <a:sym typeface="Wingdings" pitchFamily="2" charset="2"/>
              </a:rPr>
              <a:t>연습문제 및 활용 </a:t>
            </a:r>
            <a:r>
              <a:rPr lang="en-US" altLang="ko-KR" sz="1000">
                <a:sym typeface="Wingdings" pitchFamily="2" charset="2"/>
              </a:rPr>
              <a:t>( </a:t>
            </a:r>
            <a:r>
              <a:rPr lang="ko-KR" altLang="en-US" sz="1000">
                <a:sym typeface="Wingdings" pitchFamily="2" charset="2"/>
              </a:rPr>
              <a:t>메일 발송 프로그램 </a:t>
            </a:r>
            <a:r>
              <a:rPr lang="en-US" altLang="ko-KR" sz="100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72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167924" y="2103"/>
            <a:ext cx="7572428" cy="40940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미리보기</a:t>
            </a:r>
            <a:endParaRPr lang="en-US" altLang="ko-KR" sz="100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24A8E4-AC5E-498E-8FB3-24DFE583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58" y="553423"/>
            <a:ext cx="8145085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22100</TotalTime>
  <Words>620</Words>
  <Application>Microsoft Office PowerPoint</Application>
  <PresentationFormat>화면 슬라이드 쇼(16:9)</PresentationFormat>
  <Paragraphs>57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Adobe 고딕 Std B</vt:lpstr>
      <vt:lpstr>Fira Sans Extra Condensed Medium</vt:lpstr>
      <vt:lpstr>나눔고딕OTF</vt:lpstr>
      <vt:lpstr>나눔바른고딕 UltraLight</vt:lpstr>
      <vt:lpstr>맑은 고딕</vt:lpstr>
      <vt:lpstr>Arial</vt:lpstr>
      <vt:lpstr>Roboto</vt:lpstr>
      <vt:lpstr>Wingdings</vt:lpstr>
      <vt:lpstr>Office 테마</vt:lpstr>
      <vt:lpstr>PowerPoint 프레젠테이션</vt:lpstr>
      <vt:lpstr>Course Roadmap  4주~5주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kdj</cp:lastModifiedBy>
  <cp:revision>3349</cp:revision>
  <dcterms:created xsi:type="dcterms:W3CDTF">2006-10-05T04:04:58Z</dcterms:created>
  <dcterms:modified xsi:type="dcterms:W3CDTF">2023-04-10T06:50:01Z</dcterms:modified>
</cp:coreProperties>
</file>