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336" r:id="rId4"/>
    <p:sldId id="1411" r:id="rId5"/>
    <p:sldId id="1412" r:id="rId6"/>
    <p:sldId id="1413" r:id="rId7"/>
    <p:sldId id="1414" r:id="rId8"/>
    <p:sldId id="1415" r:id="rId9"/>
    <p:sldId id="1416" r:id="rId10"/>
    <p:sldId id="1417" r:id="rId11"/>
    <p:sldId id="1418" r:id="rId12"/>
    <p:sldId id="1343" r:id="rId13"/>
    <p:sldId id="1419" r:id="rId14"/>
    <p:sldId id="1420" r:id="rId15"/>
    <p:sldId id="1421" r:id="rId16"/>
    <p:sldId id="1422" r:id="rId17"/>
    <p:sldId id="1423" r:id="rId18"/>
    <p:sldId id="1424" r:id="rId19"/>
    <p:sldId id="1425" r:id="rId20"/>
    <p:sldId id="1426" r:id="rId21"/>
    <p:sldId id="1427" r:id="rId22"/>
    <p:sldId id="1428" r:id="rId23"/>
    <p:sldId id="1429" r:id="rId24"/>
    <p:sldId id="1430" r:id="rId25"/>
    <p:sldId id="1431" r:id="rId26"/>
    <p:sldId id="1432" r:id="rId27"/>
    <p:sldId id="1433" r:id="rId28"/>
    <p:sldId id="1434" r:id="rId29"/>
    <p:sldId id="1435" r:id="rId30"/>
    <p:sldId id="1436" r:id="rId31"/>
    <p:sldId id="1437" r:id="rId32"/>
    <p:sldId id="1438" r:id="rId33"/>
    <p:sldId id="1439" r:id="rId34"/>
    <p:sldId id="1440" r:id="rId35"/>
    <p:sldId id="1441" r:id="rId36"/>
    <p:sldId id="1442" r:id="rId37"/>
    <p:sldId id="1443" r:id="rId38"/>
    <p:sldId id="1444" r:id="rId39"/>
    <p:sldId id="1445" r:id="rId40"/>
    <p:sldId id="1446" r:id="rId41"/>
    <p:sldId id="1447" r:id="rId42"/>
    <p:sldId id="1448" r:id="rId43"/>
    <p:sldId id="1449" r:id="rId44"/>
    <p:sldId id="1450" r:id="rId45"/>
    <p:sldId id="1451" r:id="rId46"/>
    <p:sldId id="1452" r:id="rId47"/>
    <p:sldId id="1453" r:id="rId48"/>
    <p:sldId id="1454" r:id="rId49"/>
    <p:sldId id="1455" r:id="rId50"/>
    <p:sldId id="1456" r:id="rId51"/>
    <p:sldId id="1457" r:id="rId52"/>
    <p:sldId id="1458" r:id="rId53"/>
    <p:sldId id="1459" r:id="rId54"/>
    <p:sldId id="1460" r:id="rId55"/>
    <p:sldId id="1461" r:id="rId56"/>
    <p:sldId id="1462" r:id="rId57"/>
    <p:sldId id="1463" r:id="rId58"/>
    <p:sldId id="1464" r:id="rId59"/>
    <p:sldId id="1466" r:id="rId60"/>
    <p:sldId id="1465" r:id="rId61"/>
    <p:sldId id="1467" r:id="rId62"/>
    <p:sldId id="1468" r:id="rId63"/>
    <p:sldId id="1469" r:id="rId64"/>
    <p:sldId id="1470" r:id="rId65"/>
    <p:sldId id="1471" r:id="rId66"/>
    <p:sldId id="1472" r:id="rId67"/>
    <p:sldId id="1473" r:id="rId68"/>
    <p:sldId id="1474" r:id="rId69"/>
    <p:sldId id="1475" r:id="rId70"/>
    <p:sldId id="1476" r:id="rId71"/>
    <p:sldId id="1477" r:id="rId72"/>
    <p:sldId id="1478" r:id="rId73"/>
    <p:sldId id="272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61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48"/>
      </p:cViewPr>
      <p:guideLst>
        <p:guide orient="horz" pos="2160"/>
        <p:guide orient="horz" pos="663"/>
        <p:guide orient="horz" pos="4156"/>
        <p:guide pos="3840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latin typeface="+mj-ea"/>
                <a:ea typeface="+mj-ea"/>
              </a:rPr>
              <a:t>1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소프트웨어 설</a:t>
            </a:r>
            <a:r>
              <a:rPr lang="ko-KR" altLang="en-US" sz="4400" dirty="0">
                <a:latin typeface="+mj-ea"/>
                <a:ea typeface="+mj-ea"/>
              </a:rPr>
              <a:t>계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3. </a:t>
            </a:r>
            <a:r>
              <a:rPr lang="ko-KR" altLang="en-US" sz="3000" dirty="0" smtClean="0">
                <a:latin typeface="+mj-ea"/>
                <a:ea typeface="+mj-ea"/>
              </a:rPr>
              <a:t>애플리케이션 설계</a:t>
            </a:r>
            <a:r>
              <a:rPr lang="en-US" altLang="ko-KR" sz="3000" dirty="0" smtClean="0">
                <a:latin typeface="+mj-ea"/>
                <a:ea typeface="+mj-ea"/>
              </a:rPr>
              <a:t>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시스템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협약에 의한 설계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시스템 타입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타입은 일반적으로 다음 네 가지 타입으로 나눌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대화형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요구가 발생하면 시스템이 이를 처리하고 반응하는 시스템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온라인 쇼핑몰과 같은 대부분의 웹 애플리케이션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 시스템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변화에 따라 동작하는 시스템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비상벨 등의 내장 소프트웨어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변환형 시스템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입력되면 정해진 작업들을 수행하여 결과를 출력하는 시스템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등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영속형 시스템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사용하여 파일을 효과적으로 저장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관리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0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시스템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협약에 의한 설계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협약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(Contract)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의한 설계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컴포넌트를 설계할 때 클래스에 대한 여러 가정을 공유할 수 있도록 명세한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정확한 인터페이스를 명세한다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협약에 의한 설계 시 명세에 포함될 조건에는 선행 조건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조건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불변 조건이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58944"/>
              </p:ext>
            </p:extLst>
          </p:nvPr>
        </p:nvGraphicFramePr>
        <p:xfrm>
          <a:off x="2336221" y="3005720"/>
          <a:ext cx="7904695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7611"/>
                <a:gridCol w="5657084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선행 조건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(Precondition)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오퍼레이션이  호출되기 전에 참이 되어야 할 조건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결과 조건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(Postcondition)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오퍼레이션이 수행된 후 만족되어야 할  조건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불변 조건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(Invariant)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오퍼레이션이 실행되는 동안 항상 만족되어야 할 조건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8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상위 설계에 속하지 않는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모듈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 설계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설계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예비 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전체적인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DB,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 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설계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내부 구조 및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들어갈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내용으로 옳은 것은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설계 시 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의한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따를 경우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명세에서는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오퍼레이션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전에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참이 되어야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선행 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선행 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후 만족되어야 할 결과 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오퍼레이션이 실행되는 동안 항상 만족되어야 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불변 조건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불변 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협약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(Contract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프로토콜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(Protocol)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(Pattern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협약에 의한 설계는 컴포넌트 설계할 때 클래스에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여러 가정을 공유할 수 있도록 명세한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웨어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컴포넌트에 대한 정확한 인터페이스를 명세한다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설계에서 사용되는 대표적인 추상화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(Abstraction)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법이 아닌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추상화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제어 추상화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과정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강도 추상화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추상화란 문제의 전체적이고 포괄적인 개념을 설계한 후 차례로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세분화하여 구체화시켜 나가는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설계에서 정보 은닉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(Information Hiding)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틀린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필요하지 않은 정보는 접근할 수 없도록 하여 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또는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하부 시스템이 다른 모듈의 구현에 영향을 받지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설계되는 것을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모듈들 사이의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독립성을 유지시키는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 도움이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설계에서 은닉되어야 할 기본 정보로는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물리적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등이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내부의 자료 구조와 접근 동작들에만 수정을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국한하기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변화에 따른 수정이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은닉이란 한 모듈 내부에 포함된 절차와 자료들의 정보가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감추어져 다른 모듈이 접근하거나 변경하지 못하도록 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은닉을 통해 모듈을 독립적으로 수행할 수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모듈이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변경되더라도 다른 모듈에 영향을 주지 않으므로 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0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애플리케이션 </a:t>
            </a:r>
            <a:r>
              <a:rPr lang="ko-KR" altLang="en-US" sz="2800" b="1" dirty="0">
                <a:latin typeface="+mj-ea"/>
              </a:rPr>
              <a:t>설계</a:t>
            </a:r>
            <a:r>
              <a:rPr lang="en-US" altLang="ko-KR" sz="2800" b="1" dirty="0">
                <a:latin typeface="+mj-ea"/>
              </a:rPr>
              <a:t>- SEC_01(</a:t>
            </a:r>
            <a:r>
              <a:rPr lang="ko-KR" altLang="en-US" sz="2800" b="1" dirty="0">
                <a:latin typeface="+mj-ea"/>
              </a:rPr>
              <a:t>소프트웨어 </a:t>
            </a:r>
            <a:r>
              <a:rPr lang="ko-KR" altLang="en-US" sz="2800" b="1" dirty="0" smtClean="0">
                <a:latin typeface="+mj-ea"/>
              </a:rPr>
              <a:t>아키텍처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 설계에서 시스템 품질 속성이 아닌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용이성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(Modifiability)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(Usability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측면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용이성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설계 과정이 올바른 순서로 나열된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설계 목표 설정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타입 결정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스타일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및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커스터마이즈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서브 시스템의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동작 작성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설계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(Modularity)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모듈은 프로그래밍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Subroutine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Function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수가 증가하면 상대적으로 각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커지며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사이의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상호교류가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감소하여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과부하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Overload)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 나타난다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모듈화는 시스템을 지능적으로 관리할 수 있도록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해결하는 데 도움을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모듈화는 시스템의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보수와 수정을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용이하게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모듈화란 소프트웨어의 성능을 향상시키거나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수정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관리 등이 용이하도록 시스템의 기능들을 모듈 단위로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 설계에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관계자들의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의사소통 도구로 활용된다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설계된 모듈을 프로그래밍 언어를 통해 구현한다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애플리케이션을 모듈로 분할하고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결정하는 과정이다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원리에는 모듈화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정보은닉이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6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모듈화의 장점이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오류의 파급 효과를 최소화한다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기능의 분리가 가능하여 인터페이스가 복잡하다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재사용 가능으로 개발과 유지보수가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효율적인 관리가 가능하다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기능의 분리가 가능하여 인터페이스가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(Patterns)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패턴은 아키텍처를 설계할 때 참조할 수 있는 전형적인 해결 방식 또는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패턴은 소프트웨어 시스템의 구조를 구성하기 위한 기본적인 윤곽을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제시한다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패턴에는 서브시스템들과 그 역할이 정의되어 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관계와 여러 규칙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포함되어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패턴을 아키텍처 스타일 또는 표준 아키텍처라고도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패턴의 장점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시행착오를 줄여 개발 시간을 단축시키고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고품질의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생산할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검증된 구조로 개발하기 때문에 안정적인 개발이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이해관계자들이 공통된 아키텍처를 공유할 수 있어 의사소통이 간편해진다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구조를 이해하는 것이 쉬워 개발에 참여하지 않은 사람도 손쉽게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특성을 개발 전에 예측하는 것이 가능해진다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패턴의 종류에는 레이어 패턴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패턴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9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레이어 패턴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(Layers Pattern)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레이어 패턴은 시스템을 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(Layer)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구분하여 구성하는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고전적인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중의 하나다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레이어 패턴은 각각의 서브시스템들이 계층 구조를 이루며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계층은 상위 계층에 대한 서비스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계층의 클라이언트가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레이어 패턴은 서로 마주보는 두 개의 계층 사이에서만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상호작용이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이루어지며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사항을 적용할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마주보는 두 개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계층에만 영향을 미치므로 변경 작업이 용이하다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레이어 패턴은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계층만을 교체해 시스템을 개선하는 것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가능하다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대표적으로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6129235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국제 표준화 기구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네트워크 프로토콜을 계층별로 구분한 모델로 물리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계층으로 구성되어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35560" y="414908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Layer 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472514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Layer n-1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35560" y="537321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Layer 1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" idx="2"/>
            <a:endCxn id="6" idx="0"/>
          </p:cNvCxnSpPr>
          <p:nvPr/>
        </p:nvCxnSpPr>
        <p:spPr>
          <a:xfrm>
            <a:off x="2783632" y="4509120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7" idx="0"/>
          </p:cNvCxnSpPr>
          <p:nvPr/>
        </p:nvCxnSpPr>
        <p:spPr>
          <a:xfrm>
            <a:off x="2783632" y="5085184"/>
            <a:ext cx="0" cy="288032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(Client-Server Pattern)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패턴은 하나의 서버 컴포넌트와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클라이언트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컴포넌트로 구성되는 패턴이다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패턴에서 사용자는 클라이언트와만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의사소통을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사용자가 클라이언트를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클라이언트가 응답을 받아 사용자에게 제공하는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클라이언트의 요청에 대비해 항상 대기 상태를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요청과 응답을 받기 위해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동기화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경우를 제외하고는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4869160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(Component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업무 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실행코드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의미한다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서로 통신하는 경우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규칙이나 프로토콜을 사용하여 순서대로 데이터를 전송 및 수신할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 세계를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가장 일상적으로 사용되는 프로토콜 세트 중 하나가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TCP/IP(Transmission Control Protocol/Internet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Protocol)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그러나 유럽에서는 대부분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X.25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 TCP/IP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사용에 있어서 일부 일반적인 기능은 메일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간 파일 전송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등이다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동기화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(Synchronized)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사전적 의미로는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작업들 사이의 수행 시기를 맞추는 것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되어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프로그래밍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데이터가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사용되어 동기화가 필요한 부분을 임계영역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(critical section)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부르며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임계영역에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synchronized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키워드를 사용하여 여러 스레드가 동시에 접근하는 것을 금지함으로써 동기화를 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일반적인 동기화의 의미는 인터넷에 저장되어 있는 자신의 데이터 자료와 자신의 스마트 폰 또는 컴퓨터의 데이터를 서로 주고 받아서 정보의 최신성을 동일하도록 만드는 것이다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87828" y="336508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87828" y="429309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1" idx="2"/>
            <a:endCxn id="12" idx="0"/>
          </p:cNvCxnSpPr>
          <p:nvPr/>
        </p:nvCxnSpPr>
        <p:spPr>
          <a:xfrm>
            <a:off x="2735900" y="3725124"/>
            <a:ext cx="0" cy="56797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31364" y="384862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8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(Pipe-Filter Pattern)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패턴은 데이터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절차의 각 단계를 필터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(Filter)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캡슐화하여 파이프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Pipe)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데이터를 전송하는 패턴이다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컴포넌트는 재사용성이 좋고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추가가 쉬워 확장이 용이하다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컴포넌트들을 재배치하여 다양한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파이프라인을 구축하는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패턴은 데이터 변환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주로 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데이터 이동 시 데이터 변환으로 인한 오버헤드가 발생한다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대표적으로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(Shell)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4941168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스트림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Stream)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스트림은 데이터가 송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수신되거나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처리되는 일련의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연속적인 흐름이며 데이터가 흐르는 공간이다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파이프라인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(Pipeline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파이프라인은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필터와 파이프를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처리되는 일련의 처리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(Buffer)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버퍼링을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위한 메모리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버퍼링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(Buffering)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시스템에서의 처리를 어떤 장치로 부터 다른 장치로 데이터를 일방통행으로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전송할 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양쪽의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 차를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수정하기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중간에 데이터를 일시적으로 기억 장치에 축적하는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5260" y="429309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600056" y="429309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Sink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1" idx="3"/>
            <a:endCxn id="6" idx="2"/>
          </p:cNvCxnSpPr>
          <p:nvPr/>
        </p:nvCxnSpPr>
        <p:spPr>
          <a:xfrm>
            <a:off x="3191404" y="4473116"/>
            <a:ext cx="38431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36810" y="411768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Pipe1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575720" y="4293096"/>
            <a:ext cx="115212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Filter1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087888" y="4293096"/>
            <a:ext cx="115212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Filter2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703572" y="4473116"/>
            <a:ext cx="38431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240016" y="4473116"/>
            <a:ext cx="38431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23472" y="411768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Pipe2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5540" y="411768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Pipe3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6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(Model-View-Controller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Pattern)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 패턴은 서브시스템을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부분으로 구조화하는 패턴이며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부분의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역할은 다음과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시스템의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 기능과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보관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표시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(Controller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사용자로부터 입력된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요청을 처리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위해 모델에게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 패턴의 각 부분은 별도의 컴포넌트로 분리되어 있으므로 서로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받지 않고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 패턴에서는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뷰를 만들 수 있으므로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모델에 대해 여러 개의 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필요로 하는 대화형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340724" y="4870069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40724" y="558969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1" idx="3"/>
            <a:endCxn id="21" idx="1"/>
          </p:cNvCxnSpPr>
          <p:nvPr/>
        </p:nvCxnSpPr>
        <p:spPr>
          <a:xfrm>
            <a:off x="4636868" y="5050089"/>
            <a:ext cx="95507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51574" y="477309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</a:t>
            </a:r>
          </a:p>
        </p:txBody>
      </p:sp>
      <p:cxnSp>
        <p:nvCxnSpPr>
          <p:cNvPr id="16" name="직선 화살표 연결선 15"/>
          <p:cNvCxnSpPr>
            <a:stCxn id="21" idx="2"/>
            <a:endCxn id="12" idx="3"/>
          </p:cNvCxnSpPr>
          <p:nvPr/>
        </p:nvCxnSpPr>
        <p:spPr>
          <a:xfrm flipH="1">
            <a:off x="4636868" y="5230109"/>
            <a:ext cx="1603148" cy="53960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591944" y="4870069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20597227">
            <a:off x="4695883" y="5287475"/>
            <a:ext cx="101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알림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4635815" y="5230110"/>
            <a:ext cx="1728192" cy="57515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417226">
            <a:off x="4915280" y="5554059"/>
            <a:ext cx="101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요청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9" name="직선 화살표 연결선 28"/>
          <p:cNvCxnSpPr>
            <a:stCxn id="11" idx="2"/>
            <a:endCxn id="12" idx="0"/>
          </p:cNvCxnSpPr>
          <p:nvPr/>
        </p:nvCxnSpPr>
        <p:spPr>
          <a:xfrm>
            <a:off x="3988796" y="5230109"/>
            <a:ext cx="0" cy="3595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56234" y="526821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95920" y="488872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34" name="직선 화살표 연결선 33"/>
          <p:cNvCxnSpPr>
            <a:endCxn id="11" idx="1"/>
          </p:cNvCxnSpPr>
          <p:nvPr/>
        </p:nvCxnSpPr>
        <p:spPr>
          <a:xfrm>
            <a:off x="2671984" y="5042468"/>
            <a:ext cx="668740" cy="762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65440" y="561597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Output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40" name="직선 화살표 연결선 39"/>
          <p:cNvCxnSpPr>
            <a:stCxn id="12" idx="1"/>
          </p:cNvCxnSpPr>
          <p:nvPr/>
        </p:nvCxnSpPr>
        <p:spPr>
          <a:xfrm flipH="1">
            <a:off x="2671984" y="5769714"/>
            <a:ext cx="66874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74628" y="6025934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대화형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대화형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애플리케이션은 온라인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쇼핑몰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사이트나 </a:t>
            </a:r>
            <a:r>
              <a:rPr lang="ko-KR" altLang="en-US" sz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스마트폰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앱과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요구가 발생하면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처리하고 반응하는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의미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5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애플리케이션 설계 </a:t>
            </a:r>
            <a:r>
              <a:rPr lang="ko-KR" altLang="en-US" sz="2800" b="1" dirty="0" smtClean="0">
                <a:latin typeface="+mj-ea"/>
              </a:rPr>
              <a:t>세부 섹션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설계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파트는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작은 장으로 구성된다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(Object-Oriented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분석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05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07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패턴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31786"/>
              </p:ext>
            </p:extLst>
          </p:nvPr>
        </p:nvGraphicFramePr>
        <p:xfrm>
          <a:off x="1776340" y="1556792"/>
          <a:ext cx="943222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420"/>
                <a:gridCol w="72728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마스터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슬레이브 패턴</a:t>
                      </a:r>
                      <a:endParaRPr lang="en-US" altLang="ko-KR" sz="1200" b="0" dirty="0" smtClean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(Master-Slave Pattern)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마스터 컴포넌트는 동일한 구조의 슬레이브 컴포넌트로 작업을 분할한 후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슬레이브 컴포넌트에서 처리된 결과물을 다시 돌려받는 방식으로 작업을 수행하는 패턴이다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마스터 컴포넌트는 모든 작업의 주체이고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슬레이브 컴포넌트는 마스터 컴포넌트의 지시에 따라 작업을 수행하여 결과를 반환한다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장애 허용 시스템과 병렬 컴퓨팅 시스템에서 주로 활용된다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브로커 패턴</a:t>
                      </a:r>
                      <a:endParaRPr lang="en-US" altLang="ko-KR" sz="1200" b="0" dirty="0" smtClean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(Broker Pattern)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원하는 서비스와 특성을 브로커 컴포넌트에 요청하면 브로커 컴포넌트가 요청에 맞는 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컴포넌트와 사용자를 연결해준다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원격 서비스 호출에 응답하는 컴포넌트들이 여러 개 있을 때 적합한 패턴이다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분산환경 시스템에서 주로 활용된다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피어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투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피어 패턴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(Peer-To-Peer Pattern)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피어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(Peer)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하나의 컴포넌트로 간주하며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피어는 서비스를 호출하는 클라이언트가 될 수도 서비스를 제공하는 서버가 될 수도 있는 패턴이다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피어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투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피어 패턴에서 클라이언트와 서버는 전형적인 멀티스레딩 방식을 사용한다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이벤트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버스 패턴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(Event-Bus Pattern)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소스가 특정 채널에 이벤트 메시지를 발행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(Publish)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하면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해당 채널을 구독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(Subscribe)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리스너들이 메시지를 받아 이벤트를 처리하는 방식이다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•4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가지 주요 컴포넌트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이벤트를 생성하는 소스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(Source)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이벤트를 수행하는 리스너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(Listener)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이벤트의 통로인 채널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(Channel)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채널들을 관리하는 버스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(Bus)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블랙보드 패턴</a:t>
                      </a:r>
                      <a:endParaRPr lang="en-US" altLang="ko-KR" sz="1200" b="0" dirty="0" smtClean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(Blackboard Pattern)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컴포넌트들이 공유 데이터 저장소와 블랙보드 컴포넌트에 접근이 가능한 형태로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컴포넌트들은 검색을 통해 블랙보드에서 원하는 데이터를 찾을 수 있다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해결책이 명확하지 않은 문제를 처리하는데 유용한 패턴이다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음성 인식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차량 식별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신호 해석 등에 주로 활용된다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인터프리터 패턴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(Interpreter Pattern)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 코드의 각 라인을 수행하는 방법을 지정하고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기호마다 클래스를 갖도록 구성된다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언어로 작성된 프로그램 코드를 해석하는 컴포넌트를 설계할 때 사용 되어진다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9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en-US" altLang="ko-KR" sz="2800" b="1" dirty="0" smtClean="0">
                <a:latin typeface="+mj-ea"/>
              </a:rPr>
              <a:t>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 필터 형태의 소프트웨어 아키텍처에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노드와 간선으로 구성된다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데이터를 받아 처리하고 결과를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넘겨주는 과정을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계층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모델이라고도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서브시스템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구성되어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 필터 패턴은 데이터 스트림 절차의 각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필터 컴포넌트로 캡슐화하여 파이프를 통해서 데이터를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전송하는 패턴이다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아키텍처와 관련한 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 필터 아키텍처에서 데이터는 파이프를 통해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양방향으로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흐르며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이동 시 오버헤드가 발생하지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단방향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오버헤드가 데이터 변환 시 발생 가능성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외부에서 인식할 수 있는 특성이 담긴 소프트웨어의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골격이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기본 구조로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중심 아키텍처는 공유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저장소를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통신이 이루어지므로 각 접근자의 수정과 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장이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관계자들의 품질 요구사항을 반영하여 품질 속성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결정한다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서브시스템이 입력 데이터를 받아 처리하고 결과를 다른 시스템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보내는 작업이 반복되는 아키텍처 스타일은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 서버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계층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MVC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 필터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파이프처럼 연결되어 있어서 앞 시스템의 처리 결과물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파이프를 통해 전달받아 처리한 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결과물을 다시 파이프를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통해서 다음 시스템으로 넘겨주는 패턴을 반복하는 아키텍쳐 스타일은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패턴이다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분산시스템을 위한 마스터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슬레이브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(Master-Slave)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실시간 시스템에서 사용된다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프로세스는 일반적으로 연산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조정을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책임진다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슬레이브 프로세스는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수행할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프로세스는 슬레이브 프로세스들을 제어할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마스터와 슬레이브는 구조가 동일하므로 기능도 동일하게 수행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다만 연산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조정 기능은 슬레이브 제어를 위해서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마스터가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병렬 컴퓨팅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허용 시스템에서 주로 활용된다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컴포넌트는 모든 작업의 주체이며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슬레이브 컴포넌트는 마스터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컴포넌트의 지시에 따라 작업을 수행하여 결과를 반환한다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9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en-US" altLang="ko-KR" sz="2800" b="1" dirty="0" smtClean="0">
                <a:latin typeface="+mj-ea"/>
              </a:rPr>
              <a:t>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프로토콜의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모델과 가장 관련이 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Peer-To-Peer Model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MVC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Layers Model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Client-Server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레이어 패턴은 시스템을 계층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(Layer)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구분하여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구성하는 고전적인 방법 중 하나이다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하위계층은 상위계층에 서비스 제공자가 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상위계층은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하위계층의 클라이언트가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마주보는 두 개의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사이에서만 상호작용이 이루어지며 변경사항을 적용할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때도 마주보는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계층에만 영향을 미친다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 모델 중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MVC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MVC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사용자 인터페이스를 담당하는 계층의 응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집도를 높일 수 있고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다른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만들어 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 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결합도를 낮출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제어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(Controller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사이에서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전달자 역할을 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뷰마다 모델 서브시스템이 각각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씩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있는 데이터를 사용자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페이스에 보이는 역할을 담당한다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(Controller)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명령을 보냄으로써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상태를 변경할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결합도는 모듈 내부가 아닌 외부의 모듈과의 연관도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모듈 간의 상호의존성을 나타내는 정도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모듈의 독립성을 나타내는 개념으로 모듈 내부의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구성요소 간의 연관 정도를 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패턴에서는 한 개의 모델은 여러 개의 뷰를 필요로 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대화형 애플리케이션에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(Architecture Pattern)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중 가장 옳지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초기 설계에서 발생하는 문제들을 해결하기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전형 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 방식들을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검증된 구조로 개발하기 때문에 오류가 적어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개발시간을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단축할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서브시스템들에 대한 역할을 정의하고 있지만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그들 간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인터페이스에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지침은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대한 이해가 쉬워지고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예측할 수 있게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클라이언트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(Client-Server)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사용자는 클라이언트를 통해서 요청을 전달하며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응답하는 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클라이언트의 요청에 대비하여 항상 대기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유지한다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클라이언트는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독립적이다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서버와 하나의 클라이언트로 구성되는 패턴으로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환경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클라이언트로 구성되는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패턴이고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적합한 패턴은 브로커 패턴이다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en-US" altLang="ko-KR" sz="2800" b="1" dirty="0" smtClean="0">
                <a:latin typeface="+mj-ea"/>
              </a:rPr>
              <a:t>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컴포넌트들 중 각 컴포넌트들이 서비스를 제공하는 서버가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수도 있고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요청하는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클라이언트도 될 수 있는 패턴으로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전형적인 멀티스레딩을 사용하는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방식의 패턴을 무엇이라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블랙보드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이벤트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피어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피어 투 피어 패턴은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컴포넌트들 중 각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 넌트들이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제공하는 서버가 될 수도 있고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요청하는 클라이언트도 될 수 있는 패턴으로 전형적인 멀티스레딩을 사용하는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Event-Bus Pattern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컴포넌트가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 패턴의 컴포넌트의 종류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이벤트를 생성함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이벤트를 감시하고 발생하면 수행함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이벤트의 통로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채널들을 관리함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0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객체 지향</a:t>
            </a:r>
            <a:r>
              <a:rPr lang="en-US" altLang="ko-KR" sz="2800" b="1" dirty="0" smtClean="0">
                <a:latin typeface="+mj-ea"/>
              </a:rPr>
              <a:t>(Object-Oriented))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객체지향은 현실 세계의 개체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기계의 부품처럼 하나의 객체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기계적인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부품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조립하여 제품을 만들 듯이 소프트웨어를 개발할 때에도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객체들을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조립해서 작성할 수 있는 기법을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기법은 구조적 기법의 문제점으로 인한 소프트웨어 위기의 해결책으로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채택되어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재사용 및 확장이 용이하여 고품질의 소프트웨어를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빠르게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개발할 수 있고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객체지향은 복잡한 구조를 단계적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계층적으로 표현하고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멀티미디어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객체지향은 현실 세계를 모형화하므로 사용자와 개발자가 쉽게 이해할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객체지향의 주요 구성 요소와 개념에는 객체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(Class),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Encapsulation),   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(Inheritance),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(Polymorphism),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Relationship)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4628" y="5844904"/>
            <a:ext cx="9926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고양이 등과 같이 우리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주위에서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물질적이거나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명사로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프로시저에 근간을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두고 하나의 커다란 작업을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작은 작업으로 분할하고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</a:t>
            </a:r>
            <a:r>
              <a:rPr lang="ko-KR" altLang="en-US" sz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소작업을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모듈 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 다음 이들을 한 곳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모아 큰 작업을 수행하는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완벽한 프로그램으로 작성하는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기법의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문제점은 유지보수는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고려하지 않고 개발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공정에만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너무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집중되며 개발이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시작된 이후 추가적인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대응하기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어렵다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재사용이 어려워 이전에 개발한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개발할 때도 시간과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동일하게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소모된다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객체 지향</a:t>
            </a:r>
            <a:r>
              <a:rPr lang="en-US" altLang="ko-KR" sz="2800" b="1" dirty="0" smtClean="0">
                <a:latin typeface="+mj-ea"/>
              </a:rPr>
              <a:t>(Object-Oriented))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데이터와 데이터를 처리하는 함수를 묶어 놓은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소프트웨어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독립적으로 식별 가능한 이름을 가지고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자동차는 번호판으로 다른 자동차 객체와 구별된다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객체가 가질 수 있는 조건을 상태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상태는 시간에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상태가 존재하며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상태는 고정된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변한다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객체와 객체는 상호 연관성에 의한 관계가 형성된다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화재 발생 시 소방차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구급차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경찰차는 긴밀하게 협조하여 화재를 진압하고 환자를 이송하며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교통을 정리하는 관계가 형성된다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28093"/>
              </p:ext>
            </p:extLst>
          </p:nvPr>
        </p:nvGraphicFramePr>
        <p:xfrm>
          <a:off x="1775520" y="1876372"/>
          <a:ext cx="7904695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975"/>
                <a:gridCol w="6480720"/>
              </a:tblGrid>
              <a:tr h="40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객체가  가지고 있는  정보로  속성이나  상태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분류 등을 나타낸다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(Attribute),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변수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상수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자료 구조라고도 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함수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메소드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객체가 수행하는 기능으로 객체가 갖는 데이터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처리하는 알고리즘이다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객체의 상태를 참조하거나 변경하는 수단이 되는 것으로 메소드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(Method,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행위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(Service),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동작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(Operation),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연산이라고도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7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객체 지향</a:t>
            </a:r>
            <a:r>
              <a:rPr lang="en-US" altLang="ko-KR" sz="2800" b="1" dirty="0" smtClean="0">
                <a:latin typeface="+mj-ea"/>
              </a:rPr>
              <a:t>(Object-Oriented))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객체가 반응할 수 있는 메시지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(Message)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집합을 행위라고 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행위의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특징을 나타낼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 객체는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가속 페달을 밟는 행위를 하면 가속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특징을 나타내고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브레이크를 밟는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행위를 하면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감속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특징을 나타낸다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장소를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자동차는 주차장에 있거나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도로 위에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있거나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공간을 점유한다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메소드는 다른 객체로부터 메시지를 받았을 때 정해진 기능을 수행한다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6596" y="4725144"/>
            <a:ext cx="9926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간에 상호작용을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 사용되는 수단으로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행위를 하도록 지시하는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 또는 요구사항이다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객체 지향</a:t>
            </a:r>
            <a:r>
              <a:rPr lang="en-US" altLang="ko-KR" sz="2800" b="1" dirty="0" smtClean="0">
                <a:latin typeface="+mj-ea"/>
              </a:rPr>
              <a:t>(Object-Oriented))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(Class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공통된 속성과 연산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갖는 객체의 집합으로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각각의 객체들이 갖는 속성과 연산을 정의하고 있는 틀이다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프로그램에서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추상화하는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속한 각각의 객체를 인스턴스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(Instance)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클래스로부터 새로운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(Instantiation)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 클래스에 속한 각각의 객체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들은 공통된 속성과 행위를 가지고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있으면서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속성에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정보가 서로 달라서 동일 기능을 하는 여러 가지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나타내게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최상위 클래스는 상위 클래스를 갖지 않는 클래스를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(Super Class)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특정 클래스의 상위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클래스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 Class)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특정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객체 지향</a:t>
            </a:r>
            <a:r>
              <a:rPr lang="en-US" altLang="ko-KR" sz="2800" b="1" dirty="0" smtClean="0">
                <a:latin typeface="+mj-ea"/>
              </a:rPr>
              <a:t>(Object-Oriented))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(Encapsulation)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캡슐화는 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데이터를 처리하는 함수를 하나로 묶는 것을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캡슐화된 객체는 인터페이스를 제외한 세부 내용이 은폐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외부에서의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외부 모듈의 변경으로 인한 파급 효과가 적다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객체들은 재사용이 용이하다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객체들 간의 메시지를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주고 받을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상대 객체의 세부 내용은 알 필요가 없으므로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단순해지고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간의 결합도가 낮아진다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(Inheritance)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상속은 이미 정의된 상위 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모든 속성과 연산을 하위 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물려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상속을 이용하면 하위 클래스는 상위 클래스의 모든 속성과 연산을 자신의 클래스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않고서도 즉시 자신의 속성으로 사용할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클래스는 상위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클래스로부터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상속받은 속성과 연산 외에 새로운 속성과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첨가하여 사용할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2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객체 지향</a:t>
            </a:r>
            <a:r>
              <a:rPr lang="en-US" altLang="ko-KR" sz="2800" b="1" dirty="0" smtClean="0">
                <a:latin typeface="+mj-ea"/>
              </a:rPr>
              <a:t>(Object-Oriented))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(Inheritance)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클래스의 속성과 연산을 하위 클래스가 사용할 수 있기 때문에 객체와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재사용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(Reuse)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높이는 중요한 개념이다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상속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(Multiple Inheritance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클래스가 두 개 이상의 상위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클래스로부터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상속받는 것이다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다중 상속은 클래스 계층을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복잡하게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 상속 순서 추적이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어렵고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클래스에 의도하지 않은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미칠 수도 있어 다중 상속을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허용하지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언어들도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상속이 가능한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언어에서도 다중 상속을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신중히 사용해야 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8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장을 공부하면서 반드시 알아두어야 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럼바우의 분석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방안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아키텍처의 설계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아키텍처는 소프트웨어의 골격이 되는 기본 구조이자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요소들 간의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표현하는 시스템의 구조 또는 구조체이다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시 적용되는 원칙과 지침이며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관계자들의 의사소통 도구로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아키텍처의 설계는 기본적으로 좋은 품질을 유지하면서 사용자의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비기능적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제약을 반영하고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 요구사항을 구현하는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찾는 해결 과정이다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 방법과 분할된 모듈에 할당될 기능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설계의 기본 원리로는 모듈화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정보은닉이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갖춰야 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필수적인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요구항목들을 기능적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요구사항이라고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외의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품질이나 제약사항에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관한 것을 비기능적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요구사항이라고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객체 지향</a:t>
            </a:r>
            <a:r>
              <a:rPr lang="en-US" altLang="ko-KR" sz="2800" b="1" dirty="0" smtClean="0">
                <a:latin typeface="+mj-ea"/>
              </a:rPr>
              <a:t>(Object-Oriented))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(Polymorphism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다형성은 메시지에 의해 객체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연산을 수행하게 될 때 하나의 메시지에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가지고 있는 고유한 방법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응답할 수 있는 능력을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들은 동일한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명을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사용하며 같은 의미의 응답을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상에서 하나의 함수나 연산자가 두 개 이상의 서로 다른 클래스의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인스턴스들을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속한 인스턴스처럼 수행할 수 있도록 하는 것이다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'+'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연산자의 경우 숫자 클래스에서는 덧셈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 클래스에서는 문자열의 연결 기능으로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오버로딩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(Overloading)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기능의 경우 메소드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(Method)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이름은 같지만 인수를 받는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개수를 달리하여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기능을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오버라이딩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(Overriding,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재정의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기능의 경우 상위 클래스에서 정의한 메소드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(Method)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이름은 같지만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안의 실행 코드를 달리하여 자식 클래스에서 재정의해서 사용할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7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 smtClean="0">
                <a:latin typeface="+mj-ea"/>
              </a:rPr>
              <a:t>객체 지향</a:t>
            </a:r>
            <a:r>
              <a:rPr lang="en-US" altLang="ko-KR" sz="2800" b="1" dirty="0" smtClean="0">
                <a:latin typeface="+mj-ea"/>
              </a:rPr>
              <a:t>(Object-Oriented))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연관성은 두 개 이상의 객체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들이 상호 참조하는 관계를 말하며 종류는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14830"/>
              </p:ext>
            </p:extLst>
          </p:nvPr>
        </p:nvGraphicFramePr>
        <p:xfrm>
          <a:off x="1775520" y="1876372"/>
          <a:ext cx="7704856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975"/>
                <a:gridCol w="1816385"/>
                <a:gridCol w="4464496"/>
              </a:tblGrid>
              <a:tr h="256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is member of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연관화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(Association)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 이상의 객체가 상호 관련되어 있음을 의미함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is instance of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분류화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(Classification)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일한 형의 특성을 갖는 객체들을 모아 구성하는 것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is part of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집단화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(Aggregation)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관련 있는 객체들을 묶어 하나의 상위 객체를 구성하는 것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is 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일반화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(Generalization)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공통적인 성질들로 추상화 한 상위 객체를 구성하는 것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특수화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(Specialization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상위 객체를 구체화 하여 하위 객체를 구성하는 것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8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 </a:t>
            </a:r>
            <a:r>
              <a:rPr lang="ko-KR" altLang="en-US" sz="2800" b="1" dirty="0">
                <a:latin typeface="+mj-ea"/>
              </a:rPr>
              <a:t>기출 </a:t>
            </a:r>
            <a:r>
              <a:rPr lang="ko-KR" altLang="en-US" sz="2800" b="1" dirty="0" smtClean="0">
                <a:latin typeface="+mj-ea"/>
              </a:rPr>
              <a:t>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객체 지향</a:t>
            </a:r>
            <a:r>
              <a:rPr lang="en-US" altLang="ko-KR" sz="1400" b="1" dirty="0">
                <a:latin typeface="+mj-ea"/>
              </a:rPr>
              <a:t>(Object-Oriented</a:t>
            </a:r>
            <a:r>
              <a:rPr lang="en-US" altLang="ko-KR" sz="1400" b="1" dirty="0" smtClean="0">
                <a:latin typeface="+mj-ea"/>
              </a:rPr>
              <a:t>)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식별자를 가진 모든 것이라 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속성을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공유하는 클래스들의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필요한 자료 구조와 이에 수행되는 함수들을 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 하나의 독립된 존재이다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상태는 속성값에 의해 정의된다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처리하는 함수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묶어 놓은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소프트웨어 모듈이다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객체가 클래스의 집합이 아니라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클래스가 공통된 속성과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갖는 객체의 집합이다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객체지향개념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하나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이상의 유사한 객체들을 묶어 공통된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 데이터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추상화를 의미하는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Method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Class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공통된 속성과 연산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갖는 객체의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일반적인 타입을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객체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지향 프로그램에서 데이터를 추상화하는 단위이다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한 부분이며 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것이고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Field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객체들 간에 상호작용을 하는데 사용되는 수단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객체에게 어떠한 행위를 하도록 지시하는 명령 또는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객체지향의 주요 개념에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클래스에서 속성이나 연산을 전달받아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확장하여 사용하는 것을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실세계에 존재하거나 생각할 수 있는 것을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하나 이상의 유사한 객체들을 묶어 공통된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다형성은 상속받은 여러 개의 하위 객체들이 다른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객체로 이용될 수 있는 성질이다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클래스에서 속성이나 연산을 전달받아 새로운 형태의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 확장하여 사용하는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정보은닉과 가장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밀접한 관계가 있는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Encapsulation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Class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Method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Instance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Instance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클래스의 속한 각각의 객체를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Instance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클래스로부터 새로운 객체를 생성하는 것을 인스턴스화라고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Instance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클래스가 메모리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올라가는 것을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Encapsulation(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데이터를 처리하는 함수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하나로 묶는 것을 말하고 세부 내용을 은폐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정보은닉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외부에서의 접근이 제한적이게 만든다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4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객체 지향</a:t>
            </a:r>
            <a:r>
              <a:rPr lang="en-US" altLang="ko-KR" sz="1400" b="1" dirty="0">
                <a:latin typeface="+mj-ea"/>
              </a:rPr>
              <a:t>(Object-Oriented</a:t>
            </a:r>
            <a:r>
              <a:rPr lang="en-US" altLang="ko-KR" sz="1400" b="1" dirty="0" smtClean="0">
                <a:latin typeface="+mj-ea"/>
              </a:rPr>
              <a:t>)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기법에서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클래스들 사이의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전체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(Part-Whole)'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부분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(is-a-part-of)'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관계로 설명되는 연관성을 나타내는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추상화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캡슐화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집단화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a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특수화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member of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part of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집단화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instance of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분류화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객체에게 어떤 행위를 하도록 지시하는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Class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Package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Object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Message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객체들 간에 상호작용을 하는데 사용되는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수단으로 객체에게 어떤 행위를 하도록 지시하는 명령 또는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기법에서 같은 클래스에 속한 각각의 객체를 의미하는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Instance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Message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Module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클래스에 속한 각각의 객체를 인스턴스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(Instance)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하며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클래스로부터 새로운 객체를 생성하는 것을 인스턴스화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(Instantiation)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개념에서 연관된 데이터와 함수를 함께 묶어 외부와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만들고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인터페이스만을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밖으로 드러내는 과정은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메시지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(Message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(Encapsulation)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(Polymorphism)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(Inheritance)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9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객체 지향</a:t>
            </a:r>
            <a:r>
              <a:rPr lang="en-US" altLang="ko-KR" sz="1400" b="1" dirty="0">
                <a:latin typeface="+mj-ea"/>
              </a:rPr>
              <a:t>(Object-Oriented</a:t>
            </a:r>
            <a:r>
              <a:rPr lang="en-US" altLang="ko-KR" sz="1400" b="1" dirty="0" smtClean="0">
                <a:latin typeface="+mj-ea"/>
              </a:rPr>
              <a:t>)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기법에서 상위 클래스의 메소드와 속성을 하위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물려받는 것을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Abstraction(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Polymorphism(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Encapsulation(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Inheritance(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개념에서 다형성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(Polymorphism)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다형성은 현재 코드를 변경하지 않고 새로운 클래스를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추가할 수 있게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다형성이란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가지 형태를 가지고 있다는 의미로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형태를 받아들일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특징을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오버라이딩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(Overriding)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상위 클래스에서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메소드의 구현을 하위 클래스에서 무시하고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재정의할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오버로딩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(Overloading)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경우 매개 변수 타입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동일하지만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명을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다르게 함으로써 구현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오버로딩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(Overloading)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경우는 메서드 명 은 동일하지만 매개변수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인자 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parameter)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타입과 개수를 다르게 함으로써 새로운 메서드를 만드는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개념과 동일하다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2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객체지향 분석 및 설계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OOA: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 Oriented Analysis)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사용자의 요구사항을 분석하여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문제와 관련된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이와 연관된 속성과 연산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그들 간의 관계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개발하기 위한 비즈니스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객체와 속성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클래스와 멤버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등으로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나누어서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분석가에게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중요한 모델링 구성 요소인 클래스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연산들을 표현해서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모형화할 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클래스로부터 인스턴스화되고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클래스를 식별하는 것이 객체지향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주요한 목적이다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객체지향 분석 및 설계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분석의 방법론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분석을 위한 여러 방법론이 제시되었으며 각 방법론은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Rumbaugh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사용되는 방법으로 분석 활동을 객체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모델로 나누어 수행하는 방법이다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Booch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미시적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(Micro)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프로세스와 거시적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(Macro)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프로세스를 모두 사용하는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클래스와 객체들을 분석 및 식별하고 클래스의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연산을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Jacobson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Use Case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강조하여 사용하는 분석 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Coad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Yourdon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E-R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다이어그램을 사용하여 객체의 행위를 모델링하며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 정의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속성과 인스턴스 연결 정의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연산과 메시지 연결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과정으로 구성하는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Wirfs Brock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간의 구분이 없고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명세서를 평가해서 설계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작업까지 연속적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기법이다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6596" y="5600273"/>
            <a:ext cx="9926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 Case(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사례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요소들이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시스템과 상호 작용하는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기술한 설명</a:t>
            </a:r>
          </a:p>
        </p:txBody>
      </p:sp>
    </p:spTree>
    <p:extLst>
      <p:ext uri="{BB962C8B-B14F-4D97-AF65-F5344CB8AC3E}">
        <p14:creationId xmlns:p14="http://schemas.microsoft.com/office/powerpoint/2010/main" val="12168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객체지향 분석 및 설계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(Rumbaugh)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분석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럼바우의 분석 기법은 모든 소프트웨어 구성 요소를 그래픽 표기법을 이용하여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기법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(OMT, Object-Modeling Technique)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활동은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모델링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모델링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모델링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이루어진다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93402"/>
              </p:ext>
            </p:extLst>
          </p:nvPr>
        </p:nvGraphicFramePr>
        <p:xfrm>
          <a:off x="1815980" y="2636912"/>
          <a:ext cx="8168452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1748"/>
                <a:gridCol w="6336704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 모델링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(Object Modeling)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 모델링이라고도 하며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시스템에서 요구되는 객체를 찾아내어 속성과 연산 식별 및 객체들 간의 관계를 규정하여 객체 다이어그램으로 표시하는 것이다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동적 모델링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(Dynamic Modeling)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상태 다이어그램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이용하여 시간의 흐름에 따른 객체들 간의 제어흐름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상호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작용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동작 순서 등의 동적인 행위를 표현하는 모델링이다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 모델링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(Functional Modeling)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 흐름도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(DFD)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이용하여 다수의 프로세스들 간의 자료 흐름을 중심으로 처리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과정을 표현한 모델링이다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58604" y="4437112"/>
            <a:ext cx="992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구성하는 객체와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관계를 표현하는 그래픽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상태가 시간에 따라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어떻게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변하는지를 표현하는 그래픽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1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객체지향 분석 및 설계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설계 원칙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설계 원칙은 시스템 변경이나 확장에 유연한 시스템을 설계하기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지켜야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다섯 가지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다섯 가지 원칙의 앞 글자를 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SOLID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원칙이라고도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불린다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8196"/>
              </p:ext>
            </p:extLst>
          </p:nvPr>
        </p:nvGraphicFramePr>
        <p:xfrm>
          <a:off x="1815980" y="2276872"/>
          <a:ext cx="9248572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5844"/>
                <a:gridCol w="6552728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단일 책임 원칙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(SRP, 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Single Responsibility Principle)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객체는 단 하나의 책임만 가져야 한다는 원칙이다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응집도는 높고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결합도는 낮게 설계하는 것을 의미한다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개방폐쇄 원칙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(OCP,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Open-Closed Principle)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기존의 코드를 변경하지 않고 기능을 추가할 수 있도록 설계해야 한다는 원칙이다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 인터페이스를 하나의 인터페이스로 묶어 캡슐화하는 방법이 대표적이다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리스코프 치환 원칙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(LSP, Liskov Substitution Principle)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자식 클래스는 최소한 자신의 부모 클래스에서 가능한 행위는 수행할 수 있어야 한다는 설계 원칙이다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자식 클래스는 부모 클래스의 책임을 무시하거나 재정의하지 않고 확장만 수행하도록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분리 원칙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(ISP,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Interface Segregation Principle)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자신이 사용하지 않는 인터페이스와 의존 관계를 맺거나 영향을 받지 않아야 한다는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원칙이다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단일 책임 원칙이 객체가 갖는 하나의 책임이라면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분리 원칙은 인터페이스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갖는 하나의 책임이다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의존 역전 원칙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(DIP,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Dependency Inversion Principle)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객체들 간의 의존 관계가 성립될 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추상성이 낮은 클래스보다 추상성이 높은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클래스와 의존 관계를 맺어야 한다는 원칙이다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일반적으로 인터페이스를 활용하면 이 원칙은 준수된다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 smtClean="0">
                <a:latin typeface="+mj-ea"/>
              </a:rPr>
              <a:t>-SEC_04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객체지향 분석 및 설계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</a:t>
            </a:r>
            <a:r>
              <a:rPr lang="ko-KR" altLang="en-US" sz="2800" b="1" dirty="0" smtClean="0">
                <a:latin typeface="+mj-ea"/>
              </a:rPr>
              <a:t>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객체지향 분석 및 설계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분석 방법론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Coad-Yourdon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다이어그램을 사용하여 객체의 행위를 데이터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하는데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초점을 둔 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모델로 나누어 수행하는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미시적 개발 프로세스와 거시적 개발 프로세스를 모두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Use Case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강조하여 사용하는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Coad-Yourdon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다이어그램을 사용하여 객체의 행위를 데이터 모델링 하는데 초점을 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식별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식별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 정의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속성과 인스턴스 연결 정의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연산과 메시지 연결 정의 등의 과정으로 구성하는 기법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 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모델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모델로 나누어 수행하는 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Booch(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미시적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프로세스와 거시적 개발 프로세스를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사용하는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 표기법을 이용하여 소프트웨어 구성 요소를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하는 럼바우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기법에 포함되지 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      ② 기능 모델링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동적 모델링 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블랙박스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모델링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(Rumbaugh)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객체지향분석 절차를 가장 바르게 나열한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 모형 → 동적 모형 → 기능 모형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객체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 → 기능 모형 → 동적 모형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 모형 → 동적 모형 → 객체 모형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기능 모형 → 객체 모형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 분석 기법에서는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모형 → 동적 모형 → 기능 모형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분석한다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설명하는 객체지향 설계 원칙은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자신이 사용하지 않는 메소드와 의존관계를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맺으면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사용하지 않는 인터페이스 때문에 영향을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받아서는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인터페이스분리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단일 책임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개방 폐쇄의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리스코프 교체의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분리 원칙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자신이 사용하지 않는 인터페이스와 의존 관계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맺거나 영향을 받지 않아야 한다는 원칙이다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책임 원칙이 객체가 갖는 하나의 책임이라면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분리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원칙에서는 인터페이스가 갖는 하나의 책임이다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책임 원칙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단 하나의 책임만 가져야 한다는 원칙으로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높고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결합도는 낮게 설계하는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 폐쇄 원칙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코드를 변경하지 않고 기능을 추가할 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설계해야 하는 원칙이다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인터페이스를 하나의 인터페이스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묶어 캡슐화하는 방법이 대표적이다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리스코프 치환 원칙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클래스는 최소한 자신의 부모 클래스에서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행위는 수행할 수 있어야 한다는 원칙이다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클래스는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클래스의 책임을 무시하거나 재정의하지 않고 확장만 오로지 수행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하도록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0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개발의 설계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단계는 크게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설계와 하위 설계로 구분할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(Modularity)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모듈화란 소프트웨어의 성능을 향상시키거나 시스템의 수정 및 재사용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용이하도록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기능들을 모듈 단위로 나누는 것을 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계산식이나 사용자 인증과 같은 기능들을 공통 모듈로 구성하여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프로젝트의 재 사용성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향상시킬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모듈의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크기를 너무 작게 나누면 개수가 많아져 모듈 간의 통합 비용이 많이 들고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너무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크게 나누면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개수가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적어 통합 비용은 적게 들지만 모듈 하나의 개발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비용이 많이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든다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기능의 분리가 가능하여 인터페이스가 단순해진다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모듈화를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프로그램의 효율적인 관리가 가능하고 오류의 파급 효과를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 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91546"/>
              </p:ext>
            </p:extLst>
          </p:nvPr>
        </p:nvGraphicFramePr>
        <p:xfrm>
          <a:off x="1791704" y="1895964"/>
          <a:ext cx="5384415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2324"/>
                <a:gridCol w="2076682"/>
                <a:gridCol w="2335409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상위 설계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하위 설계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별칭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아키텍처 설계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예비 설계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설계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설계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설계 대상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시스템의 전체적인 구조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시스템의 내부 구조 및 행위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세부 목록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구조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DB,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인터페이스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컴포넌트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자료구조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알고리즘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5520" y="62705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모듈화를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분리된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기능들로 서브루틴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시스템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내의 프로그램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등과 </a:t>
            </a:r>
            <a:endParaRPr lang="en-US" altLang="ko-KR" sz="12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의미로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7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 smtClean="0">
                <a:latin typeface="+mj-ea"/>
              </a:rPr>
              <a:t>-SEC_04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객체지향 분석 및 설계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</a:t>
            </a:r>
            <a:r>
              <a:rPr lang="ko-KR" altLang="en-US" sz="2800" b="1" dirty="0" smtClean="0">
                <a:latin typeface="+mj-ea"/>
              </a:rPr>
              <a:t>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객체지향 분석 및 설계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설계 원칙에 대한 바른 설명은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단일 책임 원칙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클래스만 변경 가능해야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폐쇄의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확장에 대해 열려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하며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변경에 대해 닫혀 있어야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리스코프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교체의 원칙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책임을 가진 클래스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하나의 책임을 가진 클래스로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 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의존관계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자신이 사용하는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메소드와 의존관계를 갖지 않도록 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개발하기 위한 비즈니스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객체와 속성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전체와 부분 등으로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나누어서 분석해 내는 기법은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객체지향 분석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구조적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지향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(OOA)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사용자의 요구사항을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요구된 문제와 관련된 모든 클래스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이와 연관된 속성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연산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그들 간의 관계 등을 정의하여 모델링 하는 작업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개발하기 위해서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객체와 속성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클래스와 멤버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전체와 부분 등으로 나누어서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활동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분석가에게 중요한 모델링 구성요소인 클래스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연산들을 표현해서 문제를 모형화 할 수 있게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클래스로부터 인스턴스화되고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클래스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식별하는 것이 객체 지향 분석의 주요한 목적이다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(Rumbaugh)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객체지향 분석 기법 중 자료 흐름도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(DFD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이용하는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기능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동적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객체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모델링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모델링이라고도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요구되는 객체를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찾아내어 속성과 연산 식별 및 객체들 간의 관계를 규정하는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모델링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다이어그램을 이용하여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시간의 흐름에 따른 객체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 간의 제어 흐름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상호작용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 순서 등의 동적인 행위를 표현하는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모델링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(DFD)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다수의 프로세스들 간의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흐름을 중심으로 처리과정을 표현한 모델링이다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(Rumbaugh)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기법에서 정보 모델링이라고도 하며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요구되는 객체를 찾아내어 속성과 연산 식별 및 객체들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규정하여 다이어그램을 표시하는 모델링은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Dynamic(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Function(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Static(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26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 smtClean="0">
                <a:latin typeface="+mj-ea"/>
              </a:rPr>
              <a:t>모듈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모듈은 모듈화를 통해 분리된 시스템의 각 기능들로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서브루틴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프로그램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등과 같은 의미로 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모듈은 단독으로 컴파일이 가능하며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 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 독립성은 소프트웨어를 구성하는 각 모듈의 기능이 서로 독립됨을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기능만을 수행하고 다른 모듈과의 과도한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상호작용을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배제함으로써 이루어진다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독립성이 높은 모듈일수록 모듈을 수정하더라도 다른 모듈들에게는 거의 영향을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미치지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않으며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발생해도 쉽게 발견하고 해결할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독립성은 결합도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응집도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측정되며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높이려면 모듈의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약하게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강하게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크기는 작게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8604" y="5013176"/>
            <a:ext cx="9926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(Modularity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모듈화는 소프트웨어의 성능을 향상시키거나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수정 및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관리 등이 용이하도록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기능들을 모듈 단위로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분해하는 것을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(Routine)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가진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모임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(Main Routine)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실행의 큰 줄기가 되는 것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서브루틴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(Subroutine)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루틴에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필요할 때 마다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호출되는 루틴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(Subsystem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구성하는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불리며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 자체로도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필요한 요소들을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갖추고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 메인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경영정보 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여기에 속하는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서브시스템으로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영업 관리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생산관리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인사관리 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있을 수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0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 smtClean="0">
                <a:latin typeface="+mj-ea"/>
              </a:rPr>
              <a:t>모듈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결합도는 모듈 간에 상호 의존하는 정도 또는 두 모듈 사이의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 관계를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결합으로 모듈을 구성할 수 있으나 결합도가 약할수록 품질이 높고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강할수록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품질이 낮다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결합도가 강하면 시스템 구현 및 유지보수 작업이 어렵다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자료 결합도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스탬프 결합도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결합도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결합도가 있으며 결합도의 정도는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552" y="342900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결합도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7688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스탬프 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83832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결합도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79976" y="342900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결합도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04112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결합도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00256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결합도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3552" y="38610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 약함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6280" y="38610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 강함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5" name="직선 화살표 연결선 4"/>
          <p:cNvCxnSpPr>
            <a:stCxn id="11" idx="3"/>
            <a:endCxn id="12" idx="1"/>
          </p:cNvCxnSpPr>
          <p:nvPr/>
        </p:nvCxnSpPr>
        <p:spPr>
          <a:xfrm>
            <a:off x="3143672" y="3999548"/>
            <a:ext cx="5472608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 smtClean="0">
                <a:latin typeface="+mj-ea"/>
              </a:rPr>
              <a:t>모듈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89997"/>
              </p:ext>
            </p:extLst>
          </p:nvPr>
        </p:nvGraphicFramePr>
        <p:xfrm>
          <a:off x="1815980" y="1628800"/>
          <a:ext cx="9248572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5844"/>
                <a:gridCol w="6552728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 결합도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(Data Coupling)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간의 인터페이스가 자료 요소로만 구성될 때의 결합도이다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어떤 모듈이 다른 모듈을 호출하면서 매개 변수나 인수로 데이터를 넘겨주고 호출 받은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모듈은 받은 데이터에 대한 처리 결과를 다시 돌려주는 방식이다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간의 내용을 전혀 알 필요가 없는 상태로서 한 모듈의 내용을 변경하더라도 다른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모듈에는 전혀 영향을 미치지 않는 가장 바람직한 결합도이다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스탬프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검인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결합도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(Stamp Coupling)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간의 인터페이스로 배열이나 레코드 등의 자료 구조가 전달될 때의 결합도이다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두 모듈이 동일한 자료 구조를 조회하는 경우의 결합도이며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 구조의 어떠한 변화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즉 포맷이나 구조의 변화는 그것을 조회하는 모든 모듈 및 변화되는 필드를 실제로 조회하지 않는 모듈에까지도 영향을 미치게 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제어 결합도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(Control Coupling)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어떤 모듈이 다른 모듈 내부의 논리적인 흐름을 제어하기 위해 제어 신호를 이용하여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통신하거나 제어 요소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(Function Code, Switch, Tag, Flag)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전달하는 결합도이다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모듈이 다른 모듈의 상세한 처리 절차를 알고 있어 이를 통제하는 경우나 처리 기능이 두 모듈에 분리되어 설계된 경우에 발생한다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하위모듈에서 상위 모듈로 제어 신호가 이동하여 하위 모듈이 상위 모듈에게 처리 명령을 내리는 권리 전도현상이 발생하게 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외부 결합도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(External Coupling)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어떤 모듈에서 선언한 데이터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외부의 다른 모듈에서 참조할 때의 결합도이다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참조되는 데이터의 범위를 각 모듈에서 제한할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공유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결합도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(Common Coupling)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공유되는 공통 데이터 영역을 여러 모듈이 사용할 때의 결합도이다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 데이터 영역의 내용을 조금만 변경하더라도 이를 사용하는 모든 모듈에 영향을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미치므로 모듈의 독립성을 약하게 만든다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 결합도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(Content Coupling)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모듈이 다른 모듈의 내부 기능 및 그 내부 자료를 직접 참조하거나 수정할 때의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결합도이다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모듈에서 다른 모듈의 내부로 제어가 이동하는 경우에도 내용 결합도에 해당된다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8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 smtClean="0">
                <a:latin typeface="+mj-ea"/>
              </a:rPr>
              <a:t>모듈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정보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개념을 확장한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명령어나 호출문 등 모듈의 내부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관련되어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모듈이 독립적인 기능으로 정의되어 있는 정도를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기준으로 모듈을 구성할 수 있으나 응집도가 강할수록 품질이 높고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약할수록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품질이 낮다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응집도의 종류에는 기능적 응집도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 응집도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 응집도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응집도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우연적 응집도가 있으며 응집도의 정도는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63552" y="342900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 응집도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7688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83832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교환적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879976" y="342900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04112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00256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</a:t>
            </a:r>
            <a:r>
              <a:rPr lang="ko-KR" altLang="en-US" sz="12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3552" y="38610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 강함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12424" y="38610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 약함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5" name="직선 화살표 연결선 4"/>
          <p:cNvCxnSpPr>
            <a:stCxn id="11" idx="3"/>
            <a:endCxn id="12" idx="1"/>
          </p:cNvCxnSpPr>
          <p:nvPr/>
        </p:nvCxnSpPr>
        <p:spPr>
          <a:xfrm>
            <a:off x="3143672" y="3999548"/>
            <a:ext cx="6768752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696400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우연적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</a:p>
        </p:txBody>
      </p:sp>
    </p:spTree>
    <p:extLst>
      <p:ext uri="{BB962C8B-B14F-4D97-AF65-F5344CB8AC3E}">
        <p14:creationId xmlns:p14="http://schemas.microsoft.com/office/powerpoint/2010/main" val="6397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 smtClean="0">
                <a:latin typeface="+mj-ea"/>
              </a:rPr>
              <a:t>모듈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85072"/>
              </p:ext>
            </p:extLst>
          </p:nvPr>
        </p:nvGraphicFramePr>
        <p:xfrm>
          <a:off x="1815980" y="1628800"/>
          <a:ext cx="9248572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5844"/>
                <a:gridCol w="6552728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기능적 응집도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(Functional Cohesion)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내부의 모든 기능 요소들이 단일 문제와 연관되어 수행될 경우의 응집도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순차적 응집도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(Sequential Cohesion)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내 하나의 활동으로부터 나온 출력 데이터를 그 다음 활동의 입력 데이터로 사용할 경우의 응집도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교환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통신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응집도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(Communication Cohesion)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동일한 입력과 출력을 사용하여 서로 다른 기능을 수행하는 구성 요소들이 모였을 경우의 응집도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절차적 응집도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(Procedural Cohesion)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모듈이 다수의 관련 기능을 가질 때 모듈 안의 구성 요소들이 그 기능을 순차적으로 수행할 경우의 응집도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시간적 응집도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(Temporal Cohesion)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시간에 처리되는 몇 개의 기능을 모아 하나의 모듈로 작성할 경우의 응집도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논리적 응집도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(Logical Cohesion)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유사한 성격을 갖거나 특정 형태로 분류되는 처리 요소들로 하나의 모듈이 형성되는 경우의 응집도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우연적 응집도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(Coincidental Cohesion)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내부의 각 구성 요소들이 서로 관련 없는 요소로만 구성된 경우의 응집도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0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 smtClean="0">
                <a:latin typeface="+mj-ea"/>
              </a:rPr>
              <a:t>모듈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(Fan-In) /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(Fan-Out)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팬인은 어떤 모듈을 제어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모듈의 수를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모듈에 의해 제어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모듈의 수를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팬인과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팬아웃을 분석하여 시스템의 복잡도를 알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팬인이 높다는 것은 재사용 측면에서 설계가 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있다고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볼 수 있으나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장애점이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중점적인 관리 및 테스트가 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경우 불필요하게 다른 모듈을 호출하고 있는지 검토하고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단순화 시킬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검토가 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복잡도를 최적화하려면 팬인은 높게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팬아웃은 낮게 설계해야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8604" y="4653136"/>
            <a:ext cx="9926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단순하게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생각하면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 들어오면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나가면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(Out)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장애점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(SPOF, Single Point Of Failure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장애점은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시스템의 구성 요소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동작하지 않으면 전체 시스템이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중단되어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버리는 요소를 의미하며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실패점 이라고도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 smtClean="0">
                <a:latin typeface="+mj-ea"/>
              </a:rPr>
              <a:t>모듈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(Fan-In) /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(Fan-Out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시스템 구조도에서 각 모듈의 팬인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(Fan-In)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팬아웃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(Fan-Out)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901698"/>
            <a:ext cx="4608512" cy="2704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1775521" y="3805224"/>
            <a:ext cx="46085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75521" y="4341648"/>
            <a:ext cx="46085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75521" y="4084344"/>
            <a:ext cx="46085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 smtClean="0">
                <a:latin typeface="+mj-ea"/>
              </a:rPr>
              <a:t>모듈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N-S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(Nassi-Schneiderman Chart)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N-S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차트는 논리의 기술에 중점을 둔 도형을 이용한 표현 방법으로 박스 다이어그램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Chapin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 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선택 및 다중 선택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등의 제어 논리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표현한다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GOTO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화살표를 사용하지 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복합되어 있는 곳의 처리를 시각적으로 명확히 식별하는 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시각적으로 표현한다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쉽고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변환이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쉽지만 작성하기가 어려우며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제어를 전이하는 것이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총체적인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표현과 인터페이스를 나타내기가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어렵다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입구와 단일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출구로 표현한다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7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 smtClean="0">
                <a:latin typeface="+mj-ea"/>
              </a:rPr>
              <a:t>-</a:t>
            </a:r>
            <a:r>
              <a:rPr lang="en-US" altLang="ko-KR" sz="2800" b="1" dirty="0">
                <a:latin typeface="+mj-ea"/>
              </a:rPr>
              <a:t>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 </a:t>
            </a:r>
            <a:r>
              <a:rPr lang="ko-KR" altLang="en-US" sz="2800" b="1" dirty="0" smtClean="0">
                <a:latin typeface="+mj-ea"/>
              </a:rPr>
              <a:t>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Coupling)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두 모듈이 매개변수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자료를 전달할 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 형태로 전달되어 이용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때 데이터가 결합되어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있다고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(Content Coupling)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하나의 모듈이 직접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적으로 다른 모듈의 내용을 참조할 때 두 모듈은 내용적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결합되어 있다고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결합도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(Common Coupling)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두 모듈이 동일한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전역 데이터를 접근한다면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결합 되어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두 모듈 간의 상호작용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나타내는 것이다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결합도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간에 인터페이스가 자료 요소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로만 구성될 때의 결합도를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모듈이 다른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호출하면서 매개변수나 인수로 데이터를 넘겨주고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받은 모듈은 받은 데이터에 대한 처리 결과를 다시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돌려주는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내용을 전혀 알 필요가 없는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상태로서 한 모듈의 내용을 변경하더라도 다른 모듈에는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전혀 영향을 미치지 않는 가장 바람직한 결합도이다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결합도가 강한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Coupling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Stamp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Coupling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Common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Coupling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Coupling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결합도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스탬프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결합도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결합도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결합도 순으로 결합도가 강해진다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모듈이 다른 모듈의 내부 논리 조직을 제어하기 위한 목적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제어 신호를 이용하여 통신하는 경우이며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모듈에서 상위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모듈로 제어 신호가 이동하여 상위 모듈에게 처리 명령을 부여하는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권리 전도 현상이 발생하게 되는 결합도는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Coupling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Stamp Coupling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Coupling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Common Coupling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결합도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 Coupling)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어떤 모듈이 다른 모듈의 내부 논리 조직을 제어하기 위한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신호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 Code, Switch, Tag, Flag)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통신하는 경우이며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모듈에서 상위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신호가 이동하여 상위 모듈에게 처리 명령을 부여하는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권리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전도 현상이 발생하게 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결합도이다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개발에서 모듈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(Module)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되기 위한 주요 특징에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것들과 구별될 수 있는 독립적인 기능을 가진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유일한 이름을 가져야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모듈에서의 접근이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모듈들은 상호 작용을 통해서 더 큰 시스템을 구성해야 하므로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모듈은 상호 접근이 가능해야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 모듈은 독립성을 유지하되 최소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한의 다른 모듈과의 상호 접근을 가능하게 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01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(Abstraction)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추상화는 문제의 전체적이고 포괄적인 개념을 설계한 후 차례로 세분화하여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구체화시켜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나가는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인간이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문제를 다룰 때 가장 기본적으로 사용하는 방법으로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구축하기 전에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시스템과 유사한 모델을 만들어서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가지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요인들을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최소의 비용으로 실제 상황에 대처할 수 있고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및 구성을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대략적으로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해준다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추상화의 유형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78623"/>
              </p:ext>
            </p:extLst>
          </p:nvPr>
        </p:nvGraphicFramePr>
        <p:xfrm>
          <a:off x="2079737" y="3699872"/>
          <a:ext cx="7904695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975"/>
                <a:gridCol w="6480720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과정 추상화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자세한 수행 과정을 정의하지 않고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전반적인 흐름만  파악할 수  있게 설계하는 방법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추상화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데이터의 세부적인  속성이나 용도를 정의하지 않고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데이터 구조를  대표할  수  있는 표현으로 대체하는  방법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제어 추상화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이벤트 발생의 정확한 절차나 방법을 정의하지 않고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대표할 수 있는 표현으로 대체하는  방법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6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 smtClean="0">
                <a:latin typeface="+mj-ea"/>
              </a:rPr>
              <a:t>-</a:t>
            </a:r>
            <a:r>
              <a:rPr lang="en-US" altLang="ko-KR" sz="2800" b="1" dirty="0">
                <a:latin typeface="+mj-ea"/>
              </a:rPr>
              <a:t>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 </a:t>
            </a:r>
            <a:r>
              <a:rPr lang="ko-KR" altLang="en-US" sz="2800" b="1" dirty="0" smtClean="0">
                <a:latin typeface="+mj-ea"/>
              </a:rPr>
              <a:t>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 중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간에 어떠한 의미 있는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연관관계 도 지니지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기능 요소로 구성되는 경우이며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상위 모듈에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호출되어 처리상의 연관성이 없는 서로 다른 기능을 수행하는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Functional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Cohesion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Sequential Cohesion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Logical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Cohesion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Coincidental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Cohesion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우연적 응집도는 모듈 내부의 각 구성요소들이 서로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없는 요소로만 구성된 경우의 응집도이다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(Modularity)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시스템을 모듈로 분할하면 각각의 모듈을 별개로 만들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있기 때문에 좋은 구조가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모듈과 모듈 사이의 상호의존 또는 연관 정도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결합도가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약해야 독립적인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내 구성 요소들 간의 응집도가 강해야 좋은 모듈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정보 은닉 개념을 확장한 것으로 명령어나 호출문 등 모듈의 내부 요소들의 서로 연관되어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정도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모듈이 독립적인 기능으로 정의되어 있는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낮은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기능적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응집도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절차적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우연적 응집도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응집도의 강한 순서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 응집도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 응집도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응집도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응집도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응집도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우연적 응집도 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N-S(Nassi-Schneiderman) Chart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거리가 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논리의 기술에 중점을 둔 도형식 표현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다중 선택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제어 논리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구조로 표현한다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화살표를 사용하여 논리적인 제어 구조로 흐름을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복합되어 있는 곳의 처리를 시각적으로 명확히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식별하는데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차트는 논리의 기술에 중점을 둔 도형식 표현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GOTO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화살표를 사용하지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읽기는 쉽지만 작성하기가 어려우며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임의로 제어를 전이하는 것이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총체적인 구조 표현과 인터페이스를 나타내기가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입구와 단일 출구로 표현한다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0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 smtClean="0">
                <a:latin typeface="+mj-ea"/>
              </a:rPr>
              <a:t>-</a:t>
            </a:r>
            <a:r>
              <a:rPr lang="en-US" altLang="ko-KR" sz="2800" b="1" dirty="0">
                <a:latin typeface="+mj-ea"/>
              </a:rPr>
              <a:t>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기출 </a:t>
            </a:r>
            <a:r>
              <a:rPr lang="ko-KR" altLang="en-US" sz="2800" b="1" dirty="0" smtClean="0">
                <a:latin typeface="+mj-ea"/>
              </a:rPr>
              <a:t>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결합도가 낮은 것부터 높은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옳게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나열한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400" dirty="0" err="1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결합도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400" dirty="0" err="1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스탬프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err="1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err="1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결합도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스탬프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결합도 순으로 결합도가 강해진다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가장 강한 응집도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Sequential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Cohesion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Procedural Cohesion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Logical Cohesion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Coincidental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Cohesion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응집도의 강한 순서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 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 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응집도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우연적 응집도 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어떤 프로그램 구조를 나타낸다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fan-in, 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fan-out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수는 얼마인가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fan-in: 2, fan-out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3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fan-in: 3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fan-out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fan-in: 1, fan-out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fan-in: 2,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fan-out: 1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(fan-in)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 들어오는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(fan-out)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모듈에서 나가는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설계도의 하나인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NS-Chart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가장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거리가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논리의 기술에 중점을 두고 도형을 이용한 표현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쉽고 코드 변환이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화살표나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GOTO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이해하기 쉽다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연속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등의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논리 구조를 표현한다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차트는 논리의 기술에 중점을 둔 도형식 표현 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GOTO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화살표를 사용하지 않는다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읽기는 쉽지만 작성하기가 어려우며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임의로 제어를 전이하는 것이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총체적인 구조 표현과 인터페이스를 나타내기가 어렵다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입구와 단일 출구로 표현한다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772817"/>
            <a:ext cx="2232248" cy="1296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0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 smtClean="0">
                <a:latin typeface="+mj-ea"/>
              </a:rPr>
              <a:t>공통 모듈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모듈은 여러 프로그램에서 공통적으로 사용할 수 있는 모듈을 의미한다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사용되는 계산식이나 매번 필요한 사용자 인증과 같은 기능들이 공통 모듈로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재 사용성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확보와 중복 개발 회피를 위해 설계 과정에서 공통 부분을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명세를 작성할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구현할 때는 다른 개발자들이 해당 기능을 명확히 이해할 수 있도록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기법을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01494"/>
              </p:ext>
            </p:extLst>
          </p:nvPr>
        </p:nvGraphicFramePr>
        <p:xfrm>
          <a:off x="1968908" y="3717032"/>
          <a:ext cx="9248572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5844"/>
                <a:gridCol w="6552728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정확성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(Correctness)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구현 시 해당 기능이 필요하다는 것을 알 수 있도록 정확히 작성한다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명확성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(Clarity)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해당 기능을 이해할 때 중의적으로 해석되지 않도록 명확하게 작성한다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완전성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(Completeness)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구현을 위해 필요한 모든 것을 기술한다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일관성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(Consistency)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 기능들 간 상호 충돌이 발생하지 않도록 작성한다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추적성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(Traceability)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기능에 대한 요구사항의 출처 관련 시스템 등의 관계를 파악할 수 있도록 작성한다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7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 smtClean="0">
                <a:latin typeface="+mj-ea"/>
              </a:rPr>
              <a:t>공통 모듈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(Reuse)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재사용은 비용과 개발 시간을 절약하기 위해 이미 개발된 기능들을 파악하고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재구성하여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시스템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개발에 사용하기 적합하도록 최적화 시키는 작업이다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재사용을 위해서는 누구나 이해할 수 있고 사용이 가능하도록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사용법을 공개해야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재사용되는 대상은 외부 모듈과의 결합도는 낮고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높아야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 규모에 따른 분류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16233"/>
              </p:ext>
            </p:extLst>
          </p:nvPr>
        </p:nvGraphicFramePr>
        <p:xfrm>
          <a:off x="1968908" y="3381268"/>
          <a:ext cx="9248572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5844"/>
                <a:gridCol w="6552728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함수와 객체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클래스나 메소드 단위의 소스 코드를 재사용한다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컴포넌트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독립적인 업무 또는 기능을 수행하는 실행 코드 기반으로 작성된 모듈이다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컴포넌트 자체에 대한 수정 없이 인터페이스를 통해 통신하는 방식으로 재사용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애플리케이션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공통된 기능들을 제공하는 애플리케이션을 공유하는 방식으로 재사용한다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78344" y="4636952"/>
            <a:ext cx="9926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함수를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캡슐화한 소프트웨어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정의하는 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설계도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6001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 smtClean="0">
                <a:latin typeface="+mj-ea"/>
              </a:rPr>
              <a:t>공통 모듈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모듈 설계 방안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줄이고 응집도는 높여서 모듈의 독립성과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 사용성을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제어 영역 안에서 그 모듈의 영향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영역을 유지시킨다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복잡도와 중복성을 줄이고 일관성을 유지시킨다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기능은 예측이 가능해야 하며 지나치게 제한적이어서는 안 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유지보수가 용이해야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크기는 시스템의 전반적인 기능과 구조를 이해하기 쉬운 크기로 분해한다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입구와 하나의 출구를 갖도록 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번호나 기능 코드들이 전반적인 처리 논리 구조에 예기치 못한 영향을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끼치지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않도록 모듈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설계해야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제어를 위해 모듈 간의 계층적 관계를 정의하는 자료가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제시되어야 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5373216"/>
            <a:ext cx="9926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간에 상호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 또는 두 모듈 사이의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 관계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요소들의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관련되어 있는 정도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영역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내에서 어떤 특정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제어하는 하위 모듈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 영역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모듈이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모듈들에게 미치게 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</a:p>
        </p:txBody>
      </p:sp>
    </p:spTree>
    <p:extLst>
      <p:ext uri="{BB962C8B-B14F-4D97-AF65-F5344CB8AC3E}">
        <p14:creationId xmlns:p14="http://schemas.microsoft.com/office/powerpoint/2010/main" val="279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공통 모듈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 smtClean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 대한 명세 기법 중 해당 기능에 대해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 되게 이해되고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가지로 해석될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작성하는 원칙은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상호 작용성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구현 시 해당 기능이 필요하다는 것을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 수 있도록 정확히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기능을 이해할 때 중의적으로 해석되지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않도록 명확하게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구현을 위해 필요한 모든 것을 기술한다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기능들 간 상호 충돌이 발생하지 않도록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기능에 대한 요구사항의 출처 관련 시스템 등의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파악할 수 있도록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공통모듈의 재사용 범위에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따른 분류가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더미코드 재사용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함수와 객체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애플리케이션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 규모에 따른 분류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함수와 객체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클래스나 메소드 단위의 소스 코드를 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업무 또는 기능을 수행하는 실행 코드 기반으로 작성된 모듈이다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자체에 대한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 없이 인터페이스를 통해 통신하는 방식으로 재사용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공통된 기능들을 제공하는 애플리케이션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공유하는 방식으로 재사용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더미 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(DUMMY CODE)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스켈레톤 프로그래밍은 단순한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 프로그램 구조 기반의 컴퓨터 프로그래밍 스타일의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더미 코드라고 칭한다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명백한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가지고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독립적으로 존재할 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시스템의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넓은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의미에서는 재사용 되는 모든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단위라고 볼 수 있으며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통해서만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접근할 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Sheet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Component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Cell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바람직한 소프트웨어 설계 지침이 아닌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적당한 모듈의 크기를 유지한다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접속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분석하여 복잡도와 중복을 줄인다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결합도는 강할수록 바람직하다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효과적인 제어를 위해 설계에서 계층적 자료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조직이 제시 되어야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결합도는 줄이고 응집도는 높여서 모듈의 독립성과 재사용성을 높인다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복잡도와 중복성을 줄이고 일관성을 유지시킨다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기능은 예측이 가능해야 하며 지나치게 제한적이어서는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크기는 시스템의 전반적인 기능과 구조를 이해하기 쉬운 크기로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제어를 위해서 모듈 간의 계층적 관계를 정의하는 자료가 제시되어야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6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공통 모듈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 smtClean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일부분을 다른 시스템에서 사용할 수 있는 정도를 의미하는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(Reliability)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(Maintainability)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가시성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(Visibility)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(Reusability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재사용성은 비용과 개발 시간을 절약하기 위해 이미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기능들을 파악하고 재구성하여 새로운 시스템 또는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개발에 사용하기 적합하도록 최적화 시키는 작업이다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 소프트웨어 설계를 위한 소프트웨어의 모듈간의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모듈 내 요소 간 응집도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옳은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응집도는 낮게 결합도는 높게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높게 결합도는 낮게 설계한다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양쪽 모두 낮게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양쪽 모두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높게 설계한다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모듈 설계를 위한 유의사항으로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모듈간의 결합도를 약하게 하면 모듈 독립성이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중복성을 줄이고 일관성을 유지시킨다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기능은 예측이 가능해야 하며 지나치게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제한적이어야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유지보수가 용이해야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기능은 예측이 가능해야 하며 지나치게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제한적이지 않아야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재사용에 대한 내용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비용을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절감하고 개발 시간을 단축하여 생산성이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대상은 외부 모듈과의 결합도가 낮아야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규모에 따라 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재사용을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위해서는 사용법이 공개되어야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 규모에 따른 분류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함수와 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공통 모듈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 smtClean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모듈을 설계할 때 공통 부분을 명세하기 위한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에 해당하지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일관성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부분 명세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68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-SEC_07(</a:t>
            </a:r>
            <a:r>
              <a:rPr lang="ko-KR" altLang="en-US" sz="2800" b="1" dirty="0" smtClean="0">
                <a:latin typeface="+mj-ea"/>
              </a:rPr>
              <a:t>코드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(Code)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코드는 컴퓨터를 이용하여 자료를 처리하는 과정에서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집계를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용이하게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자료의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하기 위해서 사용하는 기호이다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코드는 정보를 신속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명료하게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전달할 수 있게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코드는 일정한 규칙에 따라 작성되며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처리의 효율과 처리된 정보의 가치에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미친다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예로 주민등록번호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 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주요 기능에는 식별 기능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기능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기능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기능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간소화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05936"/>
              </p:ext>
            </p:extLst>
          </p:nvPr>
        </p:nvGraphicFramePr>
        <p:xfrm>
          <a:off x="1968908" y="3761316"/>
          <a:ext cx="9248572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5844"/>
                <a:gridCol w="6552728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식별 기능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간의 성격에 따라 구분이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분류 기능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기준이나 동일한 유형에 해당하는 데이터를 그룹화 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배열 기능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의미를 부여하여 나열할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표준화 기능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다양한 데이터를 기준에 맞추어 표현할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간소화 기능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복잡한 데이터를 간소화할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2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-SEC_07(</a:t>
            </a:r>
            <a:r>
              <a:rPr lang="ko-KR" altLang="en-US" sz="2800" b="1" dirty="0" smtClean="0">
                <a:latin typeface="+mj-ea"/>
              </a:rPr>
              <a:t>코드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종류에는 다음과 같은 것들이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80339"/>
              </p:ext>
            </p:extLst>
          </p:nvPr>
        </p:nvGraphicFramePr>
        <p:xfrm>
          <a:off x="1731693" y="1901698"/>
          <a:ext cx="9248572" cy="466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8083"/>
                <a:gridCol w="6900489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순차 코드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(Sequence Code)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자료의 발생 순서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크기 순서 등 일정 기준에 따라서 최초의 자료부터 차례로 일련번호를 부여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방법으로 순서 코드 또는 일련번호 코드라고도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1, 2, 3, 4...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블록 코드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(Block Code)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코드화 대상 항목 중에서 공통성이 있는 것끼리 블록으로 구분하고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블록 내에서 일련번호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부여하는 방법으로구분 코드라고도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1001~1100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총무부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 1101~1200: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영업부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진 코드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(Decimal Code)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코드화 대상 항목을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0~9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까지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진 분할하고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다시 그 각각에 대하여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진 분할하는 방법을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필요한 만큼 반복하는 방법으로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도서 분류식 코드라고도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1000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1100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공학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1110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설계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그룹분류 코드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(Group Classification Code)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코드화 대상 항목을 일정 기준에 따라 대분류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중분류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소분류 등으로 구분하고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그룹 안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일련번호를 부여하는 방법이다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1-01-001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본사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총무부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인사계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2-01-001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총무부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인사계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연상 코드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(Mnemonic Code)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코드화 대상 항목의 명칭이나 약호와 관계 있는 숫자나 문자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기호를 이용하여 코드를 부여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/>
                      </a:r>
                      <a:b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방법이다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TV-40 : 40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TV, L-15-220 : 15W 220V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램프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표의 숫자 코드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(Significant Digit Code)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코드화 대상 항목의 성질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즉 길이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넓이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높이 등의 물리적 수치를 그대로 코드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적용시키는 방법으로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유효 숫자 코드라고도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120-720-1500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두께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길이가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120×720x1500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 강판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합성 코드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(Combined Code)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필요한 기능을 하나의 코드로 수행하기 어려운 경우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 이상의 코드를 조합하여 만드는 방법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연상 코드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+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순차 코드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KE-711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대한항공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711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AC-253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에어캐나다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253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3512" y="6576017"/>
            <a:ext cx="9926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알기 쉽게 만든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부호를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3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단계적 분해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(Stepwise Refinement)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단계적 분해는 </a:t>
            </a:r>
            <a:r>
              <a:rPr lang="en-US" altLang="ko-KR" sz="16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Niklaus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Wirth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제안된 하향식 설계 전략으로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개념으로부터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개념으로 구체화시키는 분할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추상화의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반복에 의해 세분화된다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소프트웨어의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기능에서부터 시작하여 점차적으로 구체화하고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상세한 내역은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뒤로 미루어 진행한다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정보 은닉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(Information Hiding)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은닉은 한 모듈 내부에 포함된 절차와 자료들의 정보가 감추어져 다른 모듈이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접근하거나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변경하지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못하도록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어떤 모듈이 소프트웨어 기능을 수행하는데 반드시 필요한 기능이 있어 정보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은닉된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커뮤니케이션 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필요가 있을 때는 필요한 정보만 인터페이스를 통해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은닉을 통해 모듈을 독립적으로 수행할 수 있고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모듈이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변경되더라도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모듈에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주지 않으므로 수정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유지보수가 용이하다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3552" y="5991671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은닉의 예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감기약을 예로 들면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은닉은 감기약 캡슐에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재료가 들어 있는지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몰라도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감기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걸렸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먹는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약이라는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것만 알고 복용하는 것과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의미라고 보면 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-SEC_07(</a:t>
            </a:r>
            <a:r>
              <a:rPr lang="ko-KR" altLang="en-US" sz="2800" b="1" dirty="0" smtClean="0">
                <a:latin typeface="+mj-ea"/>
              </a:rPr>
              <a:t>코드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14057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부여 체계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부여 체계는 이름만으로 개체의 용도와 적용 범위를 알 수 있도록 코드를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 말한다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부여 체계는 각 개체에 유일한 코드를 부여하여 개체들의 식별 및 추출을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용이하게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부여하기 전에 각 단위 시스템의 고유한 코드와 개체를 나타내는 코드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정의되어야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 체계를 담당하는 자는 코드의 자릿수와 구분자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상세하게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명시해야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식별을 위한 코드 부여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부여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따른 코드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• PJC-COM-003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단위의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공통 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•PY3-MOD-010 :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단위 시스템의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모듈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11133"/>
              </p:ext>
            </p:extLst>
          </p:nvPr>
        </p:nvGraphicFramePr>
        <p:xfrm>
          <a:off x="1731693" y="3324944"/>
          <a:ext cx="9248572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8083"/>
                <a:gridCol w="6900489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자릿수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구분자를 포함한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 구조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AAA-MOD-000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구조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AAA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영문 및 숫자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단위 시스템의 코드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전체 시스템의 경우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'PJC'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고정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MOD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영문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MOD,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 모듈은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COM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사용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000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숫자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순차적 일련번호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001~999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66300" y="594928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개발에서 코드를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대상이 되는 개체에는 모듈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등이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0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 smtClean="0">
                <a:latin typeface="+mj-ea"/>
              </a:rPr>
              <a:t>-</a:t>
            </a:r>
            <a:r>
              <a:rPr lang="en-US" altLang="ko-KR" sz="2800" b="1" dirty="0">
                <a:latin typeface="+mj-ea"/>
              </a:rPr>
              <a:t>SEC_07(</a:t>
            </a:r>
            <a:r>
              <a:rPr lang="ko-KR" altLang="en-US" sz="2800" b="1" dirty="0">
                <a:latin typeface="+mj-ea"/>
              </a:rPr>
              <a:t>코드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 smtClean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기본 기능으로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표준화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식별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코드라는 것은 컴퓨터를 이용하여 자료를 처리하는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분류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및 집계를 용이하게 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자료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추출을 쉽게 하기 위해서 사용하는 기호이다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기능으로는 식별 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간소화 기능이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설계에서 일정한 일련번호를 부여하는 방식의 코드는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연상 코드  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블록 코드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코드   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표의 숫자 코드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Code)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자료의 발생 순서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 순서 등 일정 기준에 따라서 최초의 자료부터 차례로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일련번호를 부여하는 방법이고 순서 코드나 또는 일련번호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)1, 2, 3, 4...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코드화 대상 항목의 중량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면적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 등의 물리적 수치를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코드는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 코드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표의 숫자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블록 코드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표의 숫자 코드는 코드화 대상 항목의 성질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길이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넓이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 등의 물리적 수치를 그대로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코드에 적용시키는 방법이고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 숫자 코드라고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120-500-1500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높이가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120*500*1500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책상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 번호의 발급 과정에서 둘 이상의 서로 다른 사람에게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번호가 부여된 경우에 코드의 어떤 기능을 만족시키지 못한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것인가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표준화 기능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배열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연상 기능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기능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데이터를 기준에 맞추어 표현할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기능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간에 성격에 따라 구분이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기능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의미를 부여하여 나열할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기능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기준이나 동일한 유형에 해당하는 데이터를 그룹화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간소화 기능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데이터를 간소화 시킬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2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 smtClean="0">
                <a:latin typeface="+mj-ea"/>
              </a:rPr>
              <a:t>-</a:t>
            </a:r>
            <a:r>
              <a:rPr lang="en-US" altLang="ko-KR" sz="2800" b="1" dirty="0">
                <a:latin typeface="+mj-ea"/>
              </a:rPr>
              <a:t>SEC_07(</a:t>
            </a:r>
            <a:r>
              <a:rPr lang="ko-KR" altLang="en-US" sz="2800" b="1" dirty="0">
                <a:latin typeface="+mj-ea"/>
              </a:rPr>
              <a:t>코드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 smtClean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회사에서 각 부서의 명칭을 코드화하기 위하여 대분류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중분류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소분류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나누어 나타내고자 한다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 가장 적합한 코드의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 Code)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분류 코드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(Group Classification Code)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연상 기호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(Mnemonic Code)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Code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분류 코드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코드화 대상 항목을 일정 기준에 따라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대분류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중분류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소분류 등으로 구분하고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그룹 안에서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일련번호를 부여하는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연상 코드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코드화 대상 항목의 명칭이나 약호와 관계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숫자나 문자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기호를 이용하여 코드를 부여하는 방법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코드화 대상 자료 전체를 계산하여 이를 필요로 하는 분류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블록을 구분하고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블록 내에서 순서대로 번호를 부여하는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적은 자릿수로 많은 항목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 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가능하고 예비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사용할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있어 추가가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순차 코드라고도 하는 이것을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무엇이라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순차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표의 숫자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(Significant Digit)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블록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연상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(Mnemonic)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부여 체계에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모듈이나 컴포넌트에 식별할 수 있는 코드를 부여하는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프로그래머가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개발할 때 마다 임의로 코드를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이상의 코드를 조합하여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코드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 체계의 담당자는 코드 규칙을 상세히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부여 체계는 이름만으로 개체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용도와 적용 범위를 알 수 있도록 코드를 부여하는 방석을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유일한 코드를 부여하여 개체들의 식별 및 추출을 용이하게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부여 체계 담당자는 코드의 자릿수와 구분자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등을 상세하게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명시해야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주요 기능에서 다양한 데이터를 기준에 맞추어 표현할 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기능은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기능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분류 기능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기능 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기능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 smtClean="0">
                <a:latin typeface="+mj-ea"/>
              </a:rPr>
              <a:t>-</a:t>
            </a:r>
            <a:r>
              <a:rPr lang="en-US" altLang="ko-KR" sz="2800" b="1" dirty="0">
                <a:latin typeface="+mj-ea"/>
              </a:rPr>
              <a:t>SEC_07(</a:t>
            </a:r>
            <a:r>
              <a:rPr lang="ko-KR" altLang="en-US" sz="2800" b="1" dirty="0">
                <a:latin typeface="+mj-ea"/>
              </a:rPr>
              <a:t>코드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 smtClean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기능을 하나의 코드로 수행하기 어려운 경우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코드를 조합하여 만드는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 Code)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(Combined Code)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연상 기호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(Mnemonic Code)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Code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부여할 대상이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개체 가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모듈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컴포넌트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인터페이스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부여할 대상이 되는 개체에는 모듈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해당하지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7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-SEC_08(</a:t>
            </a:r>
            <a:r>
              <a:rPr lang="ko-KR" altLang="en-US" sz="2800" b="1" dirty="0" smtClean="0">
                <a:latin typeface="+mj-ea"/>
              </a:rPr>
              <a:t>디자인 패턴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9103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(Design Pattern)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패턴은 각 모듈의 세분화된 역할이나 모듈들 간의 인터페이스와 같은 코드를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방안을 설계할 때 참조할 수 있는 전형적인 해결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예제를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패턴은 문제 및 배경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적용된 사례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샘플 코드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구성되어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바퀴를 다시 발명하지 마라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(Don't reinvent the wheel)'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말과 같이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중에 문제가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 해결책을 구상하는 것보다 문제에 해당하는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참고하여 적용하는 것이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패턴은 한 패턴에 변형을 가하거나 특정 요구사항을 반영하면 유사한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패턴으로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1995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GoF(Gang of Four)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불리는 에릭 감마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(Erich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Gamma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리차드 헬름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(Richard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Helm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랄프 존슨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(Ralph Johnson),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블리시디스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(John Vlissides)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처음으로 구체화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GoF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디자인 패턴은 수많은 디자인 패턴들 중 가장 일반적인 사례에 적용될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패턴들을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정리함으로써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지금까지도 소프트웨어 공학이나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현업에서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많이 사용되는 디자인 패턴이다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GoF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디자인 패턴은 유형에 따라 생성 패턴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패턴으로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1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-SEC_08(</a:t>
            </a:r>
            <a:r>
              <a:rPr lang="ko-KR" altLang="en-US" sz="2800" b="1" dirty="0" smtClean="0">
                <a:latin typeface="+mj-ea"/>
              </a:rPr>
              <a:t>디자인 패턴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227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(Design Pattern)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패턴과 디자인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모두 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설계를 위한 참조 모델이지만 다음과 같은 차이가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패턴은 디자인 패턴보다 상위 수준의 설계에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패턴이 전체 시스템의 구조를 설계하기 위한 참조 모델이라면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서브시스템에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속하는 컴포넌트들과 그 관계를 설계하기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참조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몇몇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특정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패턴을 구현하는데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유용하게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 사용의 장단점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범용적인 코딩 스타일로 인해 구조 파악이 용이하다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지향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및 구현의 생산성을 높이는 데 적합하다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구조의 재사용을 통해 개발 시간과 비용이 절약된다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투자 비용이 부담될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 이후에는 검증구조를 재사용함으로써 요구사항 변경에 유연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하게 대처할 수 있고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가능하고 개발의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전체적인 측면에서는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비용이 절약된다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원활한 의사소통이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요청에 대한 유연한 대처가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한 설계와 구현을 다루므로 다른 기반의 애플리케이션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적합하지 않다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0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-SEC_08(</a:t>
            </a:r>
            <a:r>
              <a:rPr lang="ko-KR" altLang="en-US" sz="2800" b="1" dirty="0" smtClean="0">
                <a:latin typeface="+mj-ea"/>
              </a:rPr>
              <a:t>디자인 패턴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2271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(Creational Pattern)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패턴은 객체의 생성과 관련된 패턴으로 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패턴이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패턴은 객체의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생성과 참조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캡슐화하여 객체가 생성되거나 변경되어도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크게 받지 않도록 하여 프로그램에 유연성을 더해준다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21115"/>
              </p:ext>
            </p:extLst>
          </p:nvPr>
        </p:nvGraphicFramePr>
        <p:xfrm>
          <a:off x="1981205" y="2579418"/>
          <a:ext cx="9248572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8083"/>
                <a:gridCol w="6900489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추상 팩토리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(Abstract Factory)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구체적인 클래스에 의존하지 않고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인터페이스를 통해 서로 연관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의존하는 객체들의 그룹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으로 생성하여 추상적으로 표현한다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연관된 서브 클래스를 묶어 한 번에 교체하는 것이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빌더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(Builder)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작게 분리된 인스턴스를 건축 하듯이 조합하여 객체를 생성한다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객체의 생성 과정과 표현 방법을 분리하고 있어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동일한 객체 생성에서도 서로 다른 결과를 만들어 낼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팩토리 메소드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(Factory Method)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 생성을 서브 클래스에서 처리하도록 분리하여 캡슐화한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상위 클래스에서 인터페이스만 정의하고 실제 생성은 서브 클래스가 담당한다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가상 생성자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(Virtual Constructor)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패턴이라고도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프로토타입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(Prototype)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원본 객체를 복제하는 방법으로 객체를 생성하는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일반적인 방법으로 객체를 생성하며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비용이 큰 경우 주로 이용한다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싱글톤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(Singleton)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하나의 객체를 생성하면 생성된 객체를 어디서든 참조할 수 있지만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여러 프로세스가 동시에 참조할 수는 없다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클래스 내에서 인스턴스가 하나뿐임을 보장하며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불필요한 메모리 낭비를 최소화할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DB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커넥션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3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-SEC_08(</a:t>
            </a:r>
            <a:r>
              <a:rPr lang="ko-KR" altLang="en-US" sz="2800" b="1" dirty="0" smtClean="0">
                <a:latin typeface="+mj-ea"/>
              </a:rPr>
              <a:t>디자인 패턴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2271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(Structural Pattern)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패턴은 클래스나 객체들을 조합하여 더 큰 구조로 만들 수 있게 해주는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패턴이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패턴은 구조가 복잡한 시스템을 개발하기 쉽게 도와준다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96238"/>
              </p:ext>
            </p:extLst>
          </p:nvPr>
        </p:nvGraphicFramePr>
        <p:xfrm>
          <a:off x="1981205" y="2579418"/>
          <a:ext cx="9248572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8083"/>
                <a:gridCol w="6900489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어댑터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(Adapter)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호환성이 없는 클래스들의 인터페이스를 타 클래스가 이용할 수 있도록 변환해주는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기존의 클래스를 이용하고 싶지만 인터페이스가 일치하지 않을 때 이용한다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브리지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(Bridge)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구현부에서 추상층을 분리하여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서로가 독립적으로 확장할 수 있도록 구성한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기능과 구현을 두 개의 별도 클래스로 구현한다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컴포지트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(Composite)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여러 객체를 가진 복합 객체와 단일 객체를 구분 없이 다루고자 할 때 사용하는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객체들을 트리 구조로 구성하여 디렉터리 안에 디렉터리가 있듯이 복합 객체 안에 복합 객체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포함되는 구조를 구현할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데코레이터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(Decorator)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 간의 결합을 통해 능동적으로 기능들을 확장할 수 있는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임의의 객체에 부가적인 기능을 추가하기 위해 다른 객체들을 덧붙이는 방식으로 구현한다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퍼싸드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(Facade)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복잡한 서브 클래스들을 피해 더 상위에 인터페이스를 구성함으로써 서브 클래스들의 기능을 간편하게 사용할 수 있도록 하는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서브 클래스들 사이의 통합 인터페이스를 제공하는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Wrapper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객체가 필요하다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플라이웨이트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(Flyweight)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인스턴스가 필요할 때마다 매번 생성하는 것이 아니고 가능한 한 공유해서 사용함으로써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메모리를 절약하는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다수의 유사 객체를 생성하거나 조작할 때 유용하게 사용할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프록시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(Proxy)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접근이 어려운 객체와 여기에 연결하려는 객체 사이에서 인터페이스 역할을 수행하는 패턴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 연결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메모리의 대용량 객체로의 접근 등에 주로 이용한다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-SEC_08(</a:t>
            </a:r>
            <a:r>
              <a:rPr lang="ko-KR" altLang="en-US" sz="2800" b="1" dirty="0" smtClean="0">
                <a:latin typeface="+mj-ea"/>
              </a:rPr>
              <a:t>디자인 패턴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227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(Behavioral Pattern)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패턴은 클래스나 객체들이 서로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상호작용 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방법이나 책임 분배 방법을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패턴이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패턴은 하나의 객체로 수행할 수 없는 작업을 여러 객체로 분배하면서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 할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도와준다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77250"/>
              </p:ext>
            </p:extLst>
          </p:nvPr>
        </p:nvGraphicFramePr>
        <p:xfrm>
          <a:off x="1981205" y="2947744"/>
          <a:ext cx="9248572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8083"/>
                <a:gridCol w="6900489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책임 연쇄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(Chain of Responsibility)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요청을 처리할 수 있는 객체가 둘 이상 존재하여 한 객체가 처리하지 못하면 다음 객체로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넘어가는 형태의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요청을 처리할 수 있는 각 객체들이 고리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(Chain)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 묶여 있어 요청이 해결될 때까지 고리를 따라 책임이 넘어간다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커맨드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(Command)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요청을 객체의 형태로 캡슐화하여 재이용하거나 취소할 수 있도록 요청에 필요한 정보를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저장하거나 로그에 남기는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요청에 사용되는 각종 명령어들을 추상 클래스와 구체 클래스로 분리하여 단순화한다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인터프리터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(Interpreter)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언어에 문법 표현을 정의하는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•SQL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이나 통신 프로토콜과 같은 것을 개발할 때 사용한다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반복자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(Iterator)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 구조와 같이 접근이 잦은 객체에 대해 동일한 인터페이스를 사용하도록 하는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내부표현 방법의 노출 없이 순차적인 접근이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중재자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(Mediator)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수많은 객체들 간의 복잡한 상호작용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(Interface)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캡슐화하여 객체로 정의하는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 사이의 의존성을 줄여 결합도를 감소시킬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중재자는 객체 간의 통제와 지시의 역할을 수행한다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메멘토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(Memento)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시점에서의 객체 내부 상태를 객체화함으로써 이후 요청에 따라 객체를 해당 시점의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상태로 돌릴 수 있는 기능을 제공하는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•Ctrl + Z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같은 되돌리기 기능을 개발할 때 주로 이용한다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-SEC_08(</a:t>
            </a:r>
            <a:r>
              <a:rPr lang="ko-KR" altLang="en-US" sz="2800" b="1" dirty="0" smtClean="0">
                <a:latin typeface="+mj-ea"/>
              </a:rPr>
              <a:t>디자인 패턴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227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(Behavioral Pattern)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88159"/>
              </p:ext>
            </p:extLst>
          </p:nvPr>
        </p:nvGraphicFramePr>
        <p:xfrm>
          <a:off x="1981205" y="1540728"/>
          <a:ext cx="9248572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8083"/>
                <a:gridCol w="6900489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옵서버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(Observer)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객체의 상태가 변화하면 객체에 상속되어 있는 다른 객체들에게 변화된 상태를 전달하는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주로 분산된 시스템 간에 이벤트를 생성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(Publish)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이를 수신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(Subscribe)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해야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할 때 이용한다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상태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(State)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객체의 상태에 따라 동일한 동작을 다르게 처리해야 할 때 사용하는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 상태를 캡슐화하고 이를 참조하는 방식으로 처리한다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전략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(Strategy)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동일한 계열의 알고리즘들을 개별적으로 캡슐화하여 상호 교환할 수 있게 정의하는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클라이언트는 독립적으로 원하는 알고리즘을 선택하여 사용할 수 있으며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클라이언트에 영향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없이 알고리즘의 변경이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템플릿 메소드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(Template Method)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상위 클래스에서 골격을 정의하고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하위 클래스에서 세부 처리를 구체화 하는 구조의 패턴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유사한 서브 클래스를 묶어 공통된 내용을 상위 클래스에서 정의함으로써 코드의 양을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줄이고 유지보수를 용이하게 해준다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방문자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(Visitor)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클래스들의 데이터 구조에서 처리 기능을 분리하여 별도의 클래스로 구성하는 패턴이다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분리된 처리 기능은 각 클래스를 방문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(Visit)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하여 수행한다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아키텍처의 품질 속성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아키텍처의 품질 속성은 소프트웨어 아키텍처가 이해 관계자들이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수준의 품질을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보장할 수 있게 설계되었는지를 확인하기 위해 품질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요소들을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측면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측면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측면으로 구분하여 구체화시켜 놓은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시스템 측면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521"/>
              </p:ext>
            </p:extLst>
          </p:nvPr>
        </p:nvGraphicFramePr>
        <p:xfrm>
          <a:off x="2079737" y="2996952"/>
          <a:ext cx="7904695" cy="2834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975"/>
                <a:gridCol w="6480720"/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사용자의 요청과  같은 이벤트가 발생했을 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이를 적절하고 빠르게 처리하는 것이다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허용되지 않은 접근을 막고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허용된 접근에는 적절한 서비스를  제공하는 것이다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가용성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장애 없이 정상적으로 서비스를  제공하는 것이다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요구한 기능을 만족스럽게 구현하는 것이다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소프트웨어를 사용하는데 헤매지 않도록 명확하고 편리하게 구현하는 것이다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용이성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소프트웨어가 처음 설계 목표와 다른 하드웨어나 플랫폼에서도 동작할 수 있도록 구현 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것이다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확장성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시스템의 용량 처리능력 등을 확장시켰을 때 이를 효과적으로 활용할 수 있도록 구현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것이다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기타 속성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용이성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배치성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안정성 등이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 smtClean="0">
                <a:latin typeface="+mj-ea"/>
              </a:rPr>
              <a:t>-SEC_08(</a:t>
            </a:r>
            <a:r>
              <a:rPr lang="ko-KR" altLang="en-US" sz="2800" b="1" dirty="0" smtClean="0">
                <a:latin typeface="+mj-ea"/>
              </a:rPr>
              <a:t>디자인 패턴</a:t>
            </a:r>
            <a:r>
              <a:rPr lang="en-US" altLang="ko-KR" sz="2800" b="1" dirty="0" smtClean="0">
                <a:latin typeface="+mj-ea"/>
              </a:rPr>
              <a:t>)</a:t>
            </a:r>
            <a:r>
              <a:rPr lang="ko-KR" altLang="en-US" sz="2800" b="1" dirty="0" smtClean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설계에서 자주 발생하는 문제에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 이고 반복적인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무엇이라고 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분해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연관 관계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클래스 도출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패턴은 각 모듈의 세분화된 역할이나 모듈들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인터페이스와 같은 코드를 작성하는 수준의 세부적인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방안을 설계할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참조할 수 있는 전형적인 해결방식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예제를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GoF(Gangs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패턴에서 생성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(Creational)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컴포지트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어댑터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 팩토리  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옵서버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패턴은 객체의 생성과 참조 과정을 캡슐화하여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객체가 생성되거나 변경되어도 프로그램의 구조에 영향을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크게 받지 않도록 하여 프로그램에 유연성을 더해준다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패턴의 종류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 팩토리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팩토리 메소드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싱글톤 패턴이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 사용의 장단점에 대한 설명으로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구조 파악이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설계 및 구현의 생산성을 높이는데 적합하다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재사용을 위한 개발 시간이 단축된다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절차형 언어와 함께 이용될 때 효율이 극대화된다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패턴의 단점으로는 초기 투자의 비용이 부담이 될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객체지향을 기반으로 한 설계와 구현을 다루기 때문에 다른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애플리케이션 개발에는 적합하지 않다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설명하는 디자인 패턴은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◆ 객체를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생성하기 위한 인터페이스를 정의하여 어떤 클래스가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것인지는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클래스가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결정하도록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◆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Virtual-Constructor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패턴이라고도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Visitor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Observer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Factory Method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Bridge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Factory Method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객체 생성을 서브 클래스에서 처리하도록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분리하여 캡슐화한 패턴이며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클래스에서 인터페이스만 정의하고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생성은 서브 클래스가 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생성자 패턴이라고도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3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 smtClean="0">
                <a:latin typeface="+mj-ea"/>
              </a:rPr>
              <a:t>-SEC_08(</a:t>
            </a:r>
            <a:r>
              <a:rPr lang="ko-KR" altLang="en-US" sz="2800" b="1" dirty="0" smtClean="0">
                <a:latin typeface="+mj-ea"/>
              </a:rPr>
              <a:t>디자인 패턴</a:t>
            </a:r>
            <a:r>
              <a:rPr lang="en-US" altLang="ko-KR" sz="2800" b="1" dirty="0" smtClean="0">
                <a:latin typeface="+mj-ea"/>
              </a:rPr>
              <a:t>)</a:t>
            </a:r>
            <a:r>
              <a:rPr lang="ko-KR" altLang="en-US" sz="2800" b="1" dirty="0" smtClean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GoF(Gang of Four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패턴을 생성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행동 패턴 의 세 그룹으로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분류할 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패턴이 아닌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Adapter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Bridge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Builder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Proxy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 중에서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행위적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패턴에 속하지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커맨드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(Command)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옵서버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(Observer)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프로토타입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상태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(State)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패턴은 하나의 객체로 수행할 수 없는 작업을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객체로 분배하면서 결합도를 최소화 할 수 있도록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도움을 주는 패턴이다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패턴의 종류에는 책임 연쇄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커맨드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중재자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메멘토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템플릿 메소드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방문자 패턴이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패턴을 이용한 소프트웨어 재사용으로 얻어지는 장점이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품질을 향상시킬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프로세스를 무시할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개발자들 사이의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의사소통을 원활하게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품질과 생산성을 향상시킬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GoF(Gangs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Factory Method Pattern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상위 클래스에서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정의하고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하위클래스에서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인스턴스를 생성하도록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Prototype Pattern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Prototype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먼저 생성하고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인스턴스를 복제 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구조이다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Bridge Pattern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기존에 구현되어 있는 클래스에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발생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기존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 재사용할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중간에서 맞춰주는 역할을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Mediator Pattern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객체간의 통제와 지시의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중재자를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객체지향의 목표를 달성하게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해준다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 패턴은 구현부에서 추상층을 분리하여 서로가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독립적으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로 확장할 수 있도록 구성한 패턴이다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클래스를 이용하고 싶을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중간에서 맞춰주는 역할을 수행하는 패턴은 어댑터 패턴이다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 smtClean="0">
                <a:latin typeface="+mj-ea"/>
              </a:rPr>
              <a:t>-SEC_08(</a:t>
            </a:r>
            <a:r>
              <a:rPr lang="ko-KR" altLang="en-US" sz="2800" b="1" dirty="0" smtClean="0">
                <a:latin typeface="+mj-ea"/>
              </a:rPr>
              <a:t>디자인 패턴</a:t>
            </a:r>
            <a:r>
              <a:rPr lang="en-US" altLang="ko-KR" sz="2800" b="1" dirty="0" smtClean="0">
                <a:latin typeface="+mj-ea"/>
              </a:rPr>
              <a:t>)</a:t>
            </a:r>
            <a:r>
              <a:rPr lang="ko-KR" altLang="en-US" sz="2800" b="1" dirty="0" smtClean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GoF(Gangs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 중 생성 패턴으로 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Singleton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Pattern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Adapter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Pattern(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Decorator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Pattern(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Pattern(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패턴의 종류에는 추상 팩토리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팩토리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싱글톤 패턴이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GoF(Gangs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패턴의 생성 패턴에 속하지 않는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 팩토리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(Abstract Factory)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(Builder)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어댑터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(Adapter)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Singleton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GoF(Gang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패턴과 관련한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패턴을 목적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(Purpose)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분류할 때 생성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Strategy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대표적인 구조 패턴으로 인스턴스를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복제하여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구조를 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패턴은 클래스나 객체들이 상호작용하는 방법과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책임을 분산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Singleton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특정 클래스의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인스턴스가 오직 하나임을 보장 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접근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제공한다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Strategy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계열의 알고리즘들을 개별적으로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캡슐화하여 상호 교환할 수 있게 정의하는 패턴이며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독립적으로 원하는 알고리즘을 선택하여 사용할 수가 있고 클라이언트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영향 없이 알고리즘 변경이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로토타입 패턴은 생성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패턴으로 인스턴스를 복제하여 사용하는 구조를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GoF(Gang of Four)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디자인 패턴에서 행위 패턴에 속하는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Builder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Visitor(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Prototype(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Bridge(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3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아키텍처의 품질 속성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측면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측면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06093"/>
              </p:ext>
            </p:extLst>
          </p:nvPr>
        </p:nvGraphicFramePr>
        <p:xfrm>
          <a:off x="2079737" y="1869100"/>
          <a:ext cx="7904695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975"/>
                <a:gridCol w="648072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시장 적시성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정해진 시간에  맞춰 프로그램을  출시하는  것이다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비용과 혜택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개발  비용을 더 투자하여 유연성이 높은 아키텍처를  만들 것인지를  결정하는 것이다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유연성이  떨어지는 경우 유지보수에  많은 비용이 소모될  수 있다는 것을 고려해야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예상 시스템 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시스템을 얼마나 오랫동안 사용할 것인지를 고려하는 것이다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수명이 길어야 한다면 시스템 품질의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용이성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'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확장성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중요하게 고려해야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기타 속성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목표 시장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공개 일정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기존 시스템과의 통합 등이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45414"/>
              </p:ext>
            </p:extLst>
          </p:nvPr>
        </p:nvGraphicFramePr>
        <p:xfrm>
          <a:off x="2079737" y="4437112"/>
          <a:ext cx="7904695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975"/>
                <a:gridCol w="648072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개념적 무결성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전체 시스템과  시스템을 이루는 구성  요소들  간의 일관성을  유지하는 것이다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정확성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완결성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요구사항과  요구사항을  구현하기 위해 발생하는 제약사항들을  모두 충족시키는 것이다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구축 가능성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모듈 단위로 구분된 시스템을  적절하게  분배하여  유연하게  일정을  변경할 수 있도록 하는 것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기타 속성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시험성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적응성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일치성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대체성 등이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9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smtClean="0">
                <a:latin typeface="+mj-ea"/>
              </a:rPr>
              <a:t>애플리케이</a:t>
            </a:r>
            <a:r>
              <a:rPr lang="ko-KR" altLang="en-US" sz="2800" b="1" dirty="0">
                <a:latin typeface="+mj-ea"/>
              </a:rPr>
              <a:t>션</a:t>
            </a:r>
            <a:r>
              <a:rPr lang="ko-KR" altLang="en-US" sz="2800" b="1" dirty="0" smtClean="0">
                <a:latin typeface="+mj-ea"/>
              </a:rPr>
              <a:t> 설계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아키텍처의 설계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아키텍처의 설계 과정은 설계 목표 설정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 결정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 적용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시스템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진행된다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목표 설정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개발 방향을 명확히 하기 위해 설계에 영향을 주는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요구사항을 분석하여 전체 시스템의 설계 목표를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타입 결정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시스템과 서브 시스템의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타입을 결정하고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목표와 함께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 적용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패턴을 참조하여 시스템의 표준 아키텍처를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시스템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시스템의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상호작용을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동작과 인터페이스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목표에 부합하는지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반영되었는지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설계의 기본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원리를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만족하는지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검토한다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2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39830</TotalTime>
  <Words>8164</Words>
  <Application>Microsoft Office PowerPoint</Application>
  <PresentationFormat>사용자 지정</PresentationFormat>
  <Paragraphs>1669</Paragraphs>
  <Slides>73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4" baseType="lpstr">
      <vt:lpstr>027TGp_edu_biz_gr</vt:lpstr>
      <vt:lpstr>PowerPoint 프레젠테이션</vt:lpstr>
      <vt:lpstr>애플리케이션 설계 세부 섹션</vt:lpstr>
      <vt:lpstr>1. 애플리케이션 설계-SEC_01(소프트웨어 아키텍처)</vt:lpstr>
      <vt:lpstr>1. 애플리케이션 설계-SEC_01(소프트웨어 아키텍처)</vt:lpstr>
      <vt:lpstr>1. 애플리케이션 설계-SEC_01(소프트웨어 아키텍처)</vt:lpstr>
      <vt:lpstr>1. 애플리케이션 설계-SEC_01(소프트웨어 아키텍처)</vt:lpstr>
      <vt:lpstr>1. 애플리케이션 설계-SEC_01(소프트웨어 아키텍처)</vt:lpstr>
      <vt:lpstr>1. 애플리케이션 설계-SEC_01(소프트웨어 아키텍처)</vt:lpstr>
      <vt:lpstr>1. 애플리케이션 설계-SEC_01(소프트웨어 아키텍처)</vt:lpstr>
      <vt:lpstr>1. 애플리케이션 설계-SEC_01(소프트웨어 아키텍처)</vt:lpstr>
      <vt:lpstr>1. 애플리케이션 설계-SEC_01(소프트웨어 아키텍처)</vt:lpstr>
      <vt:lpstr>1. 애플리케이션 설계- SEC_01(소프트웨어 아키텍처) 기출 및 예상 문제</vt:lpstr>
      <vt:lpstr>1. 애플리케이션 설계- SEC_01(소프트웨어 아키텍처) 기출 및 예상 문제</vt:lpstr>
      <vt:lpstr>1. 애플리케이션 설계- SEC_01(소프트웨어 아키텍처) 기출 및 예상 문제</vt:lpstr>
      <vt:lpstr>1. 애플리케이션 설계-SEC_02(아키텍처 패턴)</vt:lpstr>
      <vt:lpstr>1. 애플리케이션 설계-SEC_02(아키텍처 패턴)</vt:lpstr>
      <vt:lpstr>1. 애플리케이션 설계-SEC_02(아키텍처 패턴)</vt:lpstr>
      <vt:lpstr>1. 애플리케이션 설계-SEC_02(아키텍처 패턴)</vt:lpstr>
      <vt:lpstr>1. 애플리케이션 설계-SEC_02(아키텍처 패턴)</vt:lpstr>
      <vt:lpstr>1. 애플리케이션 설계-SEC_02(아키텍처 패턴)</vt:lpstr>
      <vt:lpstr>1. 애플리케이션 설계- SEC_02(아키텍처 패턴) 기출 및 예상 문제</vt:lpstr>
      <vt:lpstr>1. 애플리케이션 설계- SEC_02(아키텍처 패턴) 기출 및 예상 문제</vt:lpstr>
      <vt:lpstr>1. 애플리케이션 설계- SEC_02(아키텍처 패턴) 기출 및 예상 문제</vt:lpstr>
      <vt:lpstr>1. 애플리케이션 설계-SEC_03(객체 지향(Object-Oriented))</vt:lpstr>
      <vt:lpstr>1. 애플리케이션 설계-SEC_03(객체 지향(Object-Oriented))</vt:lpstr>
      <vt:lpstr>1. 애플리케이션 설계-SEC_03(객체 지향(Object-Oriented))</vt:lpstr>
      <vt:lpstr>1. 애플리케이션 설계-SEC_03(객체 지향(Object-Oriented))</vt:lpstr>
      <vt:lpstr>1. 애플리케이션 설계-SEC_03(객체 지향(Object-Oriented))</vt:lpstr>
      <vt:lpstr>1. 애플리케이션 설계-SEC_03(객체 지향(Object-Oriented))</vt:lpstr>
      <vt:lpstr>1. 애플리케이션 설계-SEC_03(객체 지향(Object-Oriented))</vt:lpstr>
      <vt:lpstr>1. 애플리케이션 설계-SEC_03(객체 지향(Object-Oriented))</vt:lpstr>
      <vt:lpstr>1. 애플리케이션 설계-SEC_03(객체 지향(Object-Oriented)) 기출 문제</vt:lpstr>
      <vt:lpstr>1. 애플리케이션 설계-SEC_03(객체 지향(Object-Oriented)) 기출 문제</vt:lpstr>
      <vt:lpstr>1. 애플리케이션 설계-SEC_03(객체 지향(Object-Oriented)) 기출 문제</vt:lpstr>
      <vt:lpstr>1. 애플리케이션 설계-SEC_04(객체지향 분석 및 설계)</vt:lpstr>
      <vt:lpstr>1. 애플리케이션 설계-SEC_04(객체지향 분석 및 설계)</vt:lpstr>
      <vt:lpstr>1. 애플리케이션 설계-SEC_04(객체지향 분석 및 설계)</vt:lpstr>
      <vt:lpstr>1. 애플리케이션 설계-SEC_04(객체지향 분석 및 설계)</vt:lpstr>
      <vt:lpstr>1. 애플리케이션 설계-SEC_04(객체지향 분석 및 설계) 기출 문제</vt:lpstr>
      <vt:lpstr>1. 애플리케이션 설계-SEC_04(객체지향 분석 및 설계) 기출 문제</vt:lpstr>
      <vt:lpstr>1. 애플리케이션 설계-SEC_05(모듈)</vt:lpstr>
      <vt:lpstr>1. 애플리케이션 설계-SEC_05(모듈)</vt:lpstr>
      <vt:lpstr>1. 애플리케이션 설계-SEC_05(모듈)</vt:lpstr>
      <vt:lpstr>1. 애플리케이션 설계-SEC_05(모듈)</vt:lpstr>
      <vt:lpstr>1. 애플리케이션 설계-SEC_05(모듈)</vt:lpstr>
      <vt:lpstr>1. 애플리케이션 설계-SEC_05(모듈)</vt:lpstr>
      <vt:lpstr>1. 애플리케이션 설계-SEC_05(모듈)</vt:lpstr>
      <vt:lpstr>1. 애플리케이션 설계-SEC_05(모듈)</vt:lpstr>
      <vt:lpstr>1. 애플리케이션 설계-SEC_05(모듈) 기출 문제</vt:lpstr>
      <vt:lpstr>1. 애플리케이션 설계-SEC_05(모듈) 기출 문제</vt:lpstr>
      <vt:lpstr>1. 애플리케이션 설계-SEC_05(모듈) 기출 문제</vt:lpstr>
      <vt:lpstr>1. 애플리케이션 설계-SEC_06(공통 모듈)</vt:lpstr>
      <vt:lpstr>1. 애플리케이션 설계-SEC_06(공통 모듈)</vt:lpstr>
      <vt:lpstr>1. 애플리케이션 설계-SEC_06(공통 모듈)</vt:lpstr>
      <vt:lpstr>1. 애플리케이션 설계-SEC_06(공통 모듈)기출 및 출제 예상 문제</vt:lpstr>
      <vt:lpstr>1. 애플리케이션 설계-SEC_06(공통 모듈)기출 및 출제 예상 문제</vt:lpstr>
      <vt:lpstr>1. 애플리케이션 설계-SEC_06(공통 모듈)기출 및 출제 예상 문제</vt:lpstr>
      <vt:lpstr>1. 애플리케이션 설계-SEC_07(코드)</vt:lpstr>
      <vt:lpstr>1. 애플리케이션 설계-SEC_07(코드)</vt:lpstr>
      <vt:lpstr>1. 애플리케이션 설계-SEC_07(코드)</vt:lpstr>
      <vt:lpstr>1. 애플리케이션 설계-SEC_07(코드)기출 및 출제 예상 문제</vt:lpstr>
      <vt:lpstr>1. 애플리케이션 설계-SEC_07(코드)기출 및 출제 예상 문제</vt:lpstr>
      <vt:lpstr>1. 애플리케이션 설계-SEC_07(코드)기출 및 출제 예상 문제</vt:lpstr>
      <vt:lpstr>1. 애플리케이션 설계-SEC_08(디자인 패턴)</vt:lpstr>
      <vt:lpstr>1. 애플리케이션 설계-SEC_08(디자인 패턴)</vt:lpstr>
      <vt:lpstr>1. 애플리케이션 설계-SEC_08(디자인 패턴)</vt:lpstr>
      <vt:lpstr>1. 애플리케이션 설계-SEC_08(디자인 패턴)</vt:lpstr>
      <vt:lpstr>1. 애플리케이션 설계-SEC_08(디자인 패턴)</vt:lpstr>
      <vt:lpstr>1. 애플리케이션 설계-SEC_08(디자인 패턴)</vt:lpstr>
      <vt:lpstr>1. 애플리케이션 설계-SEC_08(디자인 패턴)기출 및 출제 예상 문제</vt:lpstr>
      <vt:lpstr>1. 애플리케이션 설계-SEC_08(디자인 패턴)기출 및 출제 예상 문제</vt:lpstr>
      <vt:lpstr>1. 애플리케이션 설계-SEC_08(디자인 패턴)기출 및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6549</cp:revision>
  <dcterms:created xsi:type="dcterms:W3CDTF">2019-09-27T03:30:23Z</dcterms:created>
  <dcterms:modified xsi:type="dcterms:W3CDTF">2023-05-19T06:09:09Z</dcterms:modified>
</cp:coreProperties>
</file>