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66" r:id="rId5"/>
    <p:sldId id="267" r:id="rId6"/>
    <p:sldId id="259" r:id="rId7"/>
    <p:sldId id="261" r:id="rId8"/>
    <p:sldId id="262" r:id="rId9"/>
    <p:sldId id="270" r:id="rId10"/>
    <p:sldId id="271" r:id="rId11"/>
    <p:sldId id="272" r:id="rId12"/>
    <p:sldId id="273" r:id="rId13"/>
    <p:sldId id="275" r:id="rId14"/>
    <p:sldId id="276" r:id="rId15"/>
    <p:sldId id="277" r:id="rId16"/>
    <p:sldId id="274" r:id="rId17"/>
    <p:sldId id="263" r:id="rId18"/>
    <p:sldId id="268" r:id="rId19"/>
    <p:sldId id="280" r:id="rId20"/>
    <p:sldId id="269" r:id="rId21"/>
    <p:sldId id="281" r:id="rId22"/>
    <p:sldId id="282" r:id="rId23"/>
    <p:sldId id="264" r:id="rId24"/>
    <p:sldId id="265" r:id="rId25"/>
    <p:sldId id="283" r:id="rId26"/>
    <p:sldId id="278" r:id="rId27"/>
    <p:sldId id="279" r:id="rId28"/>
    <p:sldId id="284" r:id="rId29"/>
    <p:sldId id="285" r:id="rId30"/>
    <p:sldId id="286" r:id="rId31"/>
    <p:sldId id="287" r:id="rId32"/>
    <p:sldId id="289" r:id="rId33"/>
    <p:sldId id="290" r:id="rId34"/>
    <p:sldId id="288" r:id="rId35"/>
    <p:sldId id="260" r:id="rId3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4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428596" y="6"/>
            <a:ext cx="8286808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14348" y="2143116"/>
            <a:ext cx="7643866" cy="1500198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85786" y="3786190"/>
            <a:ext cx="7500990" cy="857256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b"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00175"/>
            <a:ext cx="8229600" cy="4625989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455646" y="1428736"/>
            <a:ext cx="8215370" cy="1588"/>
          </a:xfrm>
          <a:prstGeom prst="line">
            <a:avLst/>
          </a:prstGeom>
          <a:noFill/>
          <a:ln w="28575" cap="sq" cmpd="sng" algn="ctr">
            <a:solidFill>
              <a:srgbClr val="E49458"/>
            </a:solidFill>
            <a:prstDash val="solid"/>
          </a:ln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rgbClr val="E49458">
                <a:tint val="100000"/>
                <a:shade val="100000"/>
                <a:hueMod val="100000"/>
                <a:satMod val="100000"/>
              </a:srgb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643834" y="-15949"/>
            <a:ext cx="1500166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643834" y="285728"/>
            <a:ext cx="1214446" cy="6286546"/>
          </a:xfrm>
          <a:noFill/>
        </p:spPr>
        <p:txBody>
          <a:bodyPr vert="eaVert" anchor="b"/>
          <a:lstStyle>
            <a:lvl1pPr algn="ctr"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571481"/>
            <a:ext cx="7115196" cy="5715044"/>
          </a:xfrm>
        </p:spPr>
        <p:txBody>
          <a:bodyPr vert="eaVer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1"/>
            <a:ext cx="285720" cy="685800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70000"/>
              <a:buFont typeface="Wingdings"/>
              <a:buChar char=""/>
              <a:defRPr/>
            </a:lvl1pPr>
            <a:lvl2pPr>
              <a:buSzPct val="120000"/>
              <a:defRPr/>
            </a:lvl2pPr>
            <a:lvl3pPr>
              <a:buSzPct val="120000"/>
              <a:defRPr/>
            </a:lvl3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3475" y="285728"/>
            <a:ext cx="8554805" cy="939784"/>
          </a:xfrm>
        </p:spPr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9"/>
            <a:ext cx="456478" cy="6857999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3071810"/>
            <a:ext cx="7715304" cy="1504952"/>
          </a:xfrm>
        </p:spPr>
        <p:txBody>
          <a:bodyPr anchor="ctr"/>
          <a:lstStyle>
            <a:lvl1pPr algn="l">
              <a:defRPr sz="4000" b="0" cap="all">
                <a:effectLst>
                  <a:outerShdw blurRad="44450" dist="25400" dir="2700000" algn="tl" rotWithShape="0">
                    <a:schemeClr val="bg1">
                      <a:alpha val="51000"/>
                    </a:scheme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00034" y="4500570"/>
            <a:ext cx="7715304" cy="1643064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400">
                <a:solidFill>
                  <a:schemeClr val="tx2"/>
                </a:solidFill>
              </a:defRPr>
            </a:lvl4pPr>
            <a:lvl5pPr marL="1828800" indent="0">
              <a:buNone/>
              <a:defRPr sz="1400">
                <a:solidFill>
                  <a:schemeClr val="tx2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500034" y="4429132"/>
            <a:ext cx="7715304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날짜 개체 틀 7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2012-03-14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285728"/>
            <a:ext cx="9144032" cy="114301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 bwMode="invGray">
          <a:xfrm>
            <a:off x="785782" y="1643050"/>
            <a:ext cx="3786218" cy="4429156"/>
          </a:xfrm>
          <a:prstGeom prst="roundRect">
            <a:avLst>
              <a:gd name="adj" fmla="val 5345"/>
            </a:avLst>
          </a:prstGeom>
          <a:solidFill>
            <a:schemeClr val="tx2">
              <a:tint val="50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 bwMode="invGray">
          <a:xfrm>
            <a:off x="4714876" y="1643050"/>
            <a:ext cx="3785616" cy="4429156"/>
          </a:xfrm>
          <a:prstGeom prst="roundRect">
            <a:avLst>
              <a:gd name="adj" fmla="val 6980"/>
            </a:avLst>
          </a:prstGeom>
          <a:solidFill>
            <a:schemeClr val="tx2">
              <a:tint val="75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내용 개체 틀 9"/>
          <p:cNvSpPr>
            <a:spLocks noGrp="1"/>
          </p:cNvSpPr>
          <p:nvPr>
            <p:ph sz="half" idx="2"/>
          </p:nvPr>
        </p:nvSpPr>
        <p:spPr bwMode="invGray">
          <a:xfrm>
            <a:off x="500038" y="1500174"/>
            <a:ext cx="4000529" cy="3786214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1">
                  <a:shade val="75000"/>
                  <a:alpha val="50000"/>
                </a:schemeClr>
              </a:gs>
              <a:gs pos="100000">
                <a:schemeClr val="accent1">
                  <a:shade val="75000"/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 bwMode="ltGray">
          <a:xfrm>
            <a:off x="500038" y="5429264"/>
            <a:ext cx="4005072" cy="71438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2" name="내용 개체 틀 11"/>
          <p:cNvSpPr>
            <a:spLocks noGrp="1"/>
          </p:cNvSpPr>
          <p:nvPr>
            <p:ph sz="half" idx="4"/>
          </p:nvPr>
        </p:nvSpPr>
        <p:spPr bwMode="invGray">
          <a:xfrm>
            <a:off x="4716932" y="1500174"/>
            <a:ext cx="4000529" cy="3786214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2">
                  <a:shade val="75000"/>
                  <a:alpha val="50000"/>
                </a:schemeClr>
              </a:gs>
              <a:gs pos="100000">
                <a:schemeClr val="accent2"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 bwMode="ltGray">
          <a:xfrm>
            <a:off x="4714876" y="5429264"/>
            <a:ext cx="4000528" cy="71438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0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859915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28596" y="6"/>
            <a:ext cx="8286808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428604"/>
            <a:ext cx="8186766" cy="1143000"/>
          </a:xfrm>
        </p:spPr>
        <p:txBody>
          <a:bodyPr/>
          <a:lstStyle>
            <a:lvl1pPr algn="l"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 bwMode="invGray">
          <a:xfrm>
            <a:off x="285720" y="263808"/>
            <a:ext cx="8858280" cy="664862"/>
          </a:xfrm>
          <a:prstGeom prst="rect">
            <a:avLst/>
          </a:prstGeom>
          <a:solidFill>
            <a:schemeClr val="tx1">
              <a:tint val="95000"/>
              <a:alpha val="69804"/>
            </a:scheme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 bwMode="invGray">
          <a:xfrm>
            <a:off x="500034" y="285728"/>
            <a:ext cx="8143932" cy="642942"/>
          </a:xfrm>
          <a:noFill/>
        </p:spPr>
        <p:txBody>
          <a:bodyPr anchor="b">
            <a:noAutofit/>
          </a:bodyPr>
          <a:lstStyle>
            <a:lvl1pPr algn="l">
              <a:defRPr sz="2800" b="1">
                <a:ln w="9525" cmpd="sng">
                  <a:noFill/>
                </a:ln>
                <a:solidFill>
                  <a:schemeClr val="bg1"/>
                </a:solidFill>
                <a:effectLst>
                  <a:outerShdw blurRad="44450" dist="25400" dir="2700000" algn="tl" rotWithShape="0">
                    <a:schemeClr val="tx1">
                      <a:alpha val="51000"/>
                    </a:scheme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0034" y="1006230"/>
            <a:ext cx="2214578" cy="535172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5" name="내용 개체 틀 14"/>
          <p:cNvSpPr>
            <a:spLocks noGrp="1"/>
          </p:cNvSpPr>
          <p:nvPr>
            <p:ph sz="quarter" idx="1"/>
          </p:nvPr>
        </p:nvSpPr>
        <p:spPr>
          <a:xfrm>
            <a:off x="2786064" y="1000108"/>
            <a:ext cx="5857875" cy="5357830"/>
          </a:xfrm>
        </p:spPr>
        <p:txBody>
          <a:bodyPr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0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3571876"/>
            <a:ext cx="9144000" cy="3286126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3571876"/>
            <a:ext cx="3286148" cy="113824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0034" y="4714884"/>
            <a:ext cx="3286148" cy="11430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572272"/>
            <a:ext cx="2895600" cy="29775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그림 개체 틀 7"/>
          <p:cNvSpPr>
            <a:spLocks noGrp="1"/>
          </p:cNvSpPr>
          <p:nvPr>
            <p:ph type="pic" idx="1"/>
          </p:nvPr>
        </p:nvSpPr>
        <p:spPr>
          <a:xfrm>
            <a:off x="4000496" y="1071546"/>
            <a:ext cx="4214842" cy="4714908"/>
          </a:xfrm>
          <a:solidFill>
            <a:schemeClr val="tx2"/>
          </a:solidFill>
          <a:ln w="152400" cap="rnd">
            <a:solidFill>
              <a:srgbClr val="FFFFFF"/>
            </a:solidFill>
            <a:round/>
          </a:ln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scene3d>
            <a:camera prst="orthographicFront"/>
            <a:lightRig rig="twoPt" dir="t">
              <a:rot lat="0" lon="0" rev="10800000"/>
            </a:lightRig>
          </a:scene3d>
          <a:sp3d contourW="6350">
            <a:bevelT w="50800" h="16510"/>
            <a:contourClr>
              <a:srgbClr val="C0C0C0"/>
            </a:contourClr>
          </a:sp3d>
        </p:spPr>
        <p:txBody>
          <a:bodyPr/>
          <a:lstStyle>
            <a:lvl1pPr marL="0" indent="0">
              <a:buNone/>
              <a:defRPr sz="3200">
                <a:solidFill>
                  <a:schemeClr val="tx2">
                    <a:tint val="10000"/>
                  </a:schemeClr>
                </a:solidFill>
                <a:effectLst>
                  <a:outerShdw blurRad="50800" dist="50800" dir="5400000" algn="tl" rotWithShape="0">
                    <a:srgbClr val="000000">
                      <a:alpha val="58000"/>
                    </a:srgbClr>
                  </a:outerShdw>
                </a:effectLst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6572272"/>
            <a:ext cx="9144000" cy="285728"/>
          </a:xfrm>
          <a:prstGeom prst="rect">
            <a:avLst/>
          </a:prstGeom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2380"/>
            <a:ext cx="9144000" cy="283348"/>
          </a:xfrm>
          <a:prstGeom prst="rect">
            <a:avLst/>
          </a:prstGeom>
          <a:solidFill>
            <a:schemeClr val="accent4"/>
          </a:solidFill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12353" y="274638"/>
            <a:ext cx="8545927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72272"/>
            <a:ext cx="2133600" cy="285752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FEA4B6C6-BF55-4BD6-9AA6-354C1CAD0C7A}" type="datetimeFigureOut">
              <a:rPr lang="ko-KR" altLang="en-US" smtClean="0"/>
              <a:pPr/>
              <a:t>2012-03-14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72272"/>
            <a:ext cx="2895600" cy="285752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72272"/>
            <a:ext cx="2133600" cy="285752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0" y="0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휴먼모음T" pitchFamily="18" charset="-127"/>
                <a:ea typeface="휴먼모음T" pitchFamily="18" charset="-127"/>
              </a:rPr>
              <a:t>데이터베이스 일반</a:t>
            </a:r>
            <a:endParaRPr lang="ko-KR" altLang="en-US" sz="1200" dirty="0"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1" hangingPunct="1">
        <a:spcBef>
          <a:spcPct val="0"/>
        </a:spcBef>
        <a:buNone/>
        <a:defRPr kumimoji="0" sz="4400" b="0" kern="1200" spc="100" dirty="0">
          <a:ln w="18000">
            <a:noFill/>
            <a:prstDash val="solid"/>
          </a:ln>
          <a:solidFill>
            <a:schemeClr val="tx1"/>
          </a:solidFill>
          <a:effectLst>
            <a:outerShdw blurRad="44450" dist="25400" dir="2700000" algn="tl" rotWithShape="0">
              <a:schemeClr val="bg1">
                <a:alpha val="51000"/>
              </a:schemeClr>
            </a:outerShdw>
          </a:effectLst>
          <a:latin typeface="HY울릉도M" pitchFamily="18" charset="-127"/>
          <a:ea typeface="HY울릉도M" pitchFamily="18" charset="-127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Font typeface="Arial"/>
        <a:buChar char="•"/>
        <a:defRPr kumimoji="0" sz="3200" kern="1200">
          <a:solidFill>
            <a:schemeClr val="tx2"/>
          </a:solidFill>
          <a:latin typeface="HY울릉도M" pitchFamily="18" charset="-127"/>
          <a:ea typeface="HY울릉도M" pitchFamily="18" charset="-127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800" kern="1200">
          <a:solidFill>
            <a:schemeClr val="tx1"/>
          </a:solidFill>
          <a:latin typeface="HY울릉도M" pitchFamily="18" charset="-127"/>
          <a:ea typeface="HY울릉도M" pitchFamily="18" charset="-127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2600" kern="1200">
          <a:solidFill>
            <a:schemeClr val="tx1"/>
          </a:solidFill>
          <a:latin typeface="HY울릉도M" pitchFamily="18" charset="-127"/>
          <a:ea typeface="HY울릉도M" pitchFamily="18" charset="-127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400" kern="1200">
          <a:solidFill>
            <a:schemeClr val="tx1"/>
          </a:solidFill>
          <a:latin typeface="HY울릉도M" pitchFamily="18" charset="-127"/>
          <a:ea typeface="HY울릉도M" pitchFamily="18" charset="-127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2000" kern="1200">
          <a:solidFill>
            <a:schemeClr val="tx1"/>
          </a:solidFill>
          <a:latin typeface="HY울릉도M" pitchFamily="18" charset="-127"/>
          <a:ea typeface="HY울릉도M" pitchFamily="18" charset="-127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DB1</a:t>
            </a:r>
            <a:r>
              <a:rPr lang="ko-KR" altLang="en-US" dirty="0" smtClean="0"/>
              <a:t>장</a:t>
            </a:r>
            <a:r>
              <a:rPr lang="en-US" altLang="ko-KR" dirty="0" smtClean="0"/>
              <a:t>. </a:t>
            </a:r>
            <a:r>
              <a:rPr lang="ko-KR" altLang="en-US" dirty="0" smtClean="0"/>
              <a:t>데이터베이스의 개요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~1\hye\LOCALS~1\Temp\UNI0000011c7f6f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4938" y="1528763"/>
            <a:ext cx="6067425" cy="4700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2128838" y="623888"/>
            <a:ext cx="4705350" cy="523875"/>
          </a:xfrm>
          <a:prstGeom prst="rect">
            <a:avLst/>
          </a:prstGeom>
          <a:solidFill>
            <a:srgbClr val="FFD215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ko-KR" sz="2800" b="1" dirty="0"/>
              <a:t>3-Level schema</a:t>
            </a:r>
            <a:endParaRPr lang="ko-KR" altLang="en-US" sz="2800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데이터베이스 관리 시스템 </a:t>
            </a:r>
            <a:r>
              <a:rPr lang="en-US" altLang="ko-KR" dirty="0" smtClean="0"/>
              <a:t>(DBMS: database management system) </a:t>
            </a:r>
          </a:p>
          <a:p>
            <a:r>
              <a:rPr lang="ko-KR" altLang="en-US" dirty="0" smtClean="0"/>
              <a:t>데이터베이스와 데이터베이스 관리 시스템은 다른 개념 </a:t>
            </a:r>
          </a:p>
          <a:p>
            <a:r>
              <a:rPr lang="ko-KR" altLang="en-US" dirty="0" smtClean="0"/>
              <a:t>데이터베이스 관리 시스템</a:t>
            </a:r>
            <a:r>
              <a:rPr lang="en-US" altLang="ko-KR" dirty="0" smtClean="0"/>
              <a:t>(DBMS): </a:t>
            </a:r>
          </a:p>
          <a:p>
            <a:pPr lvl="1">
              <a:buFont typeface="Arial" charset="0"/>
              <a:buChar char="•"/>
            </a:pPr>
            <a:r>
              <a:rPr lang="ko-KR" altLang="en-US" dirty="0" smtClean="0"/>
              <a:t>사용자가 만든 것이 아니라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프로그램 </a:t>
            </a:r>
            <a:r>
              <a:rPr lang="en-US" altLang="ko-KR" dirty="0" smtClean="0"/>
              <a:t>(</a:t>
            </a:r>
            <a:r>
              <a:rPr lang="ko-KR" altLang="en-US" dirty="0" smtClean="0"/>
              <a:t>데이터베이스 관리 시스템</a:t>
            </a:r>
            <a:r>
              <a:rPr lang="en-US" altLang="ko-KR" dirty="0" smtClean="0"/>
              <a:t>) </a:t>
            </a:r>
            <a:r>
              <a:rPr lang="ko-KR" altLang="en-US" dirty="0" smtClean="0"/>
              <a:t>개발 회사에서 만들어 공급하는  데이터베이스를 관리하는 프로그램의 모음 </a:t>
            </a:r>
            <a:endParaRPr lang="en-US" altLang="ko-KR" dirty="0" smtClean="0"/>
          </a:p>
          <a:p>
            <a:r>
              <a:rPr lang="ko-KR" altLang="en-US" dirty="0" err="1" smtClean="0"/>
              <a:t>관계형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네트워크형</a:t>
            </a:r>
            <a:r>
              <a:rPr lang="en-US" altLang="ko-KR" dirty="0" smtClean="0"/>
              <a:t>,</a:t>
            </a:r>
            <a:r>
              <a:rPr lang="ko-KR" altLang="en-US" dirty="0" smtClean="0"/>
              <a:t>객체지향형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트리형</a:t>
            </a:r>
            <a:r>
              <a:rPr lang="ko-KR" altLang="en-US" dirty="0" smtClean="0"/>
              <a:t> </a:t>
            </a:r>
            <a:r>
              <a:rPr lang="en-US" altLang="ko-KR" dirty="0" smtClean="0"/>
              <a:t>DBMS</a:t>
            </a:r>
            <a:endParaRPr lang="ko-KR" altLang="en-US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2)DBMS</a:t>
            </a:r>
            <a:endParaRPr lang="ko-KR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데이터 </a:t>
            </a:r>
            <a:r>
              <a:rPr lang="ko-KR" altLang="en-US" dirty="0" err="1" smtClean="0"/>
              <a:t>정의어</a:t>
            </a:r>
            <a:r>
              <a:rPr lang="en-US" altLang="ko-KR" dirty="0" smtClean="0"/>
              <a:t>(Data Definition Language):DDL</a:t>
            </a:r>
          </a:p>
          <a:p>
            <a:pPr lvl="1">
              <a:buFont typeface="Arial" charset="0"/>
              <a:buChar char="•"/>
            </a:pPr>
            <a:r>
              <a:rPr lang="en-US" altLang="ko-KR" dirty="0" smtClean="0"/>
              <a:t>create, drop, alter</a:t>
            </a:r>
          </a:p>
          <a:p>
            <a:r>
              <a:rPr lang="ko-KR" altLang="en-US" dirty="0" smtClean="0"/>
              <a:t>데이터 </a:t>
            </a:r>
            <a:r>
              <a:rPr lang="ko-KR" altLang="en-US" dirty="0" err="1" smtClean="0"/>
              <a:t>조작어</a:t>
            </a:r>
            <a:r>
              <a:rPr lang="en-US" altLang="ko-KR" dirty="0" smtClean="0"/>
              <a:t> (Data </a:t>
            </a:r>
            <a:r>
              <a:rPr lang="en-US" altLang="ko-KR" dirty="0" err="1" smtClean="0"/>
              <a:t>Manupulation</a:t>
            </a:r>
            <a:r>
              <a:rPr lang="en-US" altLang="ko-KR" dirty="0" smtClean="0"/>
              <a:t> Language):DML</a:t>
            </a:r>
          </a:p>
          <a:p>
            <a:pPr lvl="1">
              <a:buFont typeface="Arial" charset="0"/>
              <a:buChar char="•"/>
            </a:pPr>
            <a:r>
              <a:rPr lang="en-US" altLang="ko-KR" dirty="0" smtClean="0"/>
              <a:t>insert, delete, update, select</a:t>
            </a:r>
          </a:p>
          <a:p>
            <a:r>
              <a:rPr lang="ko-KR" altLang="en-US" dirty="0" smtClean="0"/>
              <a:t>데이터 </a:t>
            </a:r>
            <a:r>
              <a:rPr lang="ko-KR" altLang="en-US" dirty="0" err="1" smtClean="0"/>
              <a:t>제어어</a:t>
            </a:r>
            <a:r>
              <a:rPr lang="en-US" altLang="ko-KR" dirty="0" smtClean="0"/>
              <a:t> (Data Control Language):DCL</a:t>
            </a:r>
          </a:p>
          <a:p>
            <a:pPr lvl="1">
              <a:buFont typeface="Arial" charset="0"/>
              <a:buChar char="•"/>
            </a:pPr>
            <a:r>
              <a:rPr lang="en-US" altLang="ko-KR" dirty="0" smtClean="0"/>
              <a:t>grant, deny, </a:t>
            </a:r>
            <a:r>
              <a:rPr lang="en-US" altLang="ko-KR" dirty="0" smtClean="0"/>
              <a:t>revoke</a:t>
            </a:r>
            <a:endParaRPr lang="ko-KR" altLang="en-US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3)</a:t>
            </a:r>
            <a:r>
              <a:rPr lang="ko-KR" altLang="en-US" dirty="0" smtClean="0"/>
              <a:t>데이터</a:t>
            </a:r>
            <a:r>
              <a:rPr lang="en-US" altLang="ko-KR" dirty="0" smtClean="0"/>
              <a:t>  </a:t>
            </a:r>
            <a:r>
              <a:rPr lang="ko-KR" altLang="en-US" dirty="0" smtClean="0"/>
              <a:t>언어</a:t>
            </a:r>
            <a:endParaRPr lang="ko-KR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DDL</a:t>
            </a:r>
            <a:r>
              <a:rPr lang="en-US" altLang="ko-KR" dirty="0" smtClean="0"/>
              <a:t>: data-definition </a:t>
            </a:r>
            <a:r>
              <a:rPr lang="en-US" altLang="ko-KR" dirty="0" smtClean="0"/>
              <a:t>language 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자료 </a:t>
            </a:r>
            <a:r>
              <a:rPr lang="ko-KR" altLang="en-US" dirty="0" err="1" smtClean="0"/>
              <a:t>정의어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스키마를 정의하는 언어 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SQL</a:t>
            </a:r>
            <a:r>
              <a:rPr lang="ko-KR" altLang="en-US" dirty="0" smtClean="0"/>
              <a:t>에서 자료 정의어의 보기 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create table </a:t>
            </a:r>
            <a:r>
              <a:rPr lang="ko-KR" altLang="en-US" dirty="0" smtClean="0"/>
              <a:t>학생 </a:t>
            </a:r>
            <a:r>
              <a:rPr lang="en-US" altLang="ko-KR" dirty="0" smtClean="0"/>
              <a:t>(</a:t>
            </a:r>
            <a:r>
              <a:rPr lang="ko-KR" altLang="en-US" dirty="0" smtClean="0"/>
              <a:t>학번 </a:t>
            </a:r>
            <a:r>
              <a:rPr lang="en-US" altLang="ko-KR" dirty="0" smtClean="0"/>
              <a:t>char(7), </a:t>
            </a:r>
            <a:r>
              <a:rPr lang="ko-KR" altLang="en-US" dirty="0" smtClean="0"/>
              <a:t>이름 </a:t>
            </a:r>
            <a:r>
              <a:rPr lang="en-US" altLang="ko-KR" dirty="0" err="1" smtClean="0"/>
              <a:t>har</a:t>
            </a:r>
            <a:r>
              <a:rPr lang="en-US" altLang="ko-KR" dirty="0" smtClean="0"/>
              <a:t>(20));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①자료 </a:t>
            </a:r>
            <a:r>
              <a:rPr lang="ko-KR" altLang="en-US" dirty="0" err="1" smtClean="0"/>
              <a:t>정의어</a:t>
            </a:r>
            <a:endParaRPr lang="ko-KR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DML</a:t>
            </a:r>
            <a:r>
              <a:rPr lang="en-US" altLang="ko-KR" dirty="0" smtClean="0"/>
              <a:t>: data-manipulation </a:t>
            </a:r>
            <a:r>
              <a:rPr lang="en-US" altLang="ko-KR" dirty="0" smtClean="0"/>
              <a:t>language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데이터베이스 안에 있는 자료를 </a:t>
            </a:r>
          </a:p>
          <a:p>
            <a:pPr lvl="1">
              <a:lnSpc>
                <a:spcPct val="150000"/>
              </a:lnSpc>
            </a:pPr>
            <a:r>
              <a:rPr lang="en-US" altLang="ko-KR" dirty="0" err="1" smtClean="0"/>
              <a:t>retrieve,select</a:t>
            </a:r>
            <a:r>
              <a:rPr lang="en-US" altLang="ko-KR" dirty="0" smtClean="0"/>
              <a:t> :</a:t>
            </a:r>
            <a:r>
              <a:rPr lang="ko-KR" altLang="en-US" dirty="0" smtClean="0"/>
              <a:t>검색한다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Delete: </a:t>
            </a:r>
            <a:r>
              <a:rPr lang="ko-KR" altLang="en-US" dirty="0" smtClean="0"/>
              <a:t>삭제한다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Update:</a:t>
            </a:r>
            <a:r>
              <a:rPr lang="ko-KR" altLang="en-US" dirty="0" smtClean="0"/>
              <a:t>수정한다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Insert:</a:t>
            </a:r>
            <a:r>
              <a:rPr lang="ko-KR" altLang="en-US" dirty="0" smtClean="0"/>
              <a:t>삽입한다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②자료 </a:t>
            </a:r>
            <a:r>
              <a:rPr lang="ko-KR" altLang="en-US" dirty="0" err="1" smtClean="0"/>
              <a:t>조작어</a:t>
            </a:r>
            <a:endParaRPr lang="ko-KR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err="1" smtClean="0"/>
              <a:t>DCL:Data</a:t>
            </a:r>
            <a:r>
              <a:rPr lang="en-US" altLang="ko-KR" dirty="0" smtClean="0"/>
              <a:t> Control Language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 </a:t>
            </a:r>
            <a:r>
              <a:rPr lang="ko-KR" altLang="en-US" dirty="0" smtClean="0"/>
              <a:t>데이터베이스 </a:t>
            </a:r>
            <a:r>
              <a:rPr lang="ko-KR" altLang="en-US" dirty="0" smtClean="0"/>
              <a:t>관리자만이 </a:t>
            </a:r>
            <a:r>
              <a:rPr lang="ko-KR" altLang="en-US" dirty="0" smtClean="0"/>
              <a:t>내릴 수 </a:t>
            </a:r>
            <a:r>
              <a:rPr lang="ko-KR" altLang="en-US" dirty="0" smtClean="0"/>
              <a:t>있는 명령어들의 집합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주로 권한과 보안에 대한 내</a:t>
            </a:r>
            <a:r>
              <a:rPr lang="ko-KR" altLang="en-US" dirty="0" smtClean="0"/>
              <a:t>용의 </a:t>
            </a:r>
            <a:r>
              <a:rPr lang="ko-KR" altLang="en-US" dirty="0" smtClean="0"/>
              <a:t>명령어들임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(</a:t>
            </a:r>
            <a:r>
              <a:rPr lang="ko-KR" altLang="en-US" dirty="0" smtClean="0"/>
              <a:t>예</a:t>
            </a:r>
            <a:r>
              <a:rPr lang="en-US" altLang="ko-KR" dirty="0" smtClean="0"/>
              <a:t>) grant(</a:t>
            </a:r>
            <a:r>
              <a:rPr lang="ko-KR" altLang="en-US" dirty="0" smtClean="0"/>
              <a:t>승인</a:t>
            </a:r>
            <a:r>
              <a:rPr lang="en-US" altLang="ko-KR" dirty="0" smtClean="0"/>
              <a:t>), deny(</a:t>
            </a:r>
            <a:r>
              <a:rPr lang="ko-KR" altLang="en-US" dirty="0" smtClean="0"/>
              <a:t>거절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③데이터 </a:t>
            </a:r>
            <a:r>
              <a:rPr lang="ko-KR" altLang="en-US" dirty="0" err="1" smtClean="0"/>
              <a:t>제어어</a:t>
            </a:r>
            <a:r>
              <a:rPr lang="en-US" altLang="ko-KR" dirty="0" smtClean="0"/>
              <a:t>(DCL)</a:t>
            </a:r>
            <a:endParaRPr lang="ko-KR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DBA(Database Administrator) : </a:t>
            </a:r>
            <a:r>
              <a:rPr lang="ko-KR" altLang="en-US" dirty="0" err="1" smtClean="0"/>
              <a:t>데이타베이스시스템의</a:t>
            </a:r>
            <a:r>
              <a:rPr lang="ko-KR" altLang="en-US" dirty="0" smtClean="0"/>
              <a:t> 모든 관리와 운영에 대한 책임을 지고 있는 사람</a:t>
            </a:r>
            <a:endParaRPr lang="en-US" altLang="ko-KR" dirty="0" smtClean="0"/>
          </a:p>
          <a:p>
            <a:r>
              <a:rPr lang="ko-KR" altLang="en-US" dirty="0" smtClean="0"/>
              <a:t>응용 프로그래머</a:t>
            </a:r>
            <a:r>
              <a:rPr lang="en-US" altLang="ko-KR" dirty="0" smtClean="0"/>
              <a:t>:</a:t>
            </a:r>
            <a:r>
              <a:rPr lang="ko-KR" altLang="en-US" dirty="0" smtClean="0"/>
              <a:t>일반 사용자가 응용 프로그램을 사용할 수 있게 </a:t>
            </a:r>
            <a:r>
              <a:rPr lang="en-US" altLang="ko-KR" dirty="0" smtClean="0"/>
              <a:t>,</a:t>
            </a:r>
            <a:r>
              <a:rPr lang="ko-KR" altLang="en-US" dirty="0" smtClean="0"/>
              <a:t>인터페이스를 제공하는 프로그램을 작성하는 사람</a:t>
            </a:r>
            <a:endParaRPr lang="en-US" altLang="ko-KR" dirty="0" smtClean="0"/>
          </a:p>
          <a:p>
            <a:r>
              <a:rPr lang="ko-KR" altLang="en-US" dirty="0" smtClean="0"/>
              <a:t>일반 사용자 </a:t>
            </a:r>
            <a:r>
              <a:rPr lang="en-US" altLang="ko-KR" dirty="0" smtClean="0"/>
              <a:t>:</a:t>
            </a:r>
            <a:r>
              <a:rPr lang="ko-KR" altLang="en-US" dirty="0" smtClean="0"/>
              <a:t>전문가가 아닌 일반적인 질의어로 </a:t>
            </a:r>
            <a:r>
              <a:rPr lang="ko-KR" altLang="en-US" dirty="0" err="1" smtClean="0"/>
              <a:t>데이타베이스를</a:t>
            </a:r>
            <a:r>
              <a:rPr lang="ko-KR" altLang="en-US" dirty="0" smtClean="0"/>
              <a:t> 이용하는 사람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4) </a:t>
            </a:r>
            <a:r>
              <a:rPr lang="ko-KR" altLang="en-US" dirty="0" smtClean="0"/>
              <a:t>사용자</a:t>
            </a:r>
            <a:endParaRPr lang="ko-KR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1) </a:t>
            </a:r>
            <a:r>
              <a:rPr lang="ko-KR" altLang="en-US" dirty="0" smtClean="0"/>
              <a:t>데이터베이스 관리 시스템의 등장배경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2) </a:t>
            </a:r>
            <a:r>
              <a:rPr lang="ko-KR" altLang="en-US" dirty="0" smtClean="0"/>
              <a:t>데이터베이스 관리 시스템의 정의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3) </a:t>
            </a:r>
            <a:r>
              <a:rPr lang="ko-KR" altLang="en-US" dirty="0" smtClean="0"/>
              <a:t>데이터베이스 관리 시스템의 필수 기능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4) </a:t>
            </a:r>
            <a:r>
              <a:rPr lang="ko-KR" altLang="en-US" dirty="0" smtClean="0"/>
              <a:t>데이터베이스 관리 시스템의 장 단점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5) </a:t>
            </a:r>
            <a:r>
              <a:rPr lang="ko-KR" altLang="en-US" dirty="0" smtClean="0"/>
              <a:t>데이터베이스 관리 시스템의 종류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데이터베이스 </a:t>
            </a:r>
            <a:r>
              <a:rPr lang="ko-KR" altLang="en-US" dirty="0" smtClean="0"/>
              <a:t>관리시스템</a:t>
            </a:r>
            <a:endParaRPr lang="ko-KR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dirty="0" smtClean="0"/>
              <a:t>파일 시스템의 문제점</a:t>
            </a:r>
            <a:endParaRPr lang="en-US" altLang="ko-KR" dirty="0" smtClean="0"/>
          </a:p>
          <a:p>
            <a:r>
              <a:rPr lang="ko-KR" altLang="en-US" dirty="0" smtClean="0"/>
              <a:t>① 자료 중복</a:t>
            </a:r>
            <a:r>
              <a:rPr lang="en-US" altLang="ko-KR" dirty="0" smtClean="0"/>
              <a:t>(data redundancy)</a:t>
            </a:r>
            <a:r>
              <a:rPr lang="ko-KR" altLang="en-US" dirty="0" smtClean="0"/>
              <a:t>과 자료 불일치</a:t>
            </a:r>
            <a:r>
              <a:rPr lang="en-US" altLang="ko-KR" dirty="0" smtClean="0"/>
              <a:t>(data inconsistency) </a:t>
            </a:r>
          </a:p>
          <a:p>
            <a:pPr lvl="1">
              <a:buFont typeface="Arial" charset="0"/>
              <a:buChar char="•"/>
            </a:pPr>
            <a:r>
              <a:rPr lang="en-US" altLang="ko-KR" dirty="0" smtClean="0"/>
              <a:t> </a:t>
            </a:r>
            <a:r>
              <a:rPr lang="ko-KR" altLang="en-US" dirty="0" smtClean="0"/>
              <a:t>파일 처리 접근 방식</a:t>
            </a:r>
            <a:r>
              <a:rPr lang="en-US" altLang="ko-KR" dirty="0" smtClean="0"/>
              <a:t>: </a:t>
            </a:r>
            <a:r>
              <a:rPr lang="ko-KR" altLang="en-US" dirty="0" smtClean="0"/>
              <a:t>꼭 같은 정보가 여러 군데 되풀이 </a:t>
            </a:r>
          </a:p>
          <a:p>
            <a:pPr lvl="1">
              <a:buFont typeface="Arial" charset="0"/>
              <a:buChar char="•"/>
            </a:pP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보기</a:t>
            </a:r>
            <a:r>
              <a:rPr lang="en-US" altLang="ko-KR" dirty="0" smtClean="0"/>
              <a:t>) </a:t>
            </a:r>
            <a:r>
              <a:rPr lang="ko-KR" altLang="en-US" dirty="0" smtClean="0"/>
              <a:t>대학교에서 학생의 전화번호가 바뀔 때 </a:t>
            </a:r>
          </a:p>
          <a:p>
            <a:pPr lvl="1">
              <a:buFont typeface="Arial" charset="0"/>
              <a:buChar char="•"/>
            </a:pPr>
            <a:r>
              <a:rPr lang="ko-KR" altLang="en-US" dirty="0" smtClean="0"/>
              <a:t>동일 학생의 정보가 여러 부서에 중복 저장</a:t>
            </a:r>
            <a:r>
              <a:rPr lang="en-US" altLang="ko-KR" dirty="0" smtClean="0"/>
              <a:t>. </a:t>
            </a:r>
          </a:p>
          <a:p>
            <a:pPr lvl="1">
              <a:buFont typeface="Arial" charset="0"/>
              <a:buChar char="•"/>
            </a:pPr>
            <a:r>
              <a:rPr lang="ko-KR" altLang="en-US" dirty="0" smtClean="0"/>
              <a:t>부서마다 다른 정보 저장 </a:t>
            </a:r>
            <a:r>
              <a:rPr lang="en-US" altLang="ko-KR" dirty="0" smtClean="0"/>
              <a:t>:  </a:t>
            </a:r>
            <a:r>
              <a:rPr lang="ko-KR" altLang="en-US" dirty="0" smtClean="0"/>
              <a:t>자료 불일치</a:t>
            </a:r>
            <a:r>
              <a:rPr lang="en-US" altLang="ko-KR" dirty="0" smtClean="0"/>
              <a:t>(data inconsistency) </a:t>
            </a:r>
            <a:endParaRPr lang="ko-KR" altLang="en-US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1) DBMS</a:t>
            </a:r>
            <a:r>
              <a:rPr lang="ko-KR" altLang="en-US" dirty="0" smtClean="0"/>
              <a:t>의 등장배경</a:t>
            </a:r>
            <a:endParaRPr lang="ko-KR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 lnSpcReduction="10000"/>
          </a:bodyPr>
          <a:lstStyle/>
          <a:p>
            <a:r>
              <a:rPr lang="ko-KR" altLang="en-US" dirty="0" smtClean="0"/>
              <a:t>② 자료 처리를 쉽게 할 수 없음</a:t>
            </a:r>
            <a:r>
              <a:rPr lang="en-US" altLang="ko-KR" dirty="0" smtClean="0"/>
              <a:t>. </a:t>
            </a:r>
          </a:p>
          <a:p>
            <a:pPr lvl="1">
              <a:buFont typeface="Arial" charset="0"/>
              <a:buChar char="•"/>
            </a:pPr>
            <a:r>
              <a:rPr lang="en-US" altLang="ko-KR" dirty="0" smtClean="0"/>
              <a:t>• </a:t>
            </a:r>
            <a:r>
              <a:rPr lang="ko-KR" altLang="en-US" dirty="0" smtClean="0"/>
              <a:t>파일 처리 접근 방식 </a:t>
            </a:r>
          </a:p>
          <a:p>
            <a:pPr lvl="1">
              <a:buFont typeface="Arial" charset="0"/>
              <a:buNone/>
            </a:pPr>
            <a:r>
              <a:rPr lang="en-US" altLang="ko-KR" dirty="0" smtClean="0"/>
              <a:t>:</a:t>
            </a:r>
            <a:r>
              <a:rPr lang="ko-KR" altLang="en-US" dirty="0" smtClean="0"/>
              <a:t>파일에 있는 자료를 보거나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파일에 자료를 넣으려면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주로 고급 프로그래밍 언어로 응용 프로그램을 만듦</a:t>
            </a:r>
            <a:r>
              <a:rPr lang="en-US" altLang="ko-KR" dirty="0" smtClean="0"/>
              <a:t>. </a:t>
            </a:r>
            <a:r>
              <a:rPr lang="ko-KR" altLang="en-US" dirty="0" smtClean="0"/>
              <a:t>상당한 수준의 훈련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프로그램 짜는 시간이 많이 걸림 </a:t>
            </a:r>
          </a:p>
          <a:p>
            <a:pPr lvl="1">
              <a:buFont typeface="Arial" charset="0"/>
              <a:buChar char="•"/>
            </a:pPr>
            <a:r>
              <a:rPr lang="en-US" altLang="ko-KR" dirty="0" smtClean="0"/>
              <a:t>• </a:t>
            </a:r>
            <a:r>
              <a:rPr lang="ko-KR" altLang="en-US" dirty="0" smtClean="0"/>
              <a:t>데이터베이스 </a:t>
            </a:r>
          </a:p>
          <a:p>
            <a:pPr lvl="1">
              <a:buFont typeface="Arial" charset="0"/>
              <a:buNone/>
            </a:pPr>
            <a:r>
              <a:rPr lang="en-US" altLang="ko-KR" dirty="0" smtClean="0"/>
              <a:t>: </a:t>
            </a:r>
            <a:r>
              <a:rPr lang="ko-KR" altLang="en-US" dirty="0" smtClean="0"/>
              <a:t>고급 프로그래밍 언어보다는 사용하기 편리함</a:t>
            </a:r>
            <a:r>
              <a:rPr lang="en-US" altLang="ko-KR" dirty="0" smtClean="0"/>
              <a:t>. </a:t>
            </a:r>
          </a:p>
          <a:p>
            <a:pPr lvl="1">
              <a:buFont typeface="Arial" charset="0"/>
              <a:buNone/>
            </a:pPr>
            <a:r>
              <a:rPr lang="en-US" altLang="ko-KR" dirty="0" smtClean="0"/>
              <a:t>      (</a:t>
            </a:r>
            <a:r>
              <a:rPr lang="ko-KR" altLang="en-US" dirty="0" smtClean="0"/>
              <a:t>보기</a:t>
            </a:r>
            <a:r>
              <a:rPr lang="en-US" altLang="ko-KR" dirty="0" smtClean="0"/>
              <a:t>) SQL, ACESS </a:t>
            </a:r>
            <a:endParaRPr lang="en-US" altLang="ko-KR" dirty="0" smtClean="0"/>
          </a:p>
          <a:p>
            <a:r>
              <a:rPr lang="ko-KR" altLang="en-US" dirty="0" smtClean="0"/>
              <a:t>③ 자료의 고립</a:t>
            </a:r>
            <a:r>
              <a:rPr lang="en-US" altLang="ko-KR" dirty="0" smtClean="0"/>
              <a:t>(data isolation) </a:t>
            </a:r>
            <a:r>
              <a:rPr lang="ko-KR" altLang="en-US" dirty="0" smtClean="0"/>
              <a:t>문제 </a:t>
            </a:r>
          </a:p>
          <a:p>
            <a:r>
              <a:rPr lang="ko-KR" altLang="en-US" dirty="0" smtClean="0"/>
              <a:t>④ 자료가 여러 군데 되풀이 </a:t>
            </a:r>
          </a:p>
          <a:p>
            <a:pPr lvl="1">
              <a:buFont typeface="Arial" charset="0"/>
              <a:buChar char="•"/>
            </a:pPr>
            <a:r>
              <a:rPr lang="ko-KR" altLang="en-US" dirty="0" smtClean="0"/>
              <a:t>자료의 중복 문제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자료의 불일치 </a:t>
            </a:r>
            <a:r>
              <a:rPr lang="ko-KR" altLang="en-US" dirty="0" smtClean="0"/>
              <a:t>문제</a:t>
            </a:r>
            <a:endParaRPr lang="ko-KR" alt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1. </a:t>
            </a:r>
            <a:r>
              <a:rPr lang="ko-KR" altLang="en-US" dirty="0" smtClean="0"/>
              <a:t>데이터베이스의 </a:t>
            </a:r>
            <a:r>
              <a:rPr lang="ko-KR" altLang="en-US" dirty="0" smtClean="0"/>
              <a:t>정의    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2. </a:t>
            </a:r>
            <a:r>
              <a:rPr lang="ko-KR" altLang="en-US" dirty="0" smtClean="0"/>
              <a:t>데이터베이스의 </a:t>
            </a:r>
            <a:r>
              <a:rPr lang="ko-KR" altLang="en-US" dirty="0" smtClean="0"/>
              <a:t>특성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3. </a:t>
            </a:r>
            <a:r>
              <a:rPr lang="ko-KR" altLang="en-US" dirty="0" smtClean="0"/>
              <a:t>데이터베이스의 </a:t>
            </a:r>
            <a:r>
              <a:rPr lang="ko-KR" altLang="en-US" dirty="0" smtClean="0"/>
              <a:t>구성요소  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4. </a:t>
            </a:r>
            <a:r>
              <a:rPr lang="ko-KR" altLang="en-US" dirty="0" smtClean="0"/>
              <a:t>데이터베이스 시스템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5. </a:t>
            </a:r>
            <a:r>
              <a:rPr lang="ko-KR" altLang="en-US" dirty="0" smtClean="0"/>
              <a:t>데이터베이스 </a:t>
            </a:r>
            <a:r>
              <a:rPr lang="ko-KR" altLang="en-US" dirty="0" smtClean="0"/>
              <a:t>관리시스템</a:t>
            </a:r>
            <a:endParaRPr lang="ko-KR" altLang="en-US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Index</a:t>
            </a:r>
            <a:endParaRPr lang="ko-KR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사용자의 요구에 따라 정보를 생성해주고 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데이터베이스를 관리해주는 소프트웨어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기존의 파일 시스템이 갖는 데이터의 종속성과 중복성의 문제를 해결하기 위해 제안된 </a:t>
            </a:r>
            <a:r>
              <a:rPr lang="ko-KR" altLang="en-US" dirty="0" smtClean="0"/>
              <a:t>시스템</a:t>
            </a:r>
            <a:endParaRPr lang="ko-KR" altLang="en-US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2) DBMS</a:t>
            </a:r>
            <a:r>
              <a:rPr lang="ko-KR" altLang="en-US" dirty="0" smtClean="0"/>
              <a:t>의 정의</a:t>
            </a:r>
            <a:endParaRPr lang="ko-KR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① 자료를 되풀이하지 않아도 된다</a:t>
            </a:r>
            <a:endParaRPr lang="en-US" altLang="ko-KR" dirty="0" smtClean="0"/>
          </a:p>
          <a:p>
            <a:r>
              <a:rPr lang="en-US" altLang="ko-KR" dirty="0" smtClean="0"/>
              <a:t>: </a:t>
            </a:r>
            <a:r>
              <a:rPr lang="ko-KR" altLang="en-US" dirty="0" smtClean="0"/>
              <a:t>자료의 불일치 문제가 많이 줄어든다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② </a:t>
            </a:r>
            <a:r>
              <a:rPr lang="ko-KR" altLang="en-US" dirty="0" smtClean="0"/>
              <a:t>자료의 </a:t>
            </a:r>
            <a:r>
              <a:rPr lang="ko-KR" altLang="en-US" dirty="0" err="1" smtClean="0"/>
              <a:t>무결성</a:t>
            </a:r>
            <a:r>
              <a:rPr lang="en-US" altLang="ko-KR" dirty="0" smtClean="0"/>
              <a:t>(data integrity) </a:t>
            </a:r>
          </a:p>
          <a:p>
            <a:pPr lvl="1">
              <a:buFont typeface="Arial" charset="0"/>
              <a:buChar char="•"/>
            </a:pPr>
            <a:r>
              <a:rPr lang="en-US" altLang="ko-KR" dirty="0" smtClean="0"/>
              <a:t>&lt;</a:t>
            </a:r>
            <a:r>
              <a:rPr lang="ko-KR" altLang="en-US" dirty="0" smtClean="0"/>
              <a:t>참고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자료의 불일치</a:t>
            </a:r>
            <a:r>
              <a:rPr lang="en-US" altLang="ko-KR" dirty="0" smtClean="0"/>
              <a:t>(data inconsistency)</a:t>
            </a:r>
            <a:r>
              <a:rPr lang="ko-KR" altLang="en-US" dirty="0" smtClean="0"/>
              <a:t>와 자료의 무결성</a:t>
            </a:r>
            <a:r>
              <a:rPr lang="en-US" altLang="ko-KR" dirty="0" smtClean="0"/>
              <a:t>(data integrity) </a:t>
            </a:r>
            <a:r>
              <a:rPr lang="ko-KR" altLang="en-US" dirty="0" smtClean="0"/>
              <a:t>차이 </a:t>
            </a:r>
          </a:p>
          <a:p>
            <a:pPr lvl="1">
              <a:buFont typeface="Arial" charset="0"/>
              <a:buChar char="•"/>
            </a:pPr>
            <a:r>
              <a:rPr lang="en-US" altLang="ko-KR" dirty="0" smtClean="0"/>
              <a:t>– </a:t>
            </a:r>
            <a:r>
              <a:rPr lang="ko-KR" altLang="en-US" dirty="0" smtClean="0"/>
              <a:t>자료의 불일치는 자료의 </a:t>
            </a:r>
            <a:r>
              <a:rPr lang="ko-KR" altLang="en-US" dirty="0" err="1" smtClean="0"/>
              <a:t>무결성을</a:t>
            </a:r>
            <a:r>
              <a:rPr lang="ko-KR" altLang="en-US" dirty="0" smtClean="0"/>
              <a:t> 깨게 됨 </a:t>
            </a:r>
          </a:p>
          <a:p>
            <a:pPr lvl="1">
              <a:buFont typeface="Arial" charset="0"/>
              <a:buChar char="•"/>
            </a:pPr>
            <a:r>
              <a:rPr lang="en-US" altLang="ko-KR" dirty="0" smtClean="0"/>
              <a:t>– </a:t>
            </a:r>
            <a:r>
              <a:rPr lang="ko-KR" altLang="en-US" dirty="0" smtClean="0"/>
              <a:t>자료의 </a:t>
            </a:r>
            <a:r>
              <a:rPr lang="ko-KR" altLang="en-US" dirty="0" err="1" smtClean="0"/>
              <a:t>무결성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자료에 잘못이 없어야 한다는 것을 말함 </a:t>
            </a:r>
          </a:p>
          <a:p>
            <a:pPr lvl="1">
              <a:buFont typeface="Arial" charset="0"/>
              <a:buChar char="•"/>
            </a:pPr>
            <a:r>
              <a:rPr lang="en-US" altLang="ko-KR" dirty="0" smtClean="0"/>
              <a:t>– </a:t>
            </a:r>
            <a:r>
              <a:rPr lang="ko-KR" altLang="en-US" dirty="0" smtClean="0"/>
              <a:t>자료의 불일치를 포함하여 여러 가지 경우에 자료의 </a:t>
            </a:r>
            <a:r>
              <a:rPr lang="ko-KR" altLang="en-US" dirty="0" err="1" smtClean="0"/>
              <a:t>무결성을</a:t>
            </a:r>
            <a:r>
              <a:rPr lang="ko-KR" altLang="en-US" dirty="0" smtClean="0"/>
              <a:t> 깰 수 있다</a:t>
            </a:r>
            <a:r>
              <a:rPr lang="en-US" altLang="ko-KR" dirty="0" smtClean="0"/>
              <a:t>. </a:t>
            </a:r>
            <a:endParaRPr lang="ko-KR" altLang="en-US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DBMS</a:t>
            </a:r>
            <a:r>
              <a:rPr lang="ko-KR" altLang="en-US" dirty="0" smtClean="0"/>
              <a:t>의 특징</a:t>
            </a:r>
            <a:endParaRPr lang="ko-KR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③ 동시 접근 문제 </a:t>
            </a:r>
            <a:r>
              <a:rPr lang="en-US" altLang="ko-KR" dirty="0" smtClean="0"/>
              <a:t>(concurrent access anomalies) </a:t>
            </a:r>
          </a:p>
          <a:p>
            <a:pPr lvl="1">
              <a:buFont typeface="Arial" charset="0"/>
              <a:buChar char="•"/>
            </a:pPr>
            <a:r>
              <a:rPr lang="en-US" altLang="ko-KR" dirty="0" smtClean="0"/>
              <a:t>– </a:t>
            </a:r>
            <a:r>
              <a:rPr lang="ko-KR" altLang="en-US" dirty="0" smtClean="0"/>
              <a:t>어떤 자료를 여러 프로그램</a:t>
            </a:r>
            <a:r>
              <a:rPr lang="en-US" altLang="ko-KR" dirty="0" smtClean="0"/>
              <a:t>(</a:t>
            </a:r>
            <a:r>
              <a:rPr lang="ko-KR" altLang="en-US" dirty="0" smtClean="0"/>
              <a:t>사람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 같은 시각에 바꾸려고 할 때</a:t>
            </a:r>
            <a:endParaRPr lang="en-US" altLang="ko-KR" dirty="0" smtClean="0"/>
          </a:p>
          <a:p>
            <a:pPr lvl="1">
              <a:buFont typeface="Arial" charset="0"/>
              <a:buNone/>
            </a:pPr>
            <a:r>
              <a:rPr lang="ko-KR" altLang="en-US" dirty="0" smtClean="0"/>
              <a:t>파일 처리 접근 방식에서는 자료의 값이 잘못될 수 있다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④ </a:t>
            </a:r>
            <a:r>
              <a:rPr lang="ko-KR" altLang="en-US" dirty="0" smtClean="0"/>
              <a:t>보안 문제</a:t>
            </a:r>
            <a:r>
              <a:rPr lang="en-US" altLang="ko-KR" dirty="0" smtClean="0"/>
              <a:t>(security problems) </a:t>
            </a:r>
          </a:p>
          <a:p>
            <a:pPr lvl="1">
              <a:buFont typeface="Arial" charset="0"/>
              <a:buChar char="•"/>
            </a:pPr>
            <a:r>
              <a:rPr lang="en-US" altLang="ko-KR" dirty="0" smtClean="0"/>
              <a:t>– </a:t>
            </a:r>
            <a:r>
              <a:rPr lang="ko-KR" altLang="en-US" dirty="0" smtClean="0"/>
              <a:t>파일 처리 접근 방식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파일별</a:t>
            </a:r>
            <a:r>
              <a:rPr lang="ko-KR" altLang="en-US" dirty="0" smtClean="0"/>
              <a:t> 접근 제한으로는 정교한 자료 보안이 어려움 </a:t>
            </a:r>
          </a:p>
          <a:p>
            <a:pPr lvl="1">
              <a:buFont typeface="Arial" charset="0"/>
              <a:buChar char="•"/>
            </a:pPr>
            <a:r>
              <a:rPr lang="en-US" altLang="ko-KR" dirty="0" smtClean="0"/>
              <a:t>– </a:t>
            </a:r>
            <a:r>
              <a:rPr lang="ko-KR" altLang="en-US" dirty="0" smtClean="0"/>
              <a:t>데이터베이스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모든 자료를 한 군데에서 다 보관</a:t>
            </a:r>
            <a:r>
              <a:rPr lang="en-US" altLang="ko-KR" dirty="0" smtClean="0"/>
              <a:t>. </a:t>
            </a:r>
            <a:r>
              <a:rPr lang="ko-KR" altLang="en-US" dirty="0" smtClean="0"/>
              <a:t>자료의 보안을 쉽게 유지 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정의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데이터베이스에 저장될 데이터 타입과 구조에 대한 정의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이용방식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제약조건 등을 명시하는 기능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조작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데이터의 삽입</a:t>
            </a:r>
            <a:r>
              <a:rPr lang="en-US" altLang="ko-KR" dirty="0" smtClean="0"/>
              <a:t>,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갱신 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검색의 처리를 위한 기능</a:t>
            </a:r>
            <a:endParaRPr lang="en-US" altLang="ko-KR" dirty="0" smtClean="0"/>
          </a:p>
          <a:p>
            <a:r>
              <a:rPr lang="ko-KR" altLang="en-US" dirty="0" smtClean="0"/>
              <a:t>제어</a:t>
            </a:r>
            <a:r>
              <a:rPr lang="en-US" altLang="ko-KR" dirty="0" smtClean="0"/>
              <a:t>: </a:t>
            </a:r>
            <a:r>
              <a:rPr lang="ko-KR" altLang="en-US" dirty="0" smtClean="0"/>
              <a:t>데이터의 안전성을 유지하기 위한 </a:t>
            </a:r>
            <a:r>
              <a:rPr lang="ko-KR" altLang="en-US" dirty="0" err="1" smtClean="0"/>
              <a:t>무결성</a:t>
            </a:r>
            <a:r>
              <a:rPr lang="ko-KR" altLang="en-US" dirty="0" smtClean="0"/>
              <a:t> </a:t>
            </a:r>
            <a:r>
              <a:rPr lang="en-US" altLang="ko-KR" dirty="0" smtClean="0"/>
              <a:t>,</a:t>
            </a:r>
            <a:r>
              <a:rPr lang="ko-KR" altLang="en-US" dirty="0" smtClean="0"/>
              <a:t>보안 및 권한 검사</a:t>
            </a:r>
            <a:r>
              <a:rPr lang="en-US" altLang="ko-KR" dirty="0" smtClean="0"/>
              <a:t> </a:t>
            </a:r>
            <a:r>
              <a:rPr lang="ko-KR" altLang="en-US" dirty="0" smtClean="0"/>
              <a:t>병행 수행 </a:t>
            </a:r>
            <a:r>
              <a:rPr lang="ko-KR" altLang="en-US" dirty="0" err="1" smtClean="0"/>
              <a:t>제어등의</a:t>
            </a:r>
            <a:r>
              <a:rPr lang="ko-KR" altLang="en-US" dirty="0" smtClean="0"/>
              <a:t> 기능을 정하는 </a:t>
            </a:r>
            <a:r>
              <a:rPr lang="ko-KR" altLang="en-US" dirty="0" smtClean="0"/>
              <a:t>기능</a:t>
            </a:r>
            <a:endParaRPr lang="ko-KR" altLang="en-US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3) DBMS</a:t>
            </a:r>
            <a:r>
              <a:rPr lang="ko-KR" altLang="en-US" dirty="0" smtClean="0"/>
              <a:t>의 필수 기능</a:t>
            </a:r>
            <a:endParaRPr lang="ko-KR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중복성과 불일치가 감소됨 </a:t>
            </a:r>
          </a:p>
          <a:p>
            <a:r>
              <a:rPr lang="ko-KR" altLang="en-US" dirty="0" smtClean="0"/>
              <a:t>시스템을 개발하고 유지하는 비용이 감소됨 </a:t>
            </a:r>
          </a:p>
          <a:p>
            <a:r>
              <a:rPr lang="ko-KR" altLang="en-US" dirty="0" smtClean="0"/>
              <a:t>표준화를 시행하기가 용이 </a:t>
            </a:r>
          </a:p>
          <a:p>
            <a:r>
              <a:rPr lang="ko-KR" altLang="en-US" dirty="0" smtClean="0"/>
              <a:t>보안이 향상됨 </a:t>
            </a:r>
          </a:p>
          <a:p>
            <a:r>
              <a:rPr lang="ko-KR" altLang="en-US" dirty="0" err="1" smtClean="0"/>
              <a:t>무결성이</a:t>
            </a:r>
            <a:r>
              <a:rPr lang="ko-KR" altLang="en-US" dirty="0" smtClean="0"/>
              <a:t> 향상됨 </a:t>
            </a:r>
          </a:p>
          <a:p>
            <a:r>
              <a:rPr lang="ko-KR" altLang="en-US" dirty="0" smtClean="0"/>
              <a:t>조직체의 요구사항을 식별할 수 있음 </a:t>
            </a:r>
          </a:p>
          <a:p>
            <a:r>
              <a:rPr lang="ko-KR" altLang="en-US" dirty="0" smtClean="0"/>
              <a:t>다양한 유형의 고장으로부터 데이터베이스를 회복할 수 있음 </a:t>
            </a:r>
          </a:p>
          <a:p>
            <a:r>
              <a:rPr lang="ko-KR" altLang="en-US" dirty="0" smtClean="0"/>
              <a:t>데이터베이스의 공유와 동시 접근이 가능함 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4) DBMS</a:t>
            </a:r>
            <a:r>
              <a:rPr lang="ko-KR" altLang="en-US" dirty="0" smtClean="0"/>
              <a:t>의 장</a:t>
            </a:r>
            <a:r>
              <a:rPr lang="en-US" altLang="ko-KR" dirty="0" smtClean="0"/>
              <a:t>.</a:t>
            </a:r>
            <a:r>
              <a:rPr lang="ko-KR" altLang="en-US" dirty="0" smtClean="0"/>
              <a:t>단점 ①장점</a:t>
            </a:r>
            <a:endParaRPr lang="ko-KR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ko-KR" altLang="en-US" dirty="0" smtClean="0"/>
              <a:t>추가적인 하드웨어 구입 비용이 들고</a:t>
            </a:r>
            <a:r>
              <a:rPr lang="en-US" altLang="ko-KR" dirty="0" smtClean="0"/>
              <a:t>, DBMS </a:t>
            </a:r>
            <a:r>
              <a:rPr lang="ko-KR" altLang="en-US" dirty="0" smtClean="0"/>
              <a:t>자체의 구입 비용도 상당히 비쌈 </a:t>
            </a:r>
          </a:p>
          <a:p>
            <a:r>
              <a:rPr lang="ko-KR" altLang="en-US" dirty="0" smtClean="0"/>
              <a:t>직원들의 교육 비용도 많이 소요됨 </a:t>
            </a:r>
          </a:p>
          <a:p>
            <a:r>
              <a:rPr lang="ko-KR" altLang="en-US" dirty="0" smtClean="0"/>
              <a:t>비밀과 프라이버시 노출 등의 단점이 존재할 수 있음 </a:t>
            </a:r>
          </a:p>
          <a:p>
            <a:r>
              <a:rPr lang="ko-KR" altLang="en-US" dirty="0" smtClean="0"/>
              <a:t>초기의 투자 비용이 너무 클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오버헤드가 너무 클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응용이 단순하고 잘 정의되었으며 변경되지 않을 것으로 예상될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엄격한 실시간 처리 요구사항이 있을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데이터에 대한 다수 사용자의 접근이 필요하지 않을 때는 </a:t>
            </a:r>
            <a:r>
              <a:rPr lang="en-US" altLang="ko-KR" dirty="0" smtClean="0"/>
              <a:t>DBMS</a:t>
            </a:r>
            <a:r>
              <a:rPr lang="ko-KR" altLang="en-US" dirty="0" smtClean="0"/>
              <a:t>를 사용하지 않는 것이 바람직할 수 있음 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②단점</a:t>
            </a:r>
            <a:endParaRPr lang="ko-KR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①</a:t>
            </a:r>
            <a:r>
              <a:rPr lang="ko-KR" altLang="en-US" dirty="0" err="1" smtClean="0"/>
              <a:t>계층형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트리형</a:t>
            </a:r>
            <a:r>
              <a:rPr lang="en-US" altLang="ko-KR" dirty="0" smtClean="0"/>
              <a:t>) </a:t>
            </a:r>
            <a:r>
              <a:rPr lang="en-US" altLang="ko-KR" dirty="0" smtClean="0"/>
              <a:t>DBMS</a:t>
            </a:r>
            <a:endParaRPr lang="ko-KR" altLang="en-US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②</a:t>
            </a:r>
            <a:r>
              <a:rPr lang="ko-KR" altLang="en-US" dirty="0" err="1" smtClean="0"/>
              <a:t>네트워크형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망형</a:t>
            </a:r>
            <a:r>
              <a:rPr lang="en-US" altLang="ko-KR" dirty="0" smtClean="0"/>
              <a:t>) DBMS</a:t>
            </a:r>
            <a:endParaRPr lang="ko-KR" altLang="en-US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③</a:t>
            </a:r>
            <a:r>
              <a:rPr lang="ko-KR" altLang="en-US" dirty="0" err="1" smtClean="0"/>
              <a:t>관계형</a:t>
            </a:r>
            <a:r>
              <a:rPr lang="ko-KR" altLang="en-US" dirty="0" smtClean="0"/>
              <a:t> </a:t>
            </a:r>
            <a:r>
              <a:rPr lang="en-US" altLang="ko-KR" dirty="0" smtClean="0"/>
              <a:t>DBMS</a:t>
            </a:r>
            <a:endParaRPr lang="ko-KR" altLang="en-US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④객체지향형 </a:t>
            </a:r>
            <a:r>
              <a:rPr lang="en-US" altLang="ko-KR" dirty="0" smtClean="0"/>
              <a:t>DBMS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5) DBMS</a:t>
            </a:r>
            <a:r>
              <a:rPr lang="ko-KR" altLang="en-US" dirty="0" smtClean="0"/>
              <a:t>의 종류</a:t>
            </a:r>
            <a:endParaRPr lang="ko-KR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dirty="0" smtClean="0"/>
              <a:t>1960</a:t>
            </a:r>
            <a:r>
              <a:rPr lang="ko-KR" altLang="en-US" dirty="0" smtClean="0"/>
              <a:t>년대 후반에 최초의 계층 </a:t>
            </a:r>
            <a:r>
              <a:rPr lang="en-US" altLang="ko-KR" dirty="0" smtClean="0"/>
              <a:t>DBMS</a:t>
            </a:r>
            <a:r>
              <a:rPr lang="ko-KR" altLang="en-US" dirty="0" smtClean="0"/>
              <a:t>가 등장</a:t>
            </a:r>
            <a:r>
              <a:rPr lang="en-US" altLang="ko-KR" dirty="0" smtClean="0"/>
              <a:t>(IBM</a:t>
            </a:r>
            <a:r>
              <a:rPr lang="ko-KR" altLang="en-US" dirty="0" smtClean="0"/>
              <a:t>사의 </a:t>
            </a:r>
            <a:r>
              <a:rPr lang="en-US" altLang="ko-KR" dirty="0" smtClean="0"/>
              <a:t>IMS) </a:t>
            </a:r>
          </a:p>
          <a:p>
            <a:r>
              <a:rPr lang="en-US" altLang="ko-KR" u="sng" dirty="0" smtClean="0"/>
              <a:t>-</a:t>
            </a:r>
            <a:r>
              <a:rPr lang="ko-KR" altLang="en-US" u="sng" dirty="0" smtClean="0"/>
              <a:t>트리 구조</a:t>
            </a:r>
            <a:r>
              <a:rPr lang="ko-KR" altLang="en-US" dirty="0" smtClean="0"/>
              <a:t>를 기반으로 하는 계층 데이터 모델을 사용한 </a:t>
            </a:r>
            <a:r>
              <a:rPr lang="en-US" altLang="ko-KR" dirty="0" smtClean="0"/>
              <a:t>DBMS </a:t>
            </a:r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계층 데이터 모델은 네트워크 데이터 모델의 특별한 사례 </a:t>
            </a:r>
          </a:p>
          <a:p>
            <a:r>
              <a:rPr lang="en-US" altLang="ko-KR" dirty="0" smtClean="0"/>
              <a:t>&lt;</a:t>
            </a:r>
            <a:r>
              <a:rPr lang="ko-KR" altLang="en-US" dirty="0" smtClean="0"/>
              <a:t>장점</a:t>
            </a:r>
            <a:r>
              <a:rPr lang="en-US" altLang="ko-KR" dirty="0" smtClean="0"/>
              <a:t>&gt; </a:t>
            </a:r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어떤 유형의 응용에 대해서는 빠른 속도와 높은 효율성을 제공 </a:t>
            </a:r>
          </a:p>
          <a:p>
            <a:r>
              <a:rPr lang="en-US" altLang="ko-KR" dirty="0" smtClean="0"/>
              <a:t>&lt;</a:t>
            </a:r>
            <a:r>
              <a:rPr lang="ko-KR" altLang="en-US" dirty="0" smtClean="0"/>
              <a:t>단점</a:t>
            </a:r>
            <a:r>
              <a:rPr lang="en-US" altLang="ko-KR" dirty="0" smtClean="0"/>
              <a:t>&gt; </a:t>
            </a:r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어떻게 데이터를 접근하는가를 미리 응용 프로그램에 정의해야 함 </a:t>
            </a:r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데이터베이스가 생성될 때 각각의 관계를 명시적으로 정의해야 함 </a:t>
            </a:r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레코드들이 링크로 연결되어 있으므로 레코드 구조를 변경하기 어려움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①</a:t>
            </a:r>
            <a:r>
              <a:rPr lang="ko-KR" altLang="en-US" dirty="0" err="1" smtClean="0"/>
              <a:t>계층형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트리형</a:t>
            </a:r>
            <a:r>
              <a:rPr lang="en-US" altLang="ko-KR" dirty="0" smtClean="0"/>
              <a:t>) </a:t>
            </a:r>
            <a:r>
              <a:rPr lang="en-US" altLang="ko-KR" dirty="0" smtClean="0"/>
              <a:t>DBMS</a:t>
            </a:r>
            <a:endParaRPr lang="ko-KR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1960</a:t>
            </a:r>
            <a:r>
              <a:rPr lang="ko-KR" altLang="en-US" dirty="0" smtClean="0"/>
              <a:t>년대 초에 </a:t>
            </a:r>
            <a:r>
              <a:rPr lang="en-US" altLang="ko-KR" dirty="0" smtClean="0"/>
              <a:t>Charles Bachman</a:t>
            </a:r>
            <a:r>
              <a:rPr lang="ko-KR" altLang="en-US" dirty="0" smtClean="0"/>
              <a:t>이 하니웰</a:t>
            </a:r>
            <a:r>
              <a:rPr lang="en-US" altLang="ko-KR" dirty="0" smtClean="0"/>
              <a:t>(Honeywell) </a:t>
            </a:r>
            <a:r>
              <a:rPr lang="ko-KR" altLang="en-US" dirty="0" smtClean="0"/>
              <a:t>사에서 최초의 네트워크 </a:t>
            </a:r>
            <a:r>
              <a:rPr lang="en-US" altLang="ko-KR" dirty="0" smtClean="0"/>
              <a:t>DBMS</a:t>
            </a:r>
            <a:r>
              <a:rPr lang="ko-KR" altLang="en-US" dirty="0" smtClean="0"/>
              <a:t>인 </a:t>
            </a:r>
            <a:r>
              <a:rPr lang="en-US" altLang="ko-KR" dirty="0" smtClean="0"/>
              <a:t>IDS</a:t>
            </a:r>
            <a:r>
              <a:rPr lang="ko-KR" altLang="en-US" dirty="0" smtClean="0"/>
              <a:t>를 개발 </a:t>
            </a:r>
          </a:p>
          <a:p>
            <a:r>
              <a:rPr lang="ko-KR" altLang="en-US" dirty="0" smtClean="0"/>
              <a:t>레코드들이 </a:t>
            </a:r>
            <a:r>
              <a:rPr lang="ko-KR" altLang="en-US" dirty="0" err="1" smtClean="0"/>
              <a:t>노드로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레코드들 사이의 관계가 간선으로 표현되는 그래프를 기반으로 하는 네트워크 데이터 모델을 사용 </a:t>
            </a:r>
          </a:p>
          <a:p>
            <a:r>
              <a:rPr lang="ko-KR" altLang="en-US" dirty="0" smtClean="0"/>
              <a:t>네트워크 </a:t>
            </a:r>
            <a:r>
              <a:rPr lang="en-US" altLang="ko-KR" dirty="0" smtClean="0"/>
              <a:t>DBMS</a:t>
            </a:r>
            <a:r>
              <a:rPr lang="ko-KR" altLang="en-US" dirty="0" smtClean="0"/>
              <a:t>에서도 레코드들이 링크로 연결되어 있으므로 레코드 구조를 변경하기 어려움 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②</a:t>
            </a:r>
            <a:r>
              <a:rPr lang="ko-KR" altLang="en-US" dirty="0" err="1" smtClean="0"/>
              <a:t>네트워크형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망형</a:t>
            </a:r>
            <a:r>
              <a:rPr lang="en-US" altLang="ko-KR" dirty="0" smtClean="0"/>
              <a:t>) </a:t>
            </a:r>
            <a:r>
              <a:rPr lang="en-US" altLang="ko-KR" dirty="0" smtClean="0"/>
              <a:t>DBMS</a:t>
            </a:r>
            <a:endParaRPr lang="ko-KR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ko-KR" dirty="0" smtClean="0"/>
              <a:t>1970</a:t>
            </a:r>
            <a:r>
              <a:rPr lang="ko-KR" altLang="en-US" dirty="0" smtClean="0"/>
              <a:t>년에 </a:t>
            </a:r>
            <a:r>
              <a:rPr lang="en-US" altLang="ko-KR" dirty="0" smtClean="0"/>
              <a:t>E.F. </a:t>
            </a:r>
            <a:r>
              <a:rPr lang="en-US" altLang="ko-KR" dirty="0" err="1" smtClean="0"/>
              <a:t>Codd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IBM </a:t>
            </a:r>
            <a:r>
              <a:rPr lang="ko-KR" altLang="en-US" dirty="0" smtClean="0"/>
              <a:t>연구소에서 관계 데이터 모델을 제안 </a:t>
            </a:r>
          </a:p>
          <a:p>
            <a:r>
              <a:rPr lang="ko-KR" altLang="en-US" dirty="0" smtClean="0"/>
              <a:t>미국 </a:t>
            </a:r>
            <a:r>
              <a:rPr lang="en-US" altLang="ko-KR" dirty="0" smtClean="0"/>
              <a:t>IBM </a:t>
            </a:r>
            <a:r>
              <a:rPr lang="ko-KR" altLang="en-US" dirty="0" smtClean="0"/>
              <a:t>연구소에서 진행된 </a:t>
            </a:r>
            <a:r>
              <a:rPr lang="en-US" altLang="ko-KR" dirty="0" smtClean="0"/>
              <a:t>System R</a:t>
            </a:r>
            <a:r>
              <a:rPr lang="ko-KR" altLang="en-US" dirty="0" smtClean="0"/>
              <a:t>과 캘리포니아 버클리대에서 진행된 </a:t>
            </a:r>
            <a:r>
              <a:rPr lang="en-US" altLang="ko-KR" dirty="0" smtClean="0"/>
              <a:t>Ingres </a:t>
            </a:r>
            <a:r>
              <a:rPr lang="ko-KR" altLang="en-US" dirty="0" smtClean="0"/>
              <a:t>프로젝트 </a:t>
            </a:r>
          </a:p>
          <a:p>
            <a:r>
              <a:rPr lang="en-US" altLang="ko-KR" dirty="0" smtClean="0"/>
              <a:t>&lt;</a:t>
            </a:r>
            <a:r>
              <a:rPr lang="ko-KR" altLang="en-US" dirty="0" smtClean="0"/>
              <a:t>장점</a:t>
            </a:r>
            <a:r>
              <a:rPr lang="en-US" altLang="ko-KR" dirty="0" smtClean="0"/>
              <a:t>&gt; </a:t>
            </a:r>
          </a:p>
          <a:p>
            <a:r>
              <a:rPr lang="ko-KR" altLang="en-US" dirty="0" smtClean="0"/>
              <a:t>모델이 간단하여 이해하기 쉬움 </a:t>
            </a:r>
          </a:p>
          <a:p>
            <a:r>
              <a:rPr lang="ko-KR" altLang="en-US" dirty="0" smtClean="0"/>
              <a:t>사용자는 자신이 원하는 것</a:t>
            </a:r>
            <a:r>
              <a:rPr lang="en-US" altLang="ko-KR" dirty="0" smtClean="0"/>
              <a:t>(what)</a:t>
            </a:r>
            <a:r>
              <a:rPr lang="ko-KR" altLang="en-US" dirty="0" smtClean="0"/>
              <a:t>만 명시하고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데이터가 어디에 있는지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어떻게 접근해야 하는지는 </a:t>
            </a:r>
            <a:r>
              <a:rPr lang="en-US" altLang="ko-KR" dirty="0" smtClean="0"/>
              <a:t>DBMS</a:t>
            </a:r>
            <a:r>
              <a:rPr lang="ko-KR" altLang="en-US" dirty="0" smtClean="0"/>
              <a:t>가 결정 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</a:t>
            </a:r>
            <a:r>
              <a:rPr lang="en-US" altLang="ko-KR" dirty="0" smtClean="0"/>
              <a:t>) MS SQL Server, Oracle, Sybase, DB2, Informix </a:t>
            </a:r>
            <a:r>
              <a:rPr lang="ko-KR" altLang="en-US" dirty="0" smtClean="0"/>
              <a:t>등 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③</a:t>
            </a:r>
            <a:r>
              <a:rPr lang="ko-KR" altLang="en-US" dirty="0" err="1" smtClean="0"/>
              <a:t>관계형</a:t>
            </a:r>
            <a:r>
              <a:rPr lang="ko-KR" altLang="en-US" dirty="0" smtClean="0"/>
              <a:t> </a:t>
            </a:r>
            <a:r>
              <a:rPr lang="en-US" altLang="ko-KR" dirty="0" smtClean="0"/>
              <a:t>DBMS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자료</a:t>
            </a:r>
            <a:r>
              <a:rPr lang="en-US" altLang="ko-KR" dirty="0" smtClean="0"/>
              <a:t>(data)</a:t>
            </a:r>
            <a:r>
              <a:rPr lang="ko-KR" altLang="en-US" dirty="0" smtClean="0"/>
              <a:t>를 많이 모은 것</a:t>
            </a:r>
            <a:r>
              <a:rPr lang="en-US" altLang="ko-KR" dirty="0" smtClean="0"/>
              <a:t>(base)       </a:t>
            </a:r>
          </a:p>
          <a:p>
            <a:pPr>
              <a:buFont typeface="Wingdings" pitchFamily="2" charset="2"/>
              <a:buNone/>
            </a:pPr>
            <a:r>
              <a:rPr lang="en-US" altLang="ko-KR" dirty="0" smtClean="0"/>
              <a:t>    data(</a:t>
            </a:r>
            <a:r>
              <a:rPr lang="ko-KR" altLang="en-US" dirty="0" smtClean="0"/>
              <a:t>자료</a:t>
            </a:r>
            <a:r>
              <a:rPr lang="en-US" altLang="ko-KR" dirty="0" smtClean="0"/>
              <a:t>)   +   base(</a:t>
            </a:r>
            <a:r>
              <a:rPr lang="ko-KR" altLang="en-US" dirty="0" smtClean="0"/>
              <a:t>기지</a:t>
            </a:r>
            <a:r>
              <a:rPr lang="en-US" altLang="ko-KR" dirty="0" smtClean="0"/>
              <a:t>)</a:t>
            </a:r>
          </a:p>
          <a:p>
            <a:pPr>
              <a:buFont typeface="Wingdings" pitchFamily="2" charset="2"/>
              <a:buNone/>
            </a:pPr>
            <a:endParaRPr lang="en-US" altLang="ko-KR" dirty="0" smtClean="0"/>
          </a:p>
          <a:p>
            <a:r>
              <a:rPr lang="ko-KR" altLang="en-US" dirty="0" smtClean="0"/>
              <a:t>데이터의 </a:t>
            </a:r>
            <a:r>
              <a:rPr lang="ko-KR" altLang="en-US" dirty="0" err="1" smtClean="0"/>
              <a:t>중복성을</a:t>
            </a:r>
            <a:r>
              <a:rPr lang="ko-KR" altLang="en-US" dirty="0" smtClean="0"/>
              <a:t> 최소화하면서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다양한 사용자의 정보요구를 충족시킬 수 있도록 </a:t>
            </a:r>
            <a:r>
              <a:rPr lang="ko-KR" altLang="en-US" dirty="0" err="1" smtClean="0"/>
              <a:t>상호관련된</a:t>
            </a:r>
            <a:r>
              <a:rPr lang="ko-KR" altLang="en-US" dirty="0" smtClean="0"/>
              <a:t> 데이터의 통합된 집합체</a:t>
            </a:r>
          </a:p>
          <a:p>
            <a:pPr>
              <a:buNone/>
            </a:pP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데이터베이스의 정의    </a:t>
            </a:r>
            <a:endParaRPr lang="ko-KR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1980</a:t>
            </a:r>
            <a:r>
              <a:rPr lang="ko-KR" altLang="en-US" dirty="0" smtClean="0"/>
              <a:t>년대 후반 들어 새로운 데이터 모델인 객체 지향 데이터 모델이 등장 </a:t>
            </a:r>
          </a:p>
          <a:p>
            <a:r>
              <a:rPr lang="ko-KR" altLang="en-US" dirty="0" smtClean="0"/>
              <a:t>객체 지향 프로그래밍 패러다임을 기반으로 하는 데이터 모델 </a:t>
            </a:r>
          </a:p>
          <a:p>
            <a:r>
              <a:rPr lang="en-US" altLang="ko-KR" dirty="0" smtClean="0"/>
              <a:t>&lt;</a:t>
            </a:r>
            <a:r>
              <a:rPr lang="ko-KR" altLang="en-US" dirty="0" smtClean="0"/>
              <a:t>장점</a:t>
            </a:r>
            <a:r>
              <a:rPr lang="en-US" altLang="ko-KR" dirty="0" smtClean="0"/>
              <a:t>&gt; </a:t>
            </a:r>
          </a:p>
          <a:p>
            <a:r>
              <a:rPr lang="ko-KR" altLang="en-US" dirty="0" smtClean="0"/>
              <a:t>데이터와 프로그램을 그룹화하고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복잡한 객체들을 이해하기 쉬우며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유지와 변경이 용이함 </a:t>
            </a:r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예</a:t>
            </a:r>
            <a:r>
              <a:rPr lang="en-US" altLang="ko-KR" dirty="0" smtClean="0"/>
              <a:t>) ONTOS, </a:t>
            </a:r>
            <a:r>
              <a:rPr lang="en-US" altLang="ko-KR" dirty="0" err="1" smtClean="0"/>
              <a:t>OpenODB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GemStone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ObjectStore</a:t>
            </a:r>
            <a:r>
              <a:rPr lang="en-US" altLang="ko-KR" dirty="0" smtClean="0"/>
              <a:t>, Versant, O2 </a:t>
            </a:r>
            <a:r>
              <a:rPr lang="ko-KR" altLang="en-US" dirty="0" smtClean="0"/>
              <a:t>등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④객체지향형 </a:t>
            </a:r>
            <a:r>
              <a:rPr lang="en-US" altLang="ko-KR" dirty="0" smtClean="0"/>
              <a:t>DBMS</a:t>
            </a:r>
            <a:endParaRPr lang="ko-KR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ko-KR" altLang="en-US" dirty="0" smtClean="0"/>
              <a:t>다음 보기의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문장이 실행되었을 때 표시되는 필드의 이름으로 옳은 것은</a:t>
            </a:r>
            <a:r>
              <a:rPr lang="en-US" altLang="ko-KR" dirty="0" smtClean="0"/>
              <a:t>?</a:t>
            </a:r>
            <a:endParaRPr lang="ko-KR" altLang="en-US" dirty="0" smtClean="0"/>
          </a:p>
          <a:p>
            <a:pPr>
              <a:buNone/>
            </a:pPr>
            <a:r>
              <a:rPr lang="en-US" altLang="ko-KR" dirty="0" smtClean="0">
                <a:solidFill>
                  <a:srgbClr val="7030A0"/>
                </a:solidFill>
              </a:rPr>
              <a:t>SELECT </a:t>
            </a:r>
            <a:r>
              <a:rPr lang="ko-KR" altLang="en-US" dirty="0" smtClean="0">
                <a:solidFill>
                  <a:srgbClr val="7030A0"/>
                </a:solidFill>
              </a:rPr>
              <a:t>성명</a:t>
            </a:r>
            <a:r>
              <a:rPr lang="en-US" altLang="ko-KR" dirty="0" smtClean="0">
                <a:solidFill>
                  <a:srgbClr val="7030A0"/>
                </a:solidFill>
              </a:rPr>
              <a:t>, (</a:t>
            </a:r>
            <a:r>
              <a:rPr lang="ko-KR" altLang="en-US" dirty="0" smtClean="0">
                <a:solidFill>
                  <a:srgbClr val="7030A0"/>
                </a:solidFill>
              </a:rPr>
              <a:t>국어</a:t>
            </a:r>
            <a:r>
              <a:rPr lang="en-US" altLang="ko-KR" dirty="0" smtClean="0">
                <a:solidFill>
                  <a:srgbClr val="7030A0"/>
                </a:solidFill>
              </a:rPr>
              <a:t>+</a:t>
            </a:r>
            <a:r>
              <a:rPr lang="ko-KR" altLang="en-US" dirty="0" smtClean="0">
                <a:solidFill>
                  <a:srgbClr val="7030A0"/>
                </a:solidFill>
              </a:rPr>
              <a:t>수학</a:t>
            </a:r>
            <a:r>
              <a:rPr lang="en-US" altLang="ko-KR" dirty="0" smtClean="0">
                <a:solidFill>
                  <a:srgbClr val="7030A0"/>
                </a:solidFill>
              </a:rPr>
              <a:t>) / 2 AS [</a:t>
            </a:r>
            <a:r>
              <a:rPr lang="ko-KR" altLang="en-US" dirty="0" smtClean="0">
                <a:solidFill>
                  <a:srgbClr val="7030A0"/>
                </a:solidFill>
              </a:rPr>
              <a:t>평균</a:t>
            </a:r>
            <a:r>
              <a:rPr lang="en-US" altLang="ko-KR" dirty="0" smtClean="0">
                <a:solidFill>
                  <a:srgbClr val="7030A0"/>
                </a:solidFill>
              </a:rPr>
              <a:t>] FROM</a:t>
            </a:r>
            <a:r>
              <a:rPr lang="ko-KR" altLang="en-US" dirty="0" smtClean="0">
                <a:solidFill>
                  <a:srgbClr val="7030A0"/>
                </a:solidFill>
              </a:rPr>
              <a:t> </a:t>
            </a:r>
            <a:r>
              <a:rPr lang="en-US" altLang="ko-KR" dirty="0" smtClean="0">
                <a:solidFill>
                  <a:srgbClr val="7030A0"/>
                </a:solidFill>
              </a:rPr>
              <a:t>1</a:t>
            </a:r>
            <a:r>
              <a:rPr lang="ko-KR" altLang="en-US" dirty="0" smtClean="0">
                <a:solidFill>
                  <a:srgbClr val="7030A0"/>
                </a:solidFill>
              </a:rPr>
              <a:t>학기</a:t>
            </a:r>
            <a:r>
              <a:rPr lang="en-US" altLang="ko-KR" dirty="0" smtClean="0">
                <a:solidFill>
                  <a:srgbClr val="7030A0"/>
                </a:solidFill>
              </a:rPr>
              <a:t>;</a:t>
            </a:r>
          </a:p>
          <a:p>
            <a:pPr>
              <a:buNone/>
            </a:pPr>
            <a:endParaRPr lang="ko-KR" altLang="en-US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ko-KR" altLang="en-US" dirty="0" smtClean="0"/>
              <a:t>① 성명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국어  </a:t>
            </a:r>
            <a:r>
              <a:rPr lang="ko-KR" altLang="en-US" dirty="0" smtClean="0"/>
              <a:t>       ② </a:t>
            </a:r>
            <a:r>
              <a:rPr lang="ko-KR" altLang="en-US" dirty="0" smtClean="0"/>
              <a:t>성명</a:t>
            </a:r>
            <a:r>
              <a:rPr lang="en-US" altLang="ko-KR" dirty="0" smtClean="0"/>
              <a:t>, </a:t>
            </a:r>
            <a:r>
              <a:rPr lang="ko-KR" altLang="en-US" dirty="0" smtClean="0"/>
              <a:t>평균</a:t>
            </a:r>
          </a:p>
          <a:p>
            <a:pPr>
              <a:buNone/>
            </a:pPr>
            <a:r>
              <a:rPr lang="ko-KR" altLang="en-US" dirty="0" smtClean="0"/>
              <a:t>③ 성명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국어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수학 ④ 성명</a:t>
            </a:r>
            <a:r>
              <a:rPr lang="en-US" altLang="ko-KR" dirty="0" smtClean="0"/>
              <a:t>, (</a:t>
            </a:r>
            <a:r>
              <a:rPr lang="ko-KR" altLang="en-US" dirty="0" smtClean="0"/>
              <a:t>국어</a:t>
            </a:r>
            <a:r>
              <a:rPr lang="en-US" altLang="ko-KR" dirty="0" smtClean="0"/>
              <a:t>+</a:t>
            </a:r>
            <a:r>
              <a:rPr lang="ko-KR" altLang="en-US" dirty="0" smtClean="0"/>
              <a:t>수학</a:t>
            </a:r>
            <a:r>
              <a:rPr lang="en-US" altLang="ko-KR" dirty="0" smtClean="0"/>
              <a:t>)</a:t>
            </a:r>
            <a:endParaRPr lang="ko-KR" altLang="en-US" dirty="0" smtClean="0"/>
          </a:p>
          <a:p>
            <a:pPr>
              <a:buNone/>
            </a:pPr>
            <a:endParaRPr lang="ko-KR" altLang="en-US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기출문제풀이</a:t>
            </a:r>
            <a:r>
              <a:rPr lang="en-US" altLang="ko-KR" dirty="0" smtClean="0"/>
              <a:t>1</a:t>
            </a:r>
            <a:r>
              <a:rPr lang="en-US" altLang="ko-KR" dirty="0" smtClean="0"/>
              <a:t> </a:t>
            </a:r>
            <a:r>
              <a:rPr lang="en-US" altLang="ko-KR" sz="1800" dirty="0" smtClean="0"/>
              <a:t>(2011</a:t>
            </a:r>
            <a:r>
              <a:rPr lang="ko-KR" altLang="en-US" sz="1800" dirty="0" smtClean="0"/>
              <a:t>년 </a:t>
            </a:r>
            <a:r>
              <a:rPr lang="en-US" altLang="ko-KR" sz="1800" dirty="0" smtClean="0"/>
              <a:t>2</a:t>
            </a:r>
            <a:r>
              <a:rPr lang="ko-KR" altLang="en-US" sz="1800" dirty="0" smtClean="0"/>
              <a:t>회</a:t>
            </a:r>
            <a:r>
              <a:rPr lang="en-US" altLang="ko-KR" sz="1800" dirty="0" smtClean="0"/>
              <a:t>)</a:t>
            </a:r>
            <a:endParaRPr lang="ko-KR" altLang="en-US" sz="18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회원</a:t>
            </a:r>
            <a:r>
              <a:rPr lang="en-US" altLang="ko-KR" dirty="0" smtClean="0"/>
              <a:t>(</a:t>
            </a:r>
            <a:r>
              <a:rPr lang="ko-KR" altLang="en-US" dirty="0" smtClean="0"/>
              <a:t>회원번호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나이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주소</a:t>
            </a:r>
            <a:r>
              <a:rPr lang="en-US" altLang="ko-KR" dirty="0" smtClean="0"/>
              <a:t>) </a:t>
            </a:r>
            <a:r>
              <a:rPr lang="ko-KR" altLang="en-US" dirty="0" smtClean="0"/>
              <a:t>테이블에서 회원번호가 </a:t>
            </a:r>
            <a:r>
              <a:rPr lang="en-US" altLang="ko-KR" dirty="0" smtClean="0"/>
              <a:t>555</a:t>
            </a:r>
            <a:r>
              <a:rPr lang="ko-KR" altLang="en-US" dirty="0" smtClean="0"/>
              <a:t>인 회원의 주소를 </a:t>
            </a:r>
            <a:r>
              <a:rPr lang="en-US" altLang="ko-KR" dirty="0" smtClean="0"/>
              <a:t>'</a:t>
            </a:r>
            <a:r>
              <a:rPr lang="ko-KR" altLang="en-US" dirty="0" smtClean="0"/>
              <a:t>부산</a:t>
            </a:r>
            <a:r>
              <a:rPr lang="en-US" altLang="ko-KR" dirty="0" smtClean="0"/>
              <a:t>'</a:t>
            </a:r>
            <a:r>
              <a:rPr lang="ko-KR" altLang="en-US" dirty="0" smtClean="0"/>
              <a:t>으로 변경하는 </a:t>
            </a:r>
            <a:r>
              <a:rPr lang="ko-KR" altLang="en-US" dirty="0" err="1" smtClean="0"/>
              <a:t>질의문으로</a:t>
            </a:r>
            <a:r>
              <a:rPr lang="ko-KR" altLang="en-US" dirty="0" smtClean="0"/>
              <a:t> 옳은 것은</a:t>
            </a:r>
            <a:r>
              <a:rPr lang="en-US" altLang="ko-KR" dirty="0" smtClean="0"/>
              <a:t>?</a:t>
            </a:r>
          </a:p>
          <a:p>
            <a:pPr lvl="1"/>
            <a:r>
              <a:rPr lang="en-US" altLang="ko-KR" dirty="0" smtClean="0"/>
              <a:t>① UPGRADE </a:t>
            </a:r>
            <a:r>
              <a:rPr lang="ko-KR" altLang="en-US" dirty="0" smtClean="0"/>
              <a:t>회원 </a:t>
            </a:r>
            <a:r>
              <a:rPr lang="en-US" altLang="ko-KR" dirty="0" smtClean="0"/>
              <a:t>set </a:t>
            </a:r>
            <a:r>
              <a:rPr lang="ko-KR" altLang="en-US" dirty="0" smtClean="0"/>
              <a:t>회원번호</a:t>
            </a:r>
            <a:r>
              <a:rPr lang="en-US" altLang="ko-KR" dirty="0" smtClean="0"/>
              <a:t>=555 where </a:t>
            </a:r>
            <a:r>
              <a:rPr lang="ko-KR" altLang="en-US" dirty="0" smtClean="0"/>
              <a:t>주소</a:t>
            </a:r>
            <a:r>
              <a:rPr lang="en-US" altLang="ko-KR" dirty="0" smtClean="0"/>
              <a:t>=‘</a:t>
            </a:r>
            <a:r>
              <a:rPr lang="ko-KR" altLang="en-US" dirty="0" smtClean="0"/>
              <a:t>부산’</a:t>
            </a:r>
          </a:p>
          <a:p>
            <a:pPr lvl="1"/>
            <a:r>
              <a:rPr lang="ko-KR" altLang="en-US" dirty="0" smtClean="0"/>
              <a:t>② </a:t>
            </a:r>
            <a:r>
              <a:rPr lang="en-US" altLang="ko-KR" dirty="0" smtClean="0"/>
              <a:t>UPGRADE </a:t>
            </a:r>
            <a:r>
              <a:rPr lang="ko-KR" altLang="en-US" dirty="0" smtClean="0"/>
              <a:t>회원 </a:t>
            </a:r>
            <a:r>
              <a:rPr lang="en-US" altLang="ko-KR" dirty="0" smtClean="0"/>
              <a:t>set </a:t>
            </a:r>
            <a:r>
              <a:rPr lang="ko-KR" altLang="en-US" dirty="0" smtClean="0"/>
              <a:t>주소</a:t>
            </a:r>
            <a:r>
              <a:rPr lang="en-US" altLang="ko-KR" dirty="0" smtClean="0"/>
              <a:t>=‘</a:t>
            </a:r>
            <a:r>
              <a:rPr lang="ko-KR" altLang="en-US" dirty="0" smtClean="0"/>
              <a:t>부산’ </a:t>
            </a:r>
            <a:r>
              <a:rPr lang="en-US" altLang="ko-KR" dirty="0" smtClean="0"/>
              <a:t>where </a:t>
            </a:r>
            <a:r>
              <a:rPr lang="ko-KR" altLang="en-US" dirty="0" smtClean="0"/>
              <a:t>회원번호</a:t>
            </a:r>
            <a:r>
              <a:rPr lang="en-US" altLang="ko-KR" dirty="0" smtClean="0"/>
              <a:t>=555</a:t>
            </a:r>
          </a:p>
          <a:p>
            <a:pPr lvl="1"/>
            <a:r>
              <a:rPr lang="en-US" altLang="ko-KR" dirty="0" smtClean="0"/>
              <a:t>③ UPDATE </a:t>
            </a:r>
            <a:r>
              <a:rPr lang="ko-KR" altLang="en-US" dirty="0" smtClean="0"/>
              <a:t>회원 </a:t>
            </a:r>
            <a:r>
              <a:rPr lang="en-US" altLang="ko-KR" dirty="0" smtClean="0"/>
              <a:t>set </a:t>
            </a:r>
            <a:r>
              <a:rPr lang="ko-KR" altLang="en-US" dirty="0" smtClean="0"/>
              <a:t>회원번호</a:t>
            </a:r>
            <a:r>
              <a:rPr lang="en-US" altLang="ko-KR" dirty="0" smtClean="0"/>
              <a:t>=555 where </a:t>
            </a:r>
            <a:r>
              <a:rPr lang="ko-KR" altLang="en-US" dirty="0" smtClean="0"/>
              <a:t>주소</a:t>
            </a:r>
            <a:r>
              <a:rPr lang="en-US" altLang="ko-KR" dirty="0" smtClean="0"/>
              <a:t>=‘</a:t>
            </a:r>
            <a:r>
              <a:rPr lang="ko-KR" altLang="en-US" dirty="0" smtClean="0"/>
              <a:t>부산’</a:t>
            </a:r>
          </a:p>
          <a:p>
            <a:pPr lvl="1"/>
            <a:r>
              <a:rPr lang="ko-KR" altLang="en-US" dirty="0" smtClean="0"/>
              <a:t>④ </a:t>
            </a:r>
            <a:r>
              <a:rPr lang="en-US" altLang="ko-KR" dirty="0" smtClean="0"/>
              <a:t>UPDATE </a:t>
            </a:r>
            <a:r>
              <a:rPr lang="ko-KR" altLang="en-US" dirty="0" smtClean="0"/>
              <a:t>회원 </a:t>
            </a:r>
            <a:r>
              <a:rPr lang="en-US" altLang="ko-KR" dirty="0" smtClean="0"/>
              <a:t>set </a:t>
            </a:r>
            <a:r>
              <a:rPr lang="ko-KR" altLang="en-US" dirty="0" smtClean="0"/>
              <a:t>주소</a:t>
            </a:r>
            <a:r>
              <a:rPr lang="en-US" altLang="ko-KR" dirty="0" smtClean="0"/>
              <a:t>=‘</a:t>
            </a:r>
            <a:r>
              <a:rPr lang="ko-KR" altLang="en-US" dirty="0" smtClean="0"/>
              <a:t>부산’ </a:t>
            </a:r>
            <a:r>
              <a:rPr lang="en-US" altLang="ko-KR" dirty="0" smtClean="0"/>
              <a:t>where </a:t>
            </a:r>
            <a:r>
              <a:rPr lang="ko-KR" altLang="en-US" dirty="0" smtClean="0"/>
              <a:t>회원번호</a:t>
            </a:r>
            <a:r>
              <a:rPr lang="en-US" altLang="ko-KR" dirty="0" smtClean="0"/>
              <a:t>=</a:t>
            </a:r>
            <a:r>
              <a:rPr lang="en-US" altLang="ko-KR" dirty="0" smtClean="0"/>
              <a:t>555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기출문제풀이</a:t>
            </a:r>
            <a:r>
              <a:rPr lang="en-US" altLang="ko-KR" dirty="0" smtClean="0"/>
              <a:t>2 </a:t>
            </a:r>
            <a:r>
              <a:rPr lang="en-US" altLang="ko-KR" sz="1800" dirty="0" smtClean="0"/>
              <a:t>(</a:t>
            </a:r>
            <a:r>
              <a:rPr lang="en-US" altLang="ko-KR" sz="1800" dirty="0" smtClean="0"/>
              <a:t>2010</a:t>
            </a:r>
            <a:r>
              <a:rPr lang="ko-KR" altLang="en-US" sz="1800" dirty="0" smtClean="0"/>
              <a:t>년 </a:t>
            </a:r>
            <a:r>
              <a:rPr lang="en-US" altLang="ko-KR" sz="1800" dirty="0" smtClean="0"/>
              <a:t>1</a:t>
            </a:r>
            <a:r>
              <a:rPr lang="ko-KR" altLang="en-US" sz="1800" dirty="0" smtClean="0"/>
              <a:t>회</a:t>
            </a:r>
            <a:r>
              <a:rPr lang="en-US" altLang="ko-KR" sz="1800" dirty="0" smtClean="0"/>
              <a:t>)</a:t>
            </a:r>
            <a:endParaRPr lang="ko-KR" altLang="en-US" sz="18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dirty="0" smtClean="0"/>
              <a:t>다음은 데이터베이스에 관한 설명이다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옳지 않은 것은</a:t>
            </a:r>
            <a:r>
              <a:rPr lang="en-US" altLang="ko-KR" dirty="0" smtClean="0"/>
              <a:t>?</a:t>
            </a:r>
            <a:endParaRPr lang="ko-KR" altLang="en-US" dirty="0" smtClean="0"/>
          </a:p>
          <a:p>
            <a:r>
              <a:rPr lang="ko-KR" altLang="en-US" dirty="0" smtClean="0"/>
              <a:t>① 데이터베이스란 여러 응용 시스템들이 공유할 수 있도록 통합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저장되어 운용되는 데이터 집합을 말한다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r>
              <a:rPr lang="ko-KR" altLang="en-US" dirty="0" smtClean="0"/>
              <a:t>② 데이터베이스 모델의 종류에는 </a:t>
            </a:r>
            <a:r>
              <a:rPr lang="ko-KR" altLang="en-US" dirty="0" err="1" smtClean="0"/>
              <a:t>계층형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네트워크형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관계형</a:t>
            </a:r>
            <a:r>
              <a:rPr lang="ko-KR" altLang="en-US" dirty="0" smtClean="0"/>
              <a:t> 등이 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r>
              <a:rPr lang="ko-KR" altLang="en-US" dirty="0" smtClean="0"/>
              <a:t>③ 데이터베이스를 생성하거나 수정하는데 사용되는 데이터베이스 언어를 데이터 </a:t>
            </a:r>
            <a:r>
              <a:rPr lang="ko-KR" altLang="en-US" dirty="0" err="1" smtClean="0"/>
              <a:t>제어어</a:t>
            </a:r>
            <a:r>
              <a:rPr lang="en-US" altLang="ko-KR" dirty="0" smtClean="0"/>
              <a:t>(DCL)</a:t>
            </a:r>
            <a:r>
              <a:rPr lang="ko-KR" altLang="en-US" dirty="0" smtClean="0"/>
              <a:t>라 한다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r>
              <a:rPr lang="ko-KR" altLang="en-US" dirty="0" smtClean="0"/>
              <a:t>④ 데이터베이스 관리자는 데이터베이스 시스템을 총체적으로 감시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관리하는 책임과 권한을 갖는 사람 또는 그룹이다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  <p:sp>
        <p:nvSpPr>
          <p:cNvPr id="4" name="제목 2"/>
          <p:cNvSpPr>
            <a:spLocks noGrp="1"/>
          </p:cNvSpPr>
          <p:nvPr>
            <p:ph type="title"/>
          </p:nvPr>
        </p:nvSpPr>
        <p:spPr>
          <a:xfrm>
            <a:off x="303475" y="285728"/>
            <a:ext cx="8554805" cy="939784"/>
          </a:xfrm>
        </p:spPr>
        <p:txBody>
          <a:bodyPr/>
          <a:lstStyle/>
          <a:p>
            <a:r>
              <a:rPr lang="ko-KR" altLang="en-US" dirty="0" smtClean="0"/>
              <a:t>기출문제풀이</a:t>
            </a:r>
            <a:r>
              <a:rPr lang="en-US" altLang="ko-KR" dirty="0" smtClean="0"/>
              <a:t>2 </a:t>
            </a:r>
            <a:r>
              <a:rPr lang="en-US" altLang="ko-KR" sz="1800" dirty="0" smtClean="0"/>
              <a:t>(</a:t>
            </a:r>
            <a:r>
              <a:rPr lang="en-US" altLang="ko-KR" sz="1800" dirty="0" smtClean="0"/>
              <a:t>2009</a:t>
            </a:r>
            <a:r>
              <a:rPr lang="ko-KR" altLang="en-US" sz="1800" dirty="0" smtClean="0"/>
              <a:t>년 </a:t>
            </a:r>
            <a:r>
              <a:rPr lang="en-US" altLang="ko-KR" sz="1800" dirty="0" smtClean="0"/>
              <a:t>4</a:t>
            </a:r>
            <a:r>
              <a:rPr lang="ko-KR" altLang="en-US" sz="1800" dirty="0" smtClean="0"/>
              <a:t>회</a:t>
            </a:r>
            <a:r>
              <a:rPr lang="en-US" altLang="ko-KR" sz="1800" dirty="0" smtClean="0"/>
              <a:t>)</a:t>
            </a:r>
            <a:endParaRPr lang="ko-KR" altLang="en-US" sz="18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문제</a:t>
            </a:r>
            <a:r>
              <a:rPr lang="en-US" altLang="ko-KR" dirty="0" smtClean="0"/>
              <a:t>1  =&gt; </a:t>
            </a:r>
            <a:r>
              <a:rPr lang="ko-KR" altLang="en-US" dirty="0" smtClean="0"/>
              <a:t>②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문제</a:t>
            </a:r>
            <a:r>
              <a:rPr lang="en-US" altLang="ko-KR" dirty="0" smtClean="0"/>
              <a:t>2  </a:t>
            </a:r>
            <a:r>
              <a:rPr lang="en-US" altLang="ko-KR" dirty="0" smtClean="0"/>
              <a:t>=&gt; </a:t>
            </a:r>
            <a:r>
              <a:rPr lang="ko-KR" altLang="en-US" dirty="0" smtClean="0"/>
              <a:t>④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문제</a:t>
            </a:r>
            <a:r>
              <a:rPr lang="en-US" altLang="ko-KR" dirty="0" smtClean="0"/>
              <a:t>2  =&gt; </a:t>
            </a:r>
            <a:r>
              <a:rPr lang="ko-KR" altLang="en-US" dirty="0" smtClean="0"/>
              <a:t>③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  <a:buNone/>
            </a:pP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정답</a:t>
            </a:r>
            <a:endParaRPr lang="ko-KR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1. </a:t>
            </a:r>
            <a:r>
              <a:rPr lang="ko-KR" altLang="en-US" dirty="0" smtClean="0"/>
              <a:t>데이터베이스의 정의    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2. </a:t>
            </a:r>
            <a:r>
              <a:rPr lang="ko-KR" altLang="en-US" dirty="0" smtClean="0"/>
              <a:t>데이터베이스의 특성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3. </a:t>
            </a:r>
            <a:r>
              <a:rPr lang="ko-KR" altLang="en-US" dirty="0" smtClean="0"/>
              <a:t>데이터베이스의 구성요소  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4. </a:t>
            </a:r>
            <a:r>
              <a:rPr lang="ko-KR" altLang="en-US" dirty="0" smtClean="0"/>
              <a:t>데이터베이스 시스템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5. </a:t>
            </a:r>
            <a:r>
              <a:rPr lang="ko-KR" altLang="en-US" dirty="0" smtClean="0"/>
              <a:t>데이터베이스 </a:t>
            </a:r>
            <a:r>
              <a:rPr lang="ko-KR" altLang="en-US" dirty="0" smtClean="0"/>
              <a:t>관리시스템</a:t>
            </a:r>
            <a:endParaRPr lang="ko-KR" altLang="en-US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smtClean="0"/>
              <a:t>정</a:t>
            </a:r>
            <a:r>
              <a:rPr lang="en-US" altLang="ko-KR" dirty="0" smtClean="0"/>
              <a:t> </a:t>
            </a:r>
            <a:r>
              <a:rPr lang="ko-KR" altLang="en-US" dirty="0" smtClean="0"/>
              <a:t>리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00808"/>
          </a:xfrm>
        </p:spPr>
        <p:txBody>
          <a:bodyPr/>
          <a:lstStyle/>
          <a:p>
            <a:r>
              <a:rPr lang="en-US" altLang="ko-KR" dirty="0" smtClean="0"/>
              <a:t>Data : </a:t>
            </a:r>
            <a:r>
              <a:rPr lang="ko-KR" altLang="en-US" dirty="0" smtClean="0"/>
              <a:t>현실세계로부터 관측</a:t>
            </a:r>
            <a:r>
              <a:rPr lang="en-US" altLang="ko-KR" dirty="0" smtClean="0"/>
              <a:t>(</a:t>
            </a:r>
            <a:r>
              <a:rPr lang="ko-KR" altLang="en-US" dirty="0" smtClean="0"/>
              <a:t>측정</a:t>
            </a:r>
            <a:r>
              <a:rPr lang="en-US" altLang="ko-KR" dirty="0" smtClean="0"/>
              <a:t>)</a:t>
            </a:r>
            <a:r>
              <a:rPr lang="ko-KR" altLang="en-US" dirty="0" smtClean="0"/>
              <a:t>된 값</a:t>
            </a:r>
            <a:endParaRPr lang="en-US" altLang="ko-KR" dirty="0" smtClean="0"/>
          </a:p>
          <a:p>
            <a:r>
              <a:rPr lang="en-US" altLang="ko-KR" dirty="0" smtClean="0"/>
              <a:t>Information: </a:t>
            </a:r>
            <a:r>
              <a:rPr lang="ko-KR" altLang="en-US" dirty="0" smtClean="0"/>
              <a:t>측정된 데이터를 의사결정을 위해 </a:t>
            </a:r>
            <a:r>
              <a:rPr lang="ko-KR" altLang="en-US" dirty="0" smtClean="0"/>
              <a:t>가공함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Information</a:t>
            </a:r>
            <a:r>
              <a:rPr lang="ko-KR" altLang="en-US" dirty="0" smtClean="0"/>
              <a:t>차이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223963" y="3971925"/>
            <a:ext cx="7058025" cy="1176338"/>
            <a:chOff x="1223963" y="3971925"/>
            <a:chExt cx="7058025" cy="1176338"/>
          </a:xfrm>
        </p:grpSpPr>
        <p:sp>
          <p:nvSpPr>
            <p:cNvPr id="5" name="타원 4"/>
            <p:cNvSpPr/>
            <p:nvPr/>
          </p:nvSpPr>
          <p:spPr>
            <a:xfrm>
              <a:off x="6200775" y="4062413"/>
              <a:ext cx="2081213" cy="995362"/>
            </a:xfrm>
            <a:prstGeom prst="ellipse">
              <a:avLst/>
            </a:prstGeom>
            <a:blipFill>
              <a:blip r:embed="rId2" cstate="print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schemeClr val="tx1"/>
                  </a:solidFill>
                </a:rPr>
                <a:t>information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구름 5"/>
            <p:cNvSpPr/>
            <p:nvPr/>
          </p:nvSpPr>
          <p:spPr>
            <a:xfrm>
              <a:off x="1223963" y="4062413"/>
              <a:ext cx="1538287" cy="1085850"/>
            </a:xfrm>
            <a:prstGeom prst="cloud">
              <a:avLst/>
            </a:prstGeom>
            <a:blipFill>
              <a:blip r:embed="rId3" cstate="print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schemeClr val="tx1"/>
                  </a:solidFill>
                </a:rPr>
                <a:t>data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줄무늬가 있는 오른쪽 화살표 6"/>
            <p:cNvSpPr/>
            <p:nvPr/>
          </p:nvSpPr>
          <p:spPr>
            <a:xfrm>
              <a:off x="3395663" y="4333875"/>
              <a:ext cx="2533650" cy="452438"/>
            </a:xfrm>
            <a:prstGeom prst="stripedRightArrow">
              <a:avLst/>
            </a:prstGeom>
            <a:solidFill>
              <a:srgbClr val="86BA5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" name="TextBox 8"/>
            <p:cNvSpPr txBox="1">
              <a:spLocks noChangeArrowheads="1"/>
            </p:cNvSpPr>
            <p:nvPr/>
          </p:nvSpPr>
          <p:spPr bwMode="auto">
            <a:xfrm>
              <a:off x="3486150" y="3971925"/>
              <a:ext cx="19907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/>
                <a:t>Process(</a:t>
              </a:r>
              <a:r>
                <a:rPr lang="ko-KR" altLang="en-US"/>
                <a:t>가공</a:t>
              </a:r>
              <a:r>
                <a:rPr lang="en-US" altLang="ko-KR"/>
                <a:t>)</a:t>
              </a:r>
              <a:endParaRPr lang="ko-KR" alt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1.</a:t>
            </a:r>
            <a:r>
              <a:rPr lang="ko-KR" altLang="en-US" dirty="0" smtClean="0"/>
              <a:t>통합된 데이터: 자료의 중복을 제거한 데이터들의 모임</a:t>
            </a:r>
            <a:endParaRPr lang="en-US" altLang="ko-KR" dirty="0" smtClean="0"/>
          </a:p>
          <a:p>
            <a:r>
              <a:rPr lang="en-US" altLang="ko-KR" dirty="0" smtClean="0"/>
              <a:t>2.</a:t>
            </a:r>
            <a:r>
              <a:rPr lang="ko-KR" altLang="en-US" dirty="0" smtClean="0"/>
              <a:t>저장된 데이터</a:t>
            </a:r>
            <a:r>
              <a:rPr lang="en-US" altLang="ko-KR" dirty="0" smtClean="0"/>
              <a:t>:</a:t>
            </a:r>
            <a:r>
              <a:rPr lang="ko-KR" altLang="en-US" dirty="0" smtClean="0"/>
              <a:t>컴퓨터가 인식 가능한 저장상태로 저장된 </a:t>
            </a:r>
            <a:r>
              <a:rPr lang="ko-KR" altLang="en-US" dirty="0" err="1" smtClean="0"/>
              <a:t>데이타</a:t>
            </a:r>
            <a:endParaRPr lang="en-US" altLang="ko-KR" dirty="0" smtClean="0"/>
          </a:p>
          <a:p>
            <a:r>
              <a:rPr lang="en-US" altLang="ko-KR" dirty="0" smtClean="0"/>
              <a:t>3.</a:t>
            </a:r>
            <a:r>
              <a:rPr lang="ko-KR" altLang="en-US" dirty="0" smtClean="0"/>
              <a:t>운영 데이터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한 조직에 필요한 데이터만 저장</a:t>
            </a:r>
            <a:endParaRPr lang="en-US" altLang="ko-KR" dirty="0" smtClean="0"/>
          </a:p>
          <a:p>
            <a:r>
              <a:rPr lang="en-US" altLang="ko-KR" dirty="0" smtClean="0"/>
              <a:t>4.</a:t>
            </a:r>
            <a:r>
              <a:rPr lang="ko-KR" altLang="en-US" dirty="0" smtClean="0"/>
              <a:t>공용 데이터</a:t>
            </a:r>
            <a:r>
              <a:rPr lang="en-US" altLang="ko-KR" dirty="0" smtClean="0"/>
              <a:t>:</a:t>
            </a:r>
            <a:r>
              <a:rPr lang="ko-KR" altLang="en-US" dirty="0" smtClean="0"/>
              <a:t>여러 사용자에 의해 공용으로 사용할 수 있어야 함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데이터베이스 정의</a:t>
            </a: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5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1.</a:t>
            </a:r>
            <a:r>
              <a:rPr lang="ko-KR" altLang="en-US" dirty="0" smtClean="0"/>
              <a:t>실시간 </a:t>
            </a:r>
            <a:r>
              <a:rPr lang="ko-KR" altLang="en-US" dirty="0" err="1" smtClean="0"/>
              <a:t>접근성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생성된 데이터를 즉시 컴퓨터에서 실시간으로 처리하고 응답할 수 </a:t>
            </a:r>
            <a:r>
              <a:rPr lang="ko-KR" altLang="en-US" dirty="0" err="1" smtClean="0"/>
              <a:t>있어야한다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2.</a:t>
            </a:r>
            <a:r>
              <a:rPr lang="ko-KR" altLang="en-US" dirty="0" smtClean="0"/>
              <a:t>계속적인 변화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새로운 데이터의 변화에 대해 끊임없이 삽입</a:t>
            </a:r>
            <a:r>
              <a:rPr lang="en-US" altLang="ko-KR" dirty="0" smtClean="0"/>
              <a:t>,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,</a:t>
            </a:r>
            <a:r>
              <a:rPr lang="ko-KR" altLang="en-US" dirty="0" smtClean="0"/>
              <a:t>갱신이 이루어져야 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3.</a:t>
            </a:r>
            <a:r>
              <a:rPr lang="ko-KR" altLang="en-US" dirty="0" smtClean="0"/>
              <a:t>동시공용: 데이터베이스는 데이터의 대규모 저장소로서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여러 부서에 속하는 여러 사용자에 의해 동시에 사용되어야 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4.</a:t>
            </a:r>
            <a:r>
              <a:rPr lang="ko-KR" altLang="en-US" dirty="0" smtClean="0"/>
              <a:t>내용에 의한 참조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데이터가 가지고 있는 값에 따라 참조된다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데이터베이스의 </a:t>
            </a:r>
            <a:r>
              <a:rPr lang="ko-KR" altLang="en-US" dirty="0" smtClean="0"/>
              <a:t>특성</a:t>
            </a:r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개체</a:t>
            </a:r>
            <a:r>
              <a:rPr lang="en-US" altLang="ko-KR" dirty="0" smtClean="0"/>
              <a:t>(entity) : </a:t>
            </a:r>
            <a:r>
              <a:rPr lang="ko-KR" altLang="en-US" dirty="0" smtClean="0"/>
              <a:t>데이터베이스를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표현하려고 하는 </a:t>
            </a:r>
            <a:r>
              <a:rPr lang="ko-KR" altLang="en-US" dirty="0" smtClean="0"/>
              <a:t>유형</a:t>
            </a:r>
            <a:r>
              <a:rPr lang="en-US" altLang="ko-KR" dirty="0" smtClean="0"/>
              <a:t>,</a:t>
            </a:r>
            <a:r>
              <a:rPr lang="ko-KR" altLang="en-US" dirty="0" smtClean="0"/>
              <a:t>무형의 객체</a:t>
            </a:r>
            <a:r>
              <a:rPr lang="en-US" altLang="ko-KR" dirty="0" smtClean="0"/>
              <a:t>(object)</a:t>
            </a:r>
            <a:r>
              <a:rPr lang="ko-KR" altLang="en-US" dirty="0" smtClean="0"/>
              <a:t>로서 현실세계의 개념이나 정보의 단위로 의미를 가지고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관계</a:t>
            </a:r>
            <a:r>
              <a:rPr lang="en-US" altLang="ko-KR" dirty="0" smtClean="0"/>
              <a:t>(relationship) : </a:t>
            </a:r>
            <a:r>
              <a:rPr lang="ko-KR" altLang="en-US" dirty="0" smtClean="0"/>
              <a:t>개체와 개체간의 관계를 의미함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err="1" smtClean="0"/>
              <a:t>데이타베이스의</a:t>
            </a:r>
            <a:r>
              <a:rPr lang="ko-KR" altLang="en-US" dirty="0" smtClean="0"/>
              <a:t> 구성요소 </a:t>
            </a:r>
            <a:endParaRPr lang="ko-KR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데이터를 체계적으로 수집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저장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가공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제공하는 시스템</a:t>
            </a:r>
            <a:endParaRPr lang="en-US" altLang="ko-KR" dirty="0" smtClean="0"/>
          </a:p>
          <a:p>
            <a:r>
              <a:rPr lang="ko-KR" altLang="en-US" dirty="0" smtClean="0"/>
              <a:t>구성요소</a:t>
            </a:r>
            <a:endParaRPr lang="en-US" altLang="ko-KR" dirty="0" smtClean="0"/>
          </a:p>
          <a:p>
            <a:pPr lvl="1">
              <a:buFont typeface="Arial" charset="0"/>
              <a:buChar char="•"/>
            </a:pPr>
            <a:r>
              <a:rPr lang="ko-KR" altLang="en-US" dirty="0" smtClean="0"/>
              <a:t>데이터베이스</a:t>
            </a:r>
            <a:endParaRPr lang="en-US" altLang="ko-KR" dirty="0" smtClean="0"/>
          </a:p>
          <a:p>
            <a:pPr lvl="1">
              <a:buFont typeface="Arial" charset="0"/>
              <a:buChar char="•"/>
            </a:pPr>
            <a:r>
              <a:rPr lang="ko-KR" altLang="en-US" dirty="0" smtClean="0"/>
              <a:t>스키마</a:t>
            </a:r>
            <a:endParaRPr lang="en-US" altLang="ko-KR" dirty="0" smtClean="0"/>
          </a:p>
          <a:p>
            <a:pPr lvl="1">
              <a:buFont typeface="Arial" charset="0"/>
              <a:buChar char="•"/>
            </a:pPr>
            <a:r>
              <a:rPr lang="en-US" altLang="ko-KR" dirty="0" smtClean="0"/>
              <a:t>DBMS</a:t>
            </a:r>
          </a:p>
          <a:p>
            <a:pPr lvl="1">
              <a:buFont typeface="Arial" charset="0"/>
              <a:buChar char="•"/>
            </a:pPr>
            <a:r>
              <a:rPr lang="ko-KR" altLang="en-US" dirty="0" smtClean="0"/>
              <a:t>데이터 언어</a:t>
            </a:r>
            <a:endParaRPr lang="en-US" altLang="ko-KR" dirty="0" smtClean="0"/>
          </a:p>
          <a:p>
            <a:pPr lvl="1">
              <a:buFont typeface="Arial" charset="0"/>
              <a:buChar char="•"/>
            </a:pPr>
            <a:r>
              <a:rPr lang="ko-KR" altLang="en-US" dirty="0" smtClean="0"/>
              <a:t>컴퓨터</a:t>
            </a:r>
            <a:endParaRPr lang="en-US" altLang="ko-KR" dirty="0" smtClean="0"/>
          </a:p>
          <a:p>
            <a:pPr lvl="1">
              <a:buFont typeface="Arial" charset="0"/>
              <a:buChar char="•"/>
            </a:pPr>
            <a:r>
              <a:rPr lang="ko-KR" altLang="en-US" dirty="0" smtClean="0"/>
              <a:t>사용자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데이터베이스 시스템</a:t>
            </a:r>
            <a:endParaRPr lang="ko-KR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데이터베이스의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구조와 제약조건에 관한 전반적인 명세</a:t>
            </a:r>
            <a:endParaRPr lang="en-US" altLang="ko-KR" dirty="0" smtClean="0"/>
          </a:p>
          <a:p>
            <a:r>
              <a:rPr lang="ko-KR" altLang="en-US" dirty="0" smtClean="0"/>
              <a:t>특징</a:t>
            </a:r>
            <a:endParaRPr lang="en-US" altLang="ko-KR" dirty="0" smtClean="0"/>
          </a:p>
          <a:p>
            <a:pPr lvl="1">
              <a:buFont typeface="Arial" charset="0"/>
              <a:buChar char="•"/>
            </a:pPr>
            <a:r>
              <a:rPr lang="ko-KR" altLang="en-US" dirty="0" smtClean="0"/>
              <a:t>데이터 사전에 저장</a:t>
            </a:r>
            <a:endParaRPr lang="en-US" altLang="ko-KR" dirty="0" smtClean="0"/>
          </a:p>
          <a:p>
            <a:pPr lvl="1">
              <a:buFont typeface="Arial" charset="0"/>
              <a:buChar char="•"/>
            </a:pPr>
            <a:r>
              <a:rPr lang="ko-KR" altLang="en-US" dirty="0" smtClean="0"/>
              <a:t>현실세계의 일부분을 특정 </a:t>
            </a:r>
            <a:r>
              <a:rPr lang="ko-KR" altLang="en-US" dirty="0" smtClean="0"/>
              <a:t>데이터모델을 </a:t>
            </a:r>
            <a:r>
              <a:rPr lang="ko-KR" altLang="en-US" dirty="0" smtClean="0"/>
              <a:t>이용해 만든다</a:t>
            </a:r>
            <a:endParaRPr lang="en-US" altLang="ko-KR" dirty="0" smtClean="0"/>
          </a:p>
          <a:p>
            <a:pPr lvl="1">
              <a:buFont typeface="Arial" charset="0"/>
              <a:buChar char="•"/>
            </a:pPr>
            <a:r>
              <a:rPr lang="ko-KR" altLang="en-US" dirty="0" smtClean="0"/>
              <a:t>데이터의 구조적 특성을 의미</a:t>
            </a:r>
            <a:endParaRPr lang="en-US" altLang="ko-KR" dirty="0" smtClean="0"/>
          </a:p>
          <a:p>
            <a:r>
              <a:rPr lang="ko-KR" altLang="en-US" dirty="0" smtClean="0"/>
              <a:t>종류</a:t>
            </a:r>
            <a:endParaRPr lang="en-US" altLang="ko-KR" dirty="0" smtClean="0"/>
          </a:p>
          <a:p>
            <a:pPr lvl="1">
              <a:buFont typeface="Arial" charset="0"/>
              <a:buChar char="•"/>
            </a:pPr>
            <a:r>
              <a:rPr lang="ko-KR" altLang="en-US" dirty="0" smtClean="0"/>
              <a:t>외부스키마</a:t>
            </a:r>
            <a:endParaRPr lang="en-US" altLang="ko-KR" dirty="0" smtClean="0"/>
          </a:p>
          <a:p>
            <a:pPr lvl="1">
              <a:buFont typeface="Arial" charset="0"/>
              <a:buChar char="•"/>
            </a:pPr>
            <a:r>
              <a:rPr lang="ko-KR" altLang="en-US" dirty="0" smtClean="0"/>
              <a:t>개념스키마</a:t>
            </a:r>
            <a:endParaRPr lang="en-US" altLang="ko-KR" dirty="0" smtClean="0"/>
          </a:p>
          <a:p>
            <a:pPr lvl="1">
              <a:buFont typeface="Arial" charset="0"/>
              <a:buChar char="•"/>
            </a:pPr>
            <a:r>
              <a:rPr lang="ko-KR" altLang="en-US" dirty="0" smtClean="0"/>
              <a:t>내부스키마</a:t>
            </a:r>
            <a:endParaRPr lang="ko-KR" altLang="en-US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1)</a:t>
            </a:r>
            <a:r>
              <a:rPr lang="ko-KR" altLang="en-US" dirty="0" smtClean="0"/>
              <a:t>스키마</a:t>
            </a:r>
            <a:r>
              <a:rPr lang="en-US" altLang="ko-KR" dirty="0" smtClean="0"/>
              <a:t>(schema)</a:t>
            </a:r>
            <a:endParaRPr lang="ko-KR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구려 벽화">
  <a:themeElements>
    <a:clrScheme name="고구려 벽화">
      <a:dk1>
        <a:sysClr val="windowText" lastClr="000000"/>
      </a:dk1>
      <a:lt1>
        <a:sysClr val="window" lastClr="FFFFFF"/>
      </a:lt1>
      <a:dk2>
        <a:srgbClr val="433021"/>
      </a:dk2>
      <a:lt2>
        <a:srgbClr val="E8D8CA"/>
      </a:lt2>
      <a:accent1>
        <a:srgbClr val="E49458"/>
      </a:accent1>
      <a:accent2>
        <a:srgbClr val="74AD8D"/>
      </a:accent2>
      <a:accent3>
        <a:srgbClr val="D4AC30"/>
      </a:accent3>
      <a:accent4>
        <a:srgbClr val="7BA5BE"/>
      </a:accent4>
      <a:accent5>
        <a:srgbClr val="E4A098"/>
      </a:accent5>
      <a:accent6>
        <a:srgbClr val="70B4B7"/>
      </a:accent6>
      <a:hlink>
        <a:srgbClr val="008685"/>
      </a:hlink>
      <a:folHlink>
        <a:srgbClr val="EA5A23"/>
      </a:folHlink>
    </a:clrScheme>
    <a:fontScheme name="고구려 벽화">
      <a:maj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고구려 벽화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18000">
              <a:schemeClr val="phClr">
                <a:tint val="20000"/>
                <a:shade val="100000"/>
                <a:hueMod val="100000"/>
                <a:satMod val="100000"/>
              </a:schemeClr>
            </a:gs>
            <a:gs pos="87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95000"/>
                <a:hueMod val="100000"/>
                <a:satMod val="100000"/>
              </a:schemeClr>
            </a:gs>
          </a:gsLst>
          <a:lin ang="0" scaled="1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dir="5400000" algn="tl">
              <a:srgbClr val="EBE9ED">
                <a:alpha val="0"/>
              </a:srgbClr>
            </a:outerShdw>
          </a:effectLst>
        </a:effectStyle>
        <a:effectStyle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101600" dist="76200" dir="2700000" algn="bl">
              <a:srgbClr val="000000">
                <a:alpha val="30588"/>
              </a:srgbClr>
            </a:outerShdw>
          </a:effectLst>
          <a:scene3d>
            <a:camera prst="orthographicFront" fov="0">
              <a:rot lat="0" lon="0" rev="0"/>
            </a:camera>
            <a:lightRig rig="chilly" dir="t">
              <a:rot lat="0" lon="0" rev="4200000"/>
            </a:lightRig>
          </a:scene3d>
          <a:sp3d contourW="25400" prstMaterial="matte">
            <a:bevelT h="88900"/>
            <a:contourClr>
              <a:srgbClr val="FFFFFF">
                <a:alpha val="0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60000">
              <a:schemeClr val="phClr">
                <a:tint val="100000"/>
                <a:shade val="55000"/>
                <a:hueMod val="100000"/>
                <a:satMod val="100000"/>
              </a:schemeClr>
            </a:gs>
          </a:gsLst>
          <a:path path="circle">
            <a:fillToRect l="50000" t="90000" r="50000" b="1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3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</TotalTime>
  <Words>1507</Words>
  <Application>Microsoft Office PowerPoint</Application>
  <PresentationFormat>화면 슬라이드 쇼(4:3)</PresentationFormat>
  <Paragraphs>201</Paragraphs>
  <Slides>35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36" baseType="lpstr">
      <vt:lpstr>고구려 벽화</vt:lpstr>
      <vt:lpstr>DB1장. 데이터베이스의 개요</vt:lpstr>
      <vt:lpstr>Index</vt:lpstr>
      <vt:lpstr>1. 데이터베이스의 정의    </vt:lpstr>
      <vt:lpstr>Data와 Information차이</vt:lpstr>
      <vt:lpstr>데이터베이스 정의</vt:lpstr>
      <vt:lpstr>2. 데이터베이스의 특성</vt:lpstr>
      <vt:lpstr>3. 데이타베이스의 구성요소 </vt:lpstr>
      <vt:lpstr>4. 데이터베이스 시스템</vt:lpstr>
      <vt:lpstr>1)스키마(schema)</vt:lpstr>
      <vt:lpstr>슬라이드 10</vt:lpstr>
      <vt:lpstr>2)DBMS</vt:lpstr>
      <vt:lpstr>3)데이터  언어</vt:lpstr>
      <vt:lpstr>①자료 정의어</vt:lpstr>
      <vt:lpstr>②자료 조작어</vt:lpstr>
      <vt:lpstr>③데이터 제어어(DCL)</vt:lpstr>
      <vt:lpstr>4) 사용자</vt:lpstr>
      <vt:lpstr>5. 데이터베이스 관리시스템</vt:lpstr>
      <vt:lpstr>1) DBMS의 등장배경</vt:lpstr>
      <vt:lpstr>슬라이드 19</vt:lpstr>
      <vt:lpstr>2) DBMS의 정의</vt:lpstr>
      <vt:lpstr>DBMS의 특징</vt:lpstr>
      <vt:lpstr>슬라이드 22</vt:lpstr>
      <vt:lpstr>3) DBMS의 필수 기능</vt:lpstr>
      <vt:lpstr>4) DBMS의 장.단점 ①장점</vt:lpstr>
      <vt:lpstr>②단점</vt:lpstr>
      <vt:lpstr>5) DBMS의 종류</vt:lpstr>
      <vt:lpstr>①계층형(트리형) DBMS</vt:lpstr>
      <vt:lpstr>②네트워크형(망형) DBMS</vt:lpstr>
      <vt:lpstr>③관계형 DBMS</vt:lpstr>
      <vt:lpstr>④객체지향형 DBMS</vt:lpstr>
      <vt:lpstr>기출문제풀이1 (2011년 2회)</vt:lpstr>
      <vt:lpstr>기출문제풀이2 (2010년 1회)</vt:lpstr>
      <vt:lpstr>기출문제풀이2 (2009년 4회)</vt:lpstr>
      <vt:lpstr>정답</vt:lpstr>
      <vt:lpstr>정 리</vt:lpstr>
    </vt:vector>
  </TitlesOfParts>
  <Company>WinXP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WinXP</dc:creator>
  <cp:lastModifiedBy>hye</cp:lastModifiedBy>
  <cp:revision>43</cp:revision>
  <dcterms:created xsi:type="dcterms:W3CDTF">2012-01-12T16:29:24Z</dcterms:created>
  <dcterms:modified xsi:type="dcterms:W3CDTF">2012-03-14T08:31:35Z</dcterms:modified>
</cp:coreProperties>
</file>