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2"/>
  </p:notes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64" r:id="rId12"/>
    <p:sldId id="277" r:id="rId13"/>
    <p:sldId id="278" r:id="rId14"/>
    <p:sldId id="265" r:id="rId15"/>
    <p:sldId id="279" r:id="rId16"/>
    <p:sldId id="280" r:id="rId17"/>
    <p:sldId id="281" r:id="rId18"/>
    <p:sldId id="282" r:id="rId19"/>
    <p:sldId id="283" r:id="rId20"/>
    <p:sldId id="266" r:id="rId21"/>
    <p:sldId id="284" r:id="rId22"/>
    <p:sldId id="285" r:id="rId23"/>
    <p:sldId id="267" r:id="rId24"/>
    <p:sldId id="268" r:id="rId25"/>
    <p:sldId id="269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59" r:id="rId37"/>
    <p:sldId id="260" r:id="rId38"/>
    <p:sldId id="262" r:id="rId39"/>
    <p:sldId id="261" r:id="rId40"/>
    <p:sldId id="263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5F4C3-F3F9-4600-940C-4710DCC81416}" type="datetimeFigureOut">
              <a:rPr lang="ko-KR" altLang="en-US" smtClean="0"/>
              <a:pPr/>
              <a:t>2012-03-18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95617-ABBA-49E0-A5ED-670F911896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95617-ABBA-49E0-A5ED-670F911896D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2012-03-18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데이터베이스 일반</a:t>
            </a:r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울릉도M" pitchFamily="18" charset="-127"/>
          <a:ea typeface="HY울릉도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울릉도M" pitchFamily="18" charset="-127"/>
          <a:ea typeface="HY울릉도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DB2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8)</a:t>
            </a:r>
            <a:r>
              <a:rPr lang="ko-KR" altLang="en-US" smtClean="0"/>
              <a:t>릴레이션 인스턴스</a:t>
            </a:r>
            <a:r>
              <a:rPr lang="en-US" altLang="ko-KR" smtClean="0"/>
              <a:t>(relation instance)</a:t>
            </a:r>
          </a:p>
          <a:p>
            <a:pPr lvl="1"/>
            <a:r>
              <a:rPr lang="ko-KR" altLang="en-US" smtClean="0"/>
              <a:t>릴레이션에 어느 시점에 들어 있는 투플들의 집합 </a:t>
            </a:r>
          </a:p>
          <a:p>
            <a:pPr lvl="1"/>
            <a:r>
              <a:rPr lang="ko-KR" altLang="en-US" smtClean="0"/>
              <a:t>시간의 흐름에 따라 계속 변함 </a:t>
            </a:r>
          </a:p>
          <a:p>
            <a:pPr lvl="1"/>
            <a:r>
              <a:rPr lang="ko-KR" altLang="en-US" smtClean="0"/>
              <a:t>일반적으로 릴레이션에는 현재의 인스턴스만 저장됨 </a:t>
            </a:r>
          </a:p>
          <a:p>
            <a:pPr lvl="1"/>
            <a:r>
              <a:rPr lang="ko-KR" altLang="en-US" smtClean="0"/>
              <a:t>외연</a:t>
            </a:r>
            <a:r>
              <a:rPr lang="en-US" altLang="ko-KR" smtClean="0"/>
              <a:t>(extension)</a:t>
            </a:r>
            <a:r>
              <a:rPr lang="ko-KR" altLang="en-US" smtClean="0"/>
              <a:t>이라고 함 </a:t>
            </a:r>
          </a:p>
          <a:p>
            <a:pPr lvl="1"/>
            <a:r>
              <a:rPr lang="en-US" altLang="ko-KR" smtClean="0"/>
              <a:t> </a:t>
            </a:r>
            <a:r>
              <a:rPr lang="ko-KR" altLang="en-US" smtClean="0"/>
              <a:t>관계 데이터베이스 인스턴스</a:t>
            </a:r>
            <a:r>
              <a:rPr lang="en-US" altLang="ko-KR" smtClean="0"/>
              <a:t>-&gt;</a:t>
            </a:r>
            <a:r>
              <a:rPr lang="ko-KR" altLang="en-US" smtClean="0"/>
              <a:t>릴레이션 인스턴스들의 모임으로 구성됨 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428736"/>
            <a:ext cx="8715436" cy="504351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mtClean="0"/>
              <a:t>①</a:t>
            </a:r>
            <a:r>
              <a:rPr lang="ko-KR" altLang="en-US" smtClean="0"/>
              <a:t>각 릴레이션은 오직 하나의 레코드 타입만 포함 </a:t>
            </a:r>
          </a:p>
          <a:p>
            <a:r>
              <a:rPr lang="ko-KR" altLang="en-US" smtClean="0"/>
              <a:t>②한 애트리뷰트 내의 값들은     모두 같은 유형 </a:t>
            </a:r>
          </a:p>
          <a:p>
            <a:r>
              <a:rPr lang="ko-KR" altLang="en-US" smtClean="0"/>
              <a:t>③애트리뷰트들의 순서는 중요하지 않음 </a:t>
            </a:r>
          </a:p>
          <a:p>
            <a:r>
              <a:rPr lang="ko-KR" altLang="en-US" smtClean="0"/>
              <a:t>④동일한 투플이 두 개 이상 존재하지 않음</a:t>
            </a:r>
            <a:r>
              <a:rPr lang="en-US" altLang="ko-KR" smtClean="0"/>
              <a:t>-&gt; </a:t>
            </a:r>
            <a:r>
              <a:rPr lang="ko-KR" altLang="en-US" smtClean="0"/>
              <a:t>키가 존재함 </a:t>
            </a:r>
          </a:p>
          <a:p>
            <a:r>
              <a:rPr lang="ko-KR" altLang="en-US" smtClean="0"/>
              <a:t>⑤한 투플의 각 애트리뷰트는 원자값을 가짐 </a:t>
            </a:r>
          </a:p>
          <a:p>
            <a:r>
              <a:rPr lang="ko-KR" altLang="en-US" smtClean="0"/>
              <a:t>⑥각 애트리뷰트의 이름은 한 릴레이션 내에서만 고유 </a:t>
            </a:r>
          </a:p>
          <a:p>
            <a:r>
              <a:rPr lang="ko-KR" altLang="en-US" smtClean="0"/>
              <a:t>투플들의 순서는 중요하지 않음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릴레이션의 특징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750" y="1785938"/>
          <a:ext cx="6072229" cy="3071835"/>
        </p:xfrm>
        <a:graphic>
          <a:graphicData uri="http://schemas.openxmlformats.org/drawingml/2006/table">
            <a:tbl>
              <a:tblPr/>
              <a:tblGrid>
                <a:gridCol w="1076332"/>
                <a:gridCol w="745661"/>
                <a:gridCol w="966118"/>
                <a:gridCol w="745661"/>
                <a:gridCol w="1517232"/>
                <a:gridCol w="1021225"/>
              </a:tblGrid>
              <a:tr h="614367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학번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5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5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학과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5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학년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5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연락처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5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지도교수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5A9"/>
                    </a:solidFill>
                  </a:tcPr>
                </a:tc>
              </a:tr>
              <a:tr h="614367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2011001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홍길동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전산학과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1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010-123-1234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연구만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367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2010003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김하나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통계학과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2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010-321-3434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나잘난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367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2011002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박두리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미디어과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1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010-456-9874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박 진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367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2009001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최나삼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물리학과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3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010-741-3698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빌게이츠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rot="10800000" flipV="1">
            <a:off x="2000250" y="928688"/>
            <a:ext cx="1357313" cy="10001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rot="16200000" flipH="1">
            <a:off x="5929313" y="928688"/>
            <a:ext cx="1143000" cy="857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6200000" flipH="1">
            <a:off x="5036344" y="1321594"/>
            <a:ext cx="1000125" cy="2143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5400000">
            <a:off x="4215607" y="1499394"/>
            <a:ext cx="85725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5400000">
            <a:off x="3357563" y="1357312"/>
            <a:ext cx="928688" cy="2143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5400000">
            <a:off x="2678906" y="1107282"/>
            <a:ext cx="1000125" cy="785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3667125" y="442913"/>
            <a:ext cx="22812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>
                <a:solidFill>
                  <a:srgbClr val="0000FF"/>
                </a:solidFill>
                <a:latin typeface="Constantia" pitchFamily="18" charset="0"/>
                <a:ea typeface="HY신명조" pitchFamily="18" charset="-127"/>
              </a:rPr>
              <a:t>속성</a:t>
            </a:r>
            <a:r>
              <a:rPr kumimoji="0" lang="en-US" altLang="ko-KR">
                <a:solidFill>
                  <a:srgbClr val="0000FF"/>
                </a:solidFill>
                <a:latin typeface="Constantia" pitchFamily="18" charset="0"/>
                <a:ea typeface="HY신명조" pitchFamily="18" charset="-127"/>
              </a:rPr>
              <a:t>(</a:t>
            </a:r>
            <a:r>
              <a:rPr kumimoji="0" lang="en-US" altLang="ko-KR" sz="2400">
                <a:solidFill>
                  <a:srgbClr val="0000FF"/>
                </a:solidFill>
                <a:latin typeface="Constantia" pitchFamily="18" charset="0"/>
                <a:ea typeface="HY신명조" pitchFamily="18" charset="-127"/>
              </a:rPr>
              <a:t>attribute</a:t>
            </a:r>
            <a:r>
              <a:rPr kumimoji="0" lang="en-US" altLang="ko-KR">
                <a:solidFill>
                  <a:srgbClr val="0000FF"/>
                </a:solidFill>
                <a:latin typeface="Constantia" pitchFamily="18" charset="0"/>
                <a:ea typeface="HY신명조" pitchFamily="18" charset="-127"/>
              </a:rPr>
              <a:t>)</a:t>
            </a:r>
            <a:endParaRPr kumimoji="0" lang="ko-KR" altLang="en-US">
              <a:solidFill>
                <a:srgbClr val="0000FF"/>
              </a:solidFill>
              <a:latin typeface="Constantia" pitchFamily="18" charset="0"/>
              <a:ea typeface="HY신명조" pitchFamily="18" charset="-127"/>
            </a:endParaRPr>
          </a:p>
        </p:txBody>
      </p:sp>
      <p:sp>
        <p:nvSpPr>
          <p:cNvPr id="13" name="왼쪽 중괄호 12"/>
          <p:cNvSpPr/>
          <p:nvPr/>
        </p:nvSpPr>
        <p:spPr>
          <a:xfrm>
            <a:off x="1000125" y="2643188"/>
            <a:ext cx="428625" cy="20002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09813" y="5872163"/>
            <a:ext cx="4357687" cy="514350"/>
          </a:xfrm>
          <a:prstGeom prst="rect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 err="1">
                <a:solidFill>
                  <a:schemeClr val="tx1"/>
                </a:solidFill>
              </a:rPr>
              <a:t>관계형</a:t>
            </a:r>
            <a:r>
              <a:rPr kumimoji="0" lang="ko-KR" altLang="en-US" b="1" dirty="0">
                <a:solidFill>
                  <a:schemeClr val="tx1"/>
                </a:solidFill>
              </a:rPr>
              <a:t>  </a:t>
            </a:r>
            <a:r>
              <a:rPr kumimoji="0" lang="ko-KR" altLang="en-US" b="1" dirty="0" err="1">
                <a:solidFill>
                  <a:schemeClr val="tx1"/>
                </a:solidFill>
              </a:rPr>
              <a:t>데이타베이스</a:t>
            </a:r>
            <a:r>
              <a:rPr kumimoji="0" lang="ko-KR" altLang="en-US" b="1" dirty="0">
                <a:solidFill>
                  <a:schemeClr val="tx1"/>
                </a:solidFill>
              </a:rPr>
              <a:t>  </a:t>
            </a:r>
            <a:r>
              <a:rPr kumimoji="0" lang="ko-KR" altLang="en-US" b="1" dirty="0" err="1">
                <a:solidFill>
                  <a:schemeClr val="tx1"/>
                </a:solidFill>
              </a:rPr>
              <a:t>릴레이션</a:t>
            </a:r>
            <a:endParaRPr kumimoji="0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138113" y="3429000"/>
            <a:ext cx="114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2400">
                <a:solidFill>
                  <a:srgbClr val="0000FF"/>
                </a:solidFill>
                <a:latin typeface="Constantia" pitchFamily="18" charset="0"/>
                <a:ea typeface="HY신명조" pitchFamily="18" charset="-127"/>
              </a:rPr>
              <a:t>Tuple</a:t>
            </a:r>
            <a:endParaRPr kumimoji="0" lang="ko-KR" altLang="en-US" sz="2400">
              <a:solidFill>
                <a:srgbClr val="0000FF"/>
              </a:solidFill>
              <a:latin typeface="Constantia" pitchFamily="18" charset="0"/>
              <a:ea typeface="HY신명조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5400000">
            <a:off x="7376319" y="5147469"/>
            <a:ext cx="3619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1224757" y="5237956"/>
            <a:ext cx="3619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495425" y="5148263"/>
            <a:ext cx="5972175" cy="158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1"/>
          <p:cNvSpPr txBox="1">
            <a:spLocks noChangeArrowheads="1"/>
          </p:cNvSpPr>
          <p:nvPr/>
        </p:nvSpPr>
        <p:spPr bwMode="auto">
          <a:xfrm>
            <a:off x="3033713" y="5238750"/>
            <a:ext cx="3257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b="1">
                <a:solidFill>
                  <a:srgbClr val="0000FF"/>
                </a:solidFill>
              </a:rPr>
              <a:t>차수</a:t>
            </a:r>
            <a:r>
              <a:rPr lang="en-US" altLang="ko-KR" b="1">
                <a:solidFill>
                  <a:srgbClr val="0000FF"/>
                </a:solidFill>
              </a:rPr>
              <a:t>(degree):</a:t>
            </a:r>
            <a:r>
              <a:rPr lang="ko-KR" altLang="en-US" b="1">
                <a:solidFill>
                  <a:srgbClr val="0000FF"/>
                </a:solidFill>
              </a:rPr>
              <a:t>열의</a:t>
            </a:r>
            <a:r>
              <a:rPr lang="en-US" altLang="ko-KR" b="1">
                <a:solidFill>
                  <a:srgbClr val="0000FF"/>
                </a:solidFill>
              </a:rPr>
              <a:t> </a:t>
            </a:r>
            <a:r>
              <a:rPr lang="ko-KR" altLang="en-US" b="1">
                <a:solidFill>
                  <a:srgbClr val="0000FF"/>
                </a:solidFill>
              </a:rPr>
              <a:t>개수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558088" y="1800225"/>
            <a:ext cx="45243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558088" y="4876800"/>
            <a:ext cx="45243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5400000">
            <a:off x="6200775" y="3338513"/>
            <a:ext cx="3078163" cy="158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7"/>
          <p:cNvSpPr txBox="1">
            <a:spLocks noChangeArrowheads="1"/>
          </p:cNvSpPr>
          <p:nvPr/>
        </p:nvSpPr>
        <p:spPr bwMode="auto">
          <a:xfrm>
            <a:off x="7834313" y="2976563"/>
            <a:ext cx="1309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600" b="1">
                <a:solidFill>
                  <a:srgbClr val="0000FF"/>
                </a:solidFill>
              </a:rPr>
              <a:t>카디날러티</a:t>
            </a:r>
            <a:r>
              <a:rPr lang="en-US" altLang="ko-KR" sz="1600" b="1">
                <a:solidFill>
                  <a:srgbClr val="0000FF"/>
                </a:solidFill>
              </a:rPr>
              <a:t>:</a:t>
            </a:r>
          </a:p>
          <a:p>
            <a:r>
              <a:rPr lang="ko-KR" altLang="en-US" sz="1600" b="1">
                <a:solidFill>
                  <a:srgbClr val="0000FF"/>
                </a:solidFill>
              </a:rPr>
              <a:t>행의</a:t>
            </a:r>
            <a:r>
              <a:rPr lang="en-US" altLang="ko-KR" sz="1600" b="1">
                <a:solidFill>
                  <a:srgbClr val="0000FF"/>
                </a:solidFill>
              </a:rPr>
              <a:t> </a:t>
            </a:r>
            <a:r>
              <a:rPr lang="ko-KR" altLang="en-US" sz="1600" b="1">
                <a:solidFill>
                  <a:srgbClr val="0000FF"/>
                </a:solidFill>
              </a:rPr>
              <a:t>개수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28750" y="1785938"/>
          <a:ext cx="6072229" cy="3071835"/>
        </p:xfrm>
        <a:graphic>
          <a:graphicData uri="http://schemas.openxmlformats.org/drawingml/2006/table">
            <a:tbl>
              <a:tblPr/>
              <a:tblGrid>
                <a:gridCol w="1076332"/>
                <a:gridCol w="745661"/>
                <a:gridCol w="966118"/>
                <a:gridCol w="745661"/>
                <a:gridCol w="1517232"/>
                <a:gridCol w="1021225"/>
              </a:tblGrid>
              <a:tr h="614367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학번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5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5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학과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5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학년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5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연락처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5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지도교수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5A9"/>
                    </a:solidFill>
                  </a:tcPr>
                </a:tc>
              </a:tr>
              <a:tr h="614367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2011001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홍길동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전산학과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1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010-123-1234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연구만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367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2010003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김하나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통계학과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2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010-321-3434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나잘난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367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2011002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박두리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미디어과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1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010-456-9874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박 진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367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2009001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최나삼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물리학과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3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010-741-3698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빌게이츠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 rot="10800000" flipV="1">
            <a:off x="2000250" y="928688"/>
            <a:ext cx="1357313" cy="10001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 rot="16200000" flipH="1">
            <a:off x="5929313" y="928688"/>
            <a:ext cx="1143000" cy="857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rot="16200000" flipH="1">
            <a:off x="5036344" y="1321594"/>
            <a:ext cx="1000125" cy="2143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rot="5400000">
            <a:off x="4215607" y="1499394"/>
            <a:ext cx="85725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rot="5400000">
            <a:off x="3357563" y="1357312"/>
            <a:ext cx="928688" cy="2143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5400000">
            <a:off x="2678906" y="1107282"/>
            <a:ext cx="1000125" cy="785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3286125" y="428625"/>
            <a:ext cx="3357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b="1">
                <a:solidFill>
                  <a:srgbClr val="FF0000"/>
                </a:solidFill>
                <a:latin typeface="Constantia" pitchFamily="18" charset="0"/>
                <a:ea typeface="HY신명조" pitchFamily="18" charset="-127"/>
              </a:rPr>
              <a:t>항목</a:t>
            </a:r>
            <a:r>
              <a:rPr kumimoji="0" lang="en-US" altLang="ko-KR" b="1">
                <a:solidFill>
                  <a:srgbClr val="FF0000"/>
                </a:solidFill>
                <a:latin typeface="Constantia" pitchFamily="18" charset="0"/>
                <a:ea typeface="HY신명조" pitchFamily="18" charset="-127"/>
              </a:rPr>
              <a:t>=Item=Field=column</a:t>
            </a:r>
            <a:endParaRPr kumimoji="0" lang="ko-KR" altLang="en-US" b="1">
              <a:solidFill>
                <a:srgbClr val="FF0000"/>
              </a:solidFill>
              <a:latin typeface="Constantia" pitchFamily="18" charset="0"/>
              <a:ea typeface="HY신명조" pitchFamily="18" charset="-127"/>
            </a:endParaRPr>
          </a:p>
        </p:txBody>
      </p:sp>
      <p:sp>
        <p:nvSpPr>
          <p:cNvPr id="10" name="왼쪽 중괄호 9"/>
          <p:cNvSpPr/>
          <p:nvPr/>
        </p:nvSpPr>
        <p:spPr>
          <a:xfrm>
            <a:off x="1000125" y="2643188"/>
            <a:ext cx="428625" cy="20002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81275" y="5148263"/>
            <a:ext cx="4357688" cy="785812"/>
          </a:xfrm>
          <a:prstGeom prst="rect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 err="1">
                <a:solidFill>
                  <a:schemeClr val="tx1"/>
                </a:solidFill>
              </a:rPr>
              <a:t>관계형</a:t>
            </a:r>
            <a:r>
              <a:rPr kumimoji="0" lang="ko-KR" altLang="en-US" b="1" dirty="0">
                <a:solidFill>
                  <a:schemeClr val="tx1"/>
                </a:solidFill>
              </a:rPr>
              <a:t>  </a:t>
            </a:r>
            <a:r>
              <a:rPr kumimoji="0" lang="ko-KR" altLang="en-US" b="1" dirty="0" err="1">
                <a:solidFill>
                  <a:schemeClr val="tx1"/>
                </a:solidFill>
              </a:rPr>
              <a:t>데이타베이스</a:t>
            </a:r>
            <a:r>
              <a:rPr kumimoji="0" lang="ko-KR" altLang="en-US" b="1" dirty="0">
                <a:solidFill>
                  <a:schemeClr val="tx1"/>
                </a:solidFill>
              </a:rPr>
              <a:t>  테이블 </a:t>
            </a:r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0" y="342900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b="1">
                <a:solidFill>
                  <a:srgbClr val="FF0000"/>
                </a:solidFill>
                <a:latin typeface="Constantia" pitchFamily="18" charset="0"/>
                <a:ea typeface="HY신명조" pitchFamily="18" charset="-127"/>
              </a:rPr>
              <a:t>열</a:t>
            </a:r>
            <a:r>
              <a:rPr kumimoji="0" lang="en-US" altLang="ko-KR" b="1">
                <a:solidFill>
                  <a:srgbClr val="FF0000"/>
                </a:solidFill>
                <a:latin typeface="Constantia" pitchFamily="18" charset="0"/>
                <a:ea typeface="HY신명조" pitchFamily="18" charset="-127"/>
              </a:rPr>
              <a:t>(=row)</a:t>
            </a:r>
            <a:endParaRPr kumimoji="0" lang="ko-KR" altLang="en-US" b="1">
              <a:solidFill>
                <a:srgbClr val="FF0000"/>
              </a:solidFill>
              <a:latin typeface="Constantia" pitchFamily="18" charset="0"/>
              <a:ea typeface="HY신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릴레이션의 키</a:t>
            </a:r>
            <a:r>
              <a:rPr lang="en-US" altLang="ko-KR" smtClean="0"/>
              <a:t>: </a:t>
            </a:r>
            <a:r>
              <a:rPr lang="ko-KR" altLang="en-US" smtClean="0"/>
              <a:t>각 투플을 고유하게 식별할 수 있는 하나 이상의 애트리뷰트들의 모임 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 수퍼 키</a:t>
            </a:r>
            <a:r>
              <a:rPr lang="en-US" altLang="ko-KR" smtClean="0"/>
              <a:t>(superkey), </a:t>
            </a:r>
            <a:r>
              <a:rPr lang="ko-KR" altLang="en-US" smtClean="0"/>
              <a:t>후보 키</a:t>
            </a:r>
            <a:r>
              <a:rPr lang="en-US" altLang="ko-KR" smtClean="0"/>
              <a:t>(candidate key), </a:t>
            </a:r>
            <a:r>
              <a:rPr lang="ko-KR" altLang="en-US" smtClean="0"/>
              <a:t>기본 키</a:t>
            </a:r>
            <a:r>
              <a:rPr lang="en-US" altLang="ko-KR" smtClean="0"/>
              <a:t>(primary key), </a:t>
            </a:r>
            <a:r>
              <a:rPr lang="ko-KR" altLang="en-US" smtClean="0"/>
              <a:t>대체 키</a:t>
            </a:r>
            <a:r>
              <a:rPr lang="en-US" altLang="ko-KR" smtClean="0"/>
              <a:t>(alternate key), </a:t>
            </a:r>
            <a:r>
              <a:rPr lang="ko-KR" altLang="en-US" smtClean="0"/>
              <a:t>외래 키</a:t>
            </a:r>
            <a:r>
              <a:rPr lang="en-US" altLang="ko-KR" smtClean="0"/>
              <a:t>(foreign key)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릴레이션의 키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한 릴레이션 내의 특정 투플을 고유하게 식별하는 하나의 애트리뷰트 또는 애트리뷰트들의 집합 </a:t>
            </a:r>
          </a:p>
          <a:p>
            <a:pPr lvl="1"/>
            <a:r>
              <a:rPr lang="ko-KR" altLang="en-US" smtClean="0"/>
              <a:t>예</a:t>
            </a:r>
            <a:r>
              <a:rPr lang="en-US" altLang="ko-KR" smtClean="0"/>
              <a:t>: </a:t>
            </a:r>
            <a:r>
              <a:rPr lang="ko-KR" altLang="en-US" smtClean="0"/>
              <a:t>신용카드 회사의 고객 릴레이션에서 </a:t>
            </a:r>
            <a:r>
              <a:rPr lang="en-US" altLang="ko-KR" smtClean="0"/>
              <a:t>(</a:t>
            </a:r>
            <a:r>
              <a:rPr lang="ko-KR" altLang="en-US" smtClean="0"/>
              <a:t>신용카드번호</a:t>
            </a:r>
            <a:r>
              <a:rPr lang="en-US" altLang="ko-KR" smtClean="0"/>
              <a:t>, </a:t>
            </a:r>
            <a:r>
              <a:rPr lang="ko-KR" altLang="en-US" smtClean="0"/>
              <a:t>주소</a:t>
            </a:r>
            <a:r>
              <a:rPr lang="en-US" altLang="ko-KR" smtClean="0"/>
              <a:t>) </a:t>
            </a:r>
            <a:r>
              <a:rPr lang="ko-KR" altLang="en-US" smtClean="0"/>
              <a:t>또는 </a:t>
            </a:r>
            <a:r>
              <a:rPr lang="en-US" altLang="ko-KR" smtClean="0"/>
              <a:t>(</a:t>
            </a:r>
            <a:r>
              <a:rPr lang="ko-KR" altLang="en-US" smtClean="0"/>
              <a:t>주민등록번호</a:t>
            </a:r>
            <a:r>
              <a:rPr lang="en-US" altLang="ko-KR" smtClean="0"/>
              <a:t>, </a:t>
            </a:r>
            <a:r>
              <a:rPr lang="ko-KR" altLang="en-US" smtClean="0"/>
              <a:t>이름</a:t>
            </a:r>
            <a:r>
              <a:rPr lang="en-US" altLang="ko-KR" smtClean="0"/>
              <a:t>) </a:t>
            </a:r>
            <a:r>
              <a:rPr lang="ko-KR" altLang="en-US" smtClean="0"/>
              <a:t>또는 </a:t>
            </a:r>
            <a:r>
              <a:rPr lang="en-US" altLang="ko-KR" smtClean="0"/>
              <a:t>(</a:t>
            </a:r>
            <a:r>
              <a:rPr lang="ko-KR" altLang="en-US" smtClean="0"/>
              <a:t>주민등록번호</a:t>
            </a:r>
            <a:r>
              <a:rPr lang="en-US" altLang="ko-KR" smtClean="0"/>
              <a:t>) </a:t>
            </a:r>
          </a:p>
          <a:p>
            <a:r>
              <a:rPr lang="ko-KR" altLang="en-US" smtClean="0"/>
              <a:t>투플들을 고유하게 식별하는데 꼭 필요하지 않은 애트리뷰트들을 포함할 수 있음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1)</a:t>
            </a:r>
            <a:r>
              <a:rPr lang="ko-KR" altLang="en-US" smtClean="0"/>
              <a:t> 수퍼 키</a:t>
            </a:r>
            <a:r>
              <a:rPr lang="en-US" altLang="ko-KR" smtClean="0"/>
              <a:t>(superkey)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각 투플을 고유하게 식별하는 최소한의 애트리뷰트들의 모임 </a:t>
            </a:r>
          </a:p>
          <a:p>
            <a:pPr lvl="1"/>
            <a:r>
              <a:rPr lang="ko-KR" altLang="en-US" smtClean="0"/>
              <a:t>예</a:t>
            </a:r>
            <a:r>
              <a:rPr lang="en-US" altLang="ko-KR" smtClean="0"/>
              <a:t>: (</a:t>
            </a:r>
            <a:r>
              <a:rPr lang="ko-KR" altLang="en-US" smtClean="0"/>
              <a:t>신용카드번호</a:t>
            </a:r>
            <a:r>
              <a:rPr lang="en-US" altLang="ko-KR" smtClean="0"/>
              <a:t>, </a:t>
            </a:r>
            <a:r>
              <a:rPr lang="ko-KR" altLang="en-US" smtClean="0"/>
              <a:t>주소</a:t>
            </a:r>
            <a:r>
              <a:rPr lang="en-US" altLang="ko-KR" smtClean="0"/>
              <a:t>)</a:t>
            </a:r>
            <a:r>
              <a:rPr lang="ko-KR" altLang="en-US" smtClean="0"/>
              <a:t>는 신용카드 회사의 고객 릴레이션의 후보 키가 아니지만 </a:t>
            </a:r>
            <a:r>
              <a:rPr lang="en-US" altLang="ko-KR" smtClean="0"/>
              <a:t>(</a:t>
            </a:r>
            <a:r>
              <a:rPr lang="ko-KR" altLang="en-US" smtClean="0"/>
              <a:t>신용카드번호</a:t>
            </a:r>
            <a:r>
              <a:rPr lang="en-US" altLang="ko-KR" smtClean="0"/>
              <a:t>)</a:t>
            </a:r>
            <a:r>
              <a:rPr lang="ko-KR" altLang="en-US" smtClean="0"/>
              <a:t>는 후보 키 </a:t>
            </a:r>
          </a:p>
          <a:p>
            <a:r>
              <a:rPr lang="ko-KR" altLang="en-US" smtClean="0"/>
              <a:t>모든 릴레이션에는 최소한 한 개 이상의 후보 키가 있음 </a:t>
            </a:r>
          </a:p>
          <a:p>
            <a:r>
              <a:rPr lang="ko-KR" altLang="en-US" smtClean="0"/>
              <a:t>후보 키도 두 개 이상의 애트리뷰트로 이루어질 수 있으며 이런 경우에 복합 키</a:t>
            </a:r>
            <a:r>
              <a:rPr lang="en-US" altLang="ko-KR" smtClean="0"/>
              <a:t>(composite key)</a:t>
            </a:r>
            <a:r>
              <a:rPr lang="ko-KR" altLang="en-US" smtClean="0"/>
              <a:t>라고 부름 </a:t>
            </a:r>
          </a:p>
          <a:p>
            <a:pPr lvl="1"/>
            <a:r>
              <a:rPr lang="ko-KR" altLang="en-US" smtClean="0"/>
              <a:t>예</a:t>
            </a:r>
            <a:r>
              <a:rPr lang="en-US" altLang="ko-KR" smtClean="0"/>
              <a:t>: (</a:t>
            </a:r>
            <a:r>
              <a:rPr lang="ko-KR" altLang="en-US" smtClean="0"/>
              <a:t>학번</a:t>
            </a:r>
            <a:r>
              <a:rPr lang="en-US" altLang="ko-KR" smtClean="0"/>
              <a:t>, </a:t>
            </a:r>
            <a:r>
              <a:rPr lang="ko-KR" altLang="en-US" smtClean="0"/>
              <a:t>과목번호</a:t>
            </a:r>
            <a:r>
              <a:rPr lang="en-US" altLang="ko-KR" smtClean="0"/>
              <a:t>)</a:t>
            </a:r>
            <a:r>
              <a:rPr lang="ko-KR" altLang="en-US" smtClean="0"/>
              <a:t>가 후보 키 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</a:t>
            </a:r>
            <a:r>
              <a:rPr lang="ko-KR" altLang="en-US" smtClean="0"/>
              <a:t> 후보 키</a:t>
            </a:r>
            <a:r>
              <a:rPr lang="en-US" altLang="ko-KR" smtClean="0"/>
              <a:t>(candidate key)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mtClean="0"/>
              <a:t>한 릴레이션에 후보 키가 두 개 이상 있으면 설계자 또는 데이터베이스 관리자가 이들 중에서 하나를 기본 키로 선정함 </a:t>
            </a:r>
          </a:p>
          <a:p>
            <a:pPr lvl="1"/>
            <a:r>
              <a:rPr lang="ko-KR" altLang="en-US" smtClean="0"/>
              <a:t>예</a:t>
            </a:r>
            <a:r>
              <a:rPr lang="en-US" altLang="ko-KR" smtClean="0"/>
              <a:t>: </a:t>
            </a:r>
            <a:r>
              <a:rPr lang="ko-KR" altLang="en-US" smtClean="0"/>
              <a:t>신용카드 회사의 고객 릴레이션에서 신용카드번호와 주민등록번호가 후보 키가 될 수 있음</a:t>
            </a:r>
            <a:r>
              <a:rPr lang="en-US" altLang="ko-KR" smtClean="0"/>
              <a:t>. </a:t>
            </a:r>
            <a:r>
              <a:rPr lang="ko-KR" altLang="en-US" smtClean="0"/>
              <a:t>이 중에서 신용카드 번호를 기본 키로 선정 </a:t>
            </a:r>
          </a:p>
          <a:p>
            <a:r>
              <a:rPr lang="ko-KR" altLang="en-US" smtClean="0"/>
              <a:t>자연스러운 기본 키를 찾을 수 없는 경우에는 레코드 번호와 같이 종종 인위적인 키 애트리뷰트를 릴레이션에 추가할 수 있음 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3)</a:t>
            </a:r>
            <a:r>
              <a:rPr lang="ko-KR" altLang="en-US" smtClean="0"/>
              <a:t> 기본 키</a:t>
            </a:r>
            <a:r>
              <a:rPr lang="en-US" altLang="ko-KR" smtClean="0"/>
              <a:t>(primary key)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mtClean="0"/>
              <a:t>기본 키가 아닌 후보 키 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예</a:t>
            </a:r>
            <a:r>
              <a:rPr lang="en-US" altLang="ko-KR" smtClean="0"/>
              <a:t>: </a:t>
            </a:r>
            <a:r>
              <a:rPr lang="ko-KR" altLang="en-US" smtClean="0"/>
              <a:t>신용카드 회사의 고객 릴레이션에서 신용카드번호를 기본 키로 선정하면 주민등록번호는 대체 키 </a:t>
            </a:r>
          </a:p>
          <a:p>
            <a:pPr>
              <a:lnSpc>
                <a:spcPct val="20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4)</a:t>
            </a:r>
            <a:r>
              <a:rPr lang="ko-KR" altLang="en-US" smtClean="0"/>
              <a:t> 대체 키</a:t>
            </a:r>
            <a:r>
              <a:rPr lang="en-US" altLang="ko-KR" smtClean="0"/>
              <a:t>(alternate key)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어떤 릴레이션의 기본 키를 참조하는 애트리뷰트 </a:t>
            </a:r>
          </a:p>
          <a:p>
            <a:r>
              <a:rPr lang="ko-KR" altLang="en-US" smtClean="0"/>
              <a:t>관계 데이터베이스에서 릴레이션들 간의 관계를 나타내기 위해서 사용됨 </a:t>
            </a:r>
          </a:p>
          <a:p>
            <a:r>
              <a:rPr lang="ko-KR" altLang="en-US" smtClean="0"/>
              <a:t>외래 키 애트리뷰트는 참조되는 릴레이션의 기본 키와 동일한 도메인을 가져야 함 </a:t>
            </a:r>
          </a:p>
          <a:p>
            <a:r>
              <a:rPr lang="ko-KR" altLang="en-US" smtClean="0"/>
              <a:t>자신이 속한 릴레이션의 기본 키의 구성요소가 되거나 되지 않을 수 있음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5)</a:t>
            </a:r>
            <a:r>
              <a:rPr lang="ko-KR" altLang="en-US" smtClean="0"/>
              <a:t> 외래 키</a:t>
            </a:r>
            <a:r>
              <a:rPr lang="en-US" altLang="ko-KR" smtClean="0"/>
              <a:t>(foreign key)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관계형 데이터모델의 개념        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릴레이션의 특징 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릴레이션의 키       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무결성 제약조건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5. </a:t>
            </a:r>
            <a:r>
              <a:rPr lang="ko-KR" altLang="en-US" smtClean="0"/>
              <a:t>관계대수와 연산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smtClean="0"/>
              <a:t>데이터 무결성</a:t>
            </a:r>
            <a:r>
              <a:rPr lang="en-US" altLang="ko-KR" b="1" smtClean="0"/>
              <a:t>(data integrity)</a:t>
            </a:r>
            <a:r>
              <a:rPr lang="ko-KR" altLang="en-US" smtClean="0"/>
              <a:t> </a:t>
            </a:r>
          </a:p>
          <a:p>
            <a:pPr lvl="1"/>
            <a:r>
              <a:rPr lang="ko-KR" altLang="en-US" smtClean="0"/>
              <a:t>데이터의 정확성 또는 유효성을 의미 </a:t>
            </a:r>
          </a:p>
          <a:p>
            <a:pPr lvl="1"/>
            <a:r>
              <a:rPr lang="ko-KR" altLang="en-US" smtClean="0"/>
              <a:t>일관된 데이터베이스 상태를 정의하는 규칙들을 묵시적으로 또는 명시적으로 정의함 </a:t>
            </a:r>
          </a:p>
          <a:p>
            <a:pPr lvl="1"/>
            <a:r>
              <a:rPr lang="ko-KR" altLang="en-US" smtClean="0"/>
              <a:t>무결성 제약조건은 데이터베이스 상태가 만족시켜야 하는 조건 </a:t>
            </a:r>
          </a:p>
          <a:p>
            <a:pPr lvl="1"/>
            <a:r>
              <a:rPr lang="ko-KR" altLang="en-US" smtClean="0"/>
              <a:t>데이터베이스가 갱신될 때 </a:t>
            </a:r>
            <a:r>
              <a:rPr lang="en-US" altLang="ko-KR" smtClean="0"/>
              <a:t>DBMS</a:t>
            </a:r>
            <a:r>
              <a:rPr lang="ko-KR" altLang="en-US" smtClean="0"/>
              <a:t>가 자동적으로 일관성 조건을 검사하므로 응용 프로그램들은 일관성 조건을 검사할 필요가 없음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무결성 제약조건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릴레이션의 기본 키를 구성하는 어떤 애트리뷰트도 널값을 가질 수 없음 </a:t>
            </a:r>
          </a:p>
          <a:p>
            <a:r>
              <a:rPr lang="ko-KR" altLang="en-US" smtClean="0"/>
              <a:t>대체 키에는 적용되지 않음 </a:t>
            </a:r>
          </a:p>
          <a:p>
            <a:r>
              <a:rPr lang="ko-KR" altLang="en-US" smtClean="0"/>
              <a:t>사용자는 릴레이션을 생성하는 데이터 정의문에서 어떤 애트리뷰트가 릴레이션의 기본 키의 구성요소인가를 </a:t>
            </a:r>
            <a:r>
              <a:rPr lang="en-US" altLang="ko-KR" smtClean="0"/>
              <a:t>DBMS</a:t>
            </a:r>
            <a:r>
              <a:rPr lang="ko-KR" altLang="en-US" smtClean="0"/>
              <a:t>에게 알려줌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기본 키와 엔티티 무결성 제약조건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357298"/>
            <a:ext cx="8686800" cy="525780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mtClean="0"/>
              <a:t>참조 무결성 제약조건은 두 릴레이션의 연관된 투플들 사이의 일관성을 유지하는데 사용됨 </a:t>
            </a:r>
          </a:p>
          <a:p>
            <a:r>
              <a:rPr lang="ko-KR" altLang="en-US" smtClean="0"/>
              <a:t>관계 데이터베이스가 포인터 없이 오직 릴레이션들로만 이루어지고</a:t>
            </a:r>
            <a:r>
              <a:rPr lang="en-US" altLang="ko-KR" smtClean="0"/>
              <a:t>, </a:t>
            </a:r>
            <a:r>
              <a:rPr lang="ko-KR" altLang="en-US" smtClean="0"/>
              <a:t>릴레이션 사이의 관계들이 다른 릴레이션의 기본 키를 참조하는 것을 기반으로 하여 묵시적으로 표현되기 때문에 외래 키의 개념이 중요 </a:t>
            </a:r>
          </a:p>
          <a:p>
            <a:r>
              <a:rPr lang="ko-KR" altLang="en-US" smtClean="0"/>
              <a:t>릴레이션 </a:t>
            </a:r>
            <a:r>
              <a:rPr lang="en-US" altLang="ko-KR" smtClean="0"/>
              <a:t>R2</a:t>
            </a:r>
            <a:r>
              <a:rPr lang="ko-KR" altLang="en-US" smtClean="0"/>
              <a:t>의 외래 키가 릴레이션 </a:t>
            </a:r>
            <a:r>
              <a:rPr lang="en-US" altLang="ko-KR" smtClean="0"/>
              <a:t>R1</a:t>
            </a:r>
            <a:r>
              <a:rPr lang="ko-KR" altLang="en-US" smtClean="0"/>
              <a:t>의 기본 키를 참조할 때 참조 무결성 제약조건은 아래의 두 조건 중 하나가 성립되면 만족됨 </a:t>
            </a:r>
          </a:p>
          <a:p>
            <a:r>
              <a:rPr lang="ko-KR" altLang="en-US" smtClean="0"/>
              <a:t>외래 키의 값은 </a:t>
            </a:r>
            <a:r>
              <a:rPr lang="en-US" altLang="ko-KR" smtClean="0"/>
              <a:t>R1</a:t>
            </a:r>
            <a:r>
              <a:rPr lang="ko-KR" altLang="en-US" smtClean="0"/>
              <a:t>의 어떤 투플의 기본 키 값과 같다 </a:t>
            </a:r>
          </a:p>
          <a:p>
            <a:r>
              <a:rPr lang="ko-KR" altLang="en-US" smtClean="0"/>
              <a:t>외래 키가 자신을 포함하고 있는 릴레이션의 기본 키를 구성하고 있지 않으면 널값을 가진다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외래 키와 참조 무결성 제약조건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mtClean="0"/>
              <a:t>관계대수</a:t>
            </a:r>
            <a:endParaRPr lang="en-US" altLang="ko-KR" smtClean="0"/>
          </a:p>
          <a:p>
            <a:pPr lvl="1"/>
            <a:r>
              <a:rPr lang="ko-KR" altLang="en-US" smtClean="0"/>
              <a:t>기존의 릴레이션들로부터 새로운 릴레이션을 생성함 </a:t>
            </a:r>
          </a:p>
          <a:p>
            <a:pPr lvl="1"/>
            <a:r>
              <a:rPr lang="ko-KR" altLang="en-US" smtClean="0"/>
              <a:t>릴레이션이나 관계 대수식</a:t>
            </a:r>
            <a:r>
              <a:rPr lang="en-US" altLang="ko-KR" smtClean="0"/>
              <a:t>(</a:t>
            </a:r>
            <a:r>
              <a:rPr lang="ko-KR" altLang="en-US" smtClean="0"/>
              <a:t>이것의 결과도 릴레이션임</a:t>
            </a:r>
            <a:r>
              <a:rPr lang="en-US" altLang="ko-KR" smtClean="0"/>
              <a:t>)</a:t>
            </a:r>
            <a:r>
              <a:rPr lang="ko-KR" altLang="en-US" smtClean="0"/>
              <a:t>에 연산자들을 적용하여 보다 복잡한 관계 대수식을 점차적으로 만들 수 있음 </a:t>
            </a:r>
          </a:p>
          <a:p>
            <a:pPr lvl="1"/>
            <a:r>
              <a:rPr lang="ko-KR" altLang="en-US" smtClean="0"/>
              <a:t>기본적인 연산자들의 집합으로 이루어짐 </a:t>
            </a:r>
          </a:p>
          <a:p>
            <a:pPr lvl="1"/>
            <a:r>
              <a:rPr lang="ko-KR" altLang="en-US" smtClean="0"/>
              <a:t>산술 연산자와 유사하게 단일 릴레이션이나 두 개의 릴레이션을 입력으로 받아 하나의 결과 릴레이션을 생성함 </a:t>
            </a:r>
          </a:p>
          <a:p>
            <a:pPr lvl="1"/>
            <a:r>
              <a:rPr lang="ko-KR" altLang="en-US" smtClean="0"/>
              <a:t>결과 릴레이션은 또 다른 관계 연산자의 입력으로 사용될 수 있음 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관계대수와 연산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ko-KR" altLang="en-US" smtClean="0"/>
              <a:t>릴레이션은 간단히 튜플의 집합이며 관계대수는 이러한 릴레이션을 처리하기위한 연산의 집합으로 각 연산의 피연산자가 모두 릴레이션이고， 연산결과 또한 릴레리션이라는 특성을 갖고 있다． </a:t>
            </a:r>
          </a:p>
          <a:p>
            <a:pPr lvl="1"/>
            <a:r>
              <a:rPr lang="ko-KR" altLang="en-US" smtClean="0"/>
              <a:t>일반적으로 관계대수 연산은 두 그룹으로 나뉜다 </a:t>
            </a:r>
          </a:p>
          <a:p>
            <a:pPr lvl="1"/>
            <a:r>
              <a:rPr lang="ko-KR" altLang="en-US" smtClean="0"/>
              <a:t>① 일반집합연산 </a:t>
            </a:r>
          </a:p>
          <a:p>
            <a:pPr lvl="2"/>
            <a:r>
              <a:rPr lang="ko-KR" altLang="en-US" smtClean="0"/>
              <a:t> 예</a:t>
            </a:r>
            <a:r>
              <a:rPr lang="en-US" altLang="ko-KR" smtClean="0"/>
              <a:t>) </a:t>
            </a:r>
            <a:r>
              <a:rPr lang="ko-KR" altLang="en-US" smtClean="0"/>
              <a:t>합집합</a:t>
            </a:r>
            <a:r>
              <a:rPr lang="en-US" altLang="ko-KR" smtClean="0"/>
              <a:t>, </a:t>
            </a:r>
            <a:r>
              <a:rPr lang="ko-KR" altLang="en-US" smtClean="0"/>
              <a:t>교집합</a:t>
            </a:r>
            <a:r>
              <a:rPr lang="en-US" altLang="ko-KR" smtClean="0"/>
              <a:t>, </a:t>
            </a:r>
            <a:r>
              <a:rPr lang="ko-KR" altLang="en-US" smtClean="0"/>
              <a:t>차집합</a:t>
            </a:r>
            <a:r>
              <a:rPr lang="en-US" altLang="ko-KR" smtClean="0"/>
              <a:t>, </a:t>
            </a:r>
            <a:r>
              <a:rPr lang="ko-KR" altLang="en-US" smtClean="0"/>
              <a:t>카디션 프로젝트 </a:t>
            </a:r>
          </a:p>
          <a:p>
            <a:pPr lvl="1"/>
            <a:r>
              <a:rPr lang="ko-KR" altLang="en-US" smtClean="0"/>
              <a:t>② 특별히 관계 데이터베이스에 적용할 수 있도록 만든 순수관계연산 </a:t>
            </a:r>
          </a:p>
          <a:p>
            <a:pPr lvl="2"/>
            <a:r>
              <a:rPr lang="ko-KR" altLang="en-US" smtClean="0"/>
              <a:t> 예</a:t>
            </a:r>
            <a:r>
              <a:rPr lang="en-US" altLang="ko-KR" smtClean="0"/>
              <a:t>) </a:t>
            </a:r>
            <a:r>
              <a:rPr lang="ko-KR" altLang="en-US" smtClean="0"/>
              <a:t>셀렉트</a:t>
            </a:r>
            <a:r>
              <a:rPr lang="en-US" altLang="ko-KR" smtClean="0"/>
              <a:t>, </a:t>
            </a:r>
            <a:r>
              <a:rPr lang="ko-KR" altLang="en-US" smtClean="0"/>
              <a:t>프로젝트</a:t>
            </a:r>
            <a:r>
              <a:rPr lang="en-US" altLang="ko-KR" smtClean="0"/>
              <a:t>, </a:t>
            </a:r>
            <a:r>
              <a:rPr lang="ko-KR" altLang="en-US" smtClean="0"/>
              <a:t>조인</a:t>
            </a:r>
            <a:r>
              <a:rPr lang="en-US" altLang="ko-KR" smtClean="0"/>
              <a:t>, </a:t>
            </a:r>
            <a:r>
              <a:rPr lang="ko-KR" altLang="en-US" smtClean="0"/>
              <a:t>디비전 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두 릴레이션 </a:t>
            </a:r>
            <a:r>
              <a:rPr lang="en-US" altLang="ko-KR" smtClean="0"/>
              <a:t>R</a:t>
            </a:r>
            <a:r>
              <a:rPr lang="ko-KR" altLang="en-US" smtClean="0"/>
              <a:t>과 </a:t>
            </a:r>
            <a:r>
              <a:rPr lang="en-US" altLang="ko-KR" smtClean="0"/>
              <a:t>S</a:t>
            </a:r>
            <a:r>
              <a:rPr lang="ko-KR" altLang="en-US" smtClean="0"/>
              <a:t>의 합집합 </a:t>
            </a:r>
            <a:r>
              <a:rPr lang="en-US" altLang="ko-KR" smtClean="0"/>
              <a:t>R ∪ S</a:t>
            </a:r>
            <a:r>
              <a:rPr lang="ko-KR" altLang="en-US" smtClean="0"/>
              <a:t>는 </a:t>
            </a:r>
            <a:r>
              <a:rPr lang="en-US" altLang="ko-KR" smtClean="0"/>
              <a:t>R </a:t>
            </a:r>
            <a:r>
              <a:rPr lang="ko-KR" altLang="en-US" smtClean="0"/>
              <a:t>또는 </a:t>
            </a:r>
            <a:r>
              <a:rPr lang="en-US" altLang="ko-KR" smtClean="0"/>
              <a:t>S</a:t>
            </a:r>
            <a:r>
              <a:rPr lang="ko-KR" altLang="en-US" smtClean="0"/>
              <a:t>에 있거나 </a:t>
            </a:r>
            <a:r>
              <a:rPr lang="en-US" altLang="ko-KR" smtClean="0"/>
              <a:t>R</a:t>
            </a:r>
            <a:r>
              <a:rPr lang="ko-KR" altLang="en-US" smtClean="0"/>
              <a:t>과 </a:t>
            </a:r>
            <a:r>
              <a:rPr lang="en-US" altLang="ko-KR" smtClean="0"/>
              <a:t>S </a:t>
            </a:r>
            <a:r>
              <a:rPr lang="ko-KR" altLang="en-US" smtClean="0"/>
              <a:t>모두에 속한 투플들로 이루어진 릴레이션 </a:t>
            </a:r>
          </a:p>
          <a:p>
            <a:pPr lvl="1"/>
            <a:r>
              <a:rPr lang="ko-KR" altLang="en-US" smtClean="0"/>
              <a:t>결과 릴레이션에서 중복된 투플들은 제외됨 </a:t>
            </a:r>
          </a:p>
          <a:p>
            <a:pPr lvl="1"/>
            <a:r>
              <a:rPr lang="ko-KR" altLang="en-US" smtClean="0"/>
              <a:t>결과 릴레이션의 차수는 </a:t>
            </a:r>
            <a:r>
              <a:rPr lang="en-US" altLang="ko-KR" smtClean="0"/>
              <a:t>R </a:t>
            </a:r>
            <a:r>
              <a:rPr lang="ko-KR" altLang="en-US" smtClean="0"/>
              <a:t>또는 </a:t>
            </a:r>
            <a:r>
              <a:rPr lang="en-US" altLang="ko-KR" smtClean="0"/>
              <a:t>S</a:t>
            </a:r>
            <a:r>
              <a:rPr lang="ko-KR" altLang="en-US" smtClean="0"/>
              <a:t>의 차수와 같으며</a:t>
            </a:r>
            <a:r>
              <a:rPr lang="en-US" altLang="ko-KR" smtClean="0"/>
              <a:t>, </a:t>
            </a:r>
            <a:r>
              <a:rPr lang="ko-KR" altLang="en-US" smtClean="0"/>
              <a:t>결과 릴레이션의 애트리뷰트 이름들은 </a:t>
            </a:r>
            <a:r>
              <a:rPr lang="en-US" altLang="ko-KR" smtClean="0"/>
              <a:t>R</a:t>
            </a:r>
            <a:r>
              <a:rPr lang="ko-KR" altLang="en-US" smtClean="0"/>
              <a:t>의 애트리뷰트들의 이름과 같거나 </a:t>
            </a:r>
            <a:r>
              <a:rPr lang="en-US" altLang="ko-KR" smtClean="0"/>
              <a:t>S</a:t>
            </a:r>
            <a:r>
              <a:rPr lang="ko-KR" altLang="en-US" smtClean="0"/>
              <a:t>의 애트리뷰트들의 이름과 같음 </a:t>
            </a:r>
          </a:p>
          <a:p>
            <a:pPr lvl="1"/>
            <a:r>
              <a:rPr lang="ko-KR" altLang="en-US" smtClean="0"/>
              <a:t>합집합을 하려면 입력 테이블 두 개가 호환성이 있어야</a:t>
            </a:r>
            <a:r>
              <a:rPr lang="en-US" altLang="ko-KR" smtClean="0"/>
              <a:t>(compatible) </a:t>
            </a:r>
            <a:r>
              <a:rPr lang="ko-KR" altLang="en-US" smtClean="0"/>
              <a:t>함 </a:t>
            </a:r>
          </a:p>
          <a:p>
            <a:pPr lvl="1"/>
            <a:r>
              <a:rPr lang="ko-KR" altLang="en-US" smtClean="0"/>
              <a:t>일반적으로 합집합 연산의 입력 테이블   두 개의 순서를 바꾸어도 결과는 같다 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1)</a:t>
            </a:r>
            <a:r>
              <a:rPr lang="ko-KR" altLang="en-US" smtClean="0"/>
              <a:t>합집합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두 릴레이션 </a:t>
            </a:r>
            <a:r>
              <a:rPr lang="en-US" altLang="ko-KR" smtClean="0"/>
              <a:t>R</a:t>
            </a:r>
            <a:r>
              <a:rPr lang="ko-KR" altLang="en-US" smtClean="0"/>
              <a:t>과 </a:t>
            </a:r>
            <a:r>
              <a:rPr lang="en-US" altLang="ko-KR" smtClean="0"/>
              <a:t>S</a:t>
            </a:r>
            <a:r>
              <a:rPr lang="ko-KR" altLang="en-US" smtClean="0"/>
              <a:t>의 교집합 </a:t>
            </a:r>
            <a:r>
              <a:rPr lang="en-US" altLang="ko-KR" smtClean="0"/>
              <a:t>R ∩ S</a:t>
            </a:r>
            <a:r>
              <a:rPr lang="ko-KR" altLang="en-US" smtClean="0"/>
              <a:t>는 </a:t>
            </a:r>
            <a:r>
              <a:rPr lang="en-US" altLang="ko-KR" smtClean="0"/>
              <a:t>R</a:t>
            </a:r>
            <a:r>
              <a:rPr lang="ko-KR" altLang="en-US" smtClean="0"/>
              <a:t>과 </a:t>
            </a:r>
            <a:r>
              <a:rPr lang="en-US" altLang="ko-KR" smtClean="0"/>
              <a:t>S </a:t>
            </a:r>
            <a:r>
              <a:rPr lang="ko-KR" altLang="en-US" smtClean="0"/>
              <a:t>모두에 속한 투플들로 이루어진 릴레이션 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결과 릴레이션의 차수는 </a:t>
            </a:r>
            <a:r>
              <a:rPr lang="en-US" altLang="ko-KR" smtClean="0"/>
              <a:t>R </a:t>
            </a:r>
            <a:r>
              <a:rPr lang="ko-KR" altLang="en-US" smtClean="0"/>
              <a:t>또는 </a:t>
            </a:r>
            <a:r>
              <a:rPr lang="en-US" altLang="ko-KR" smtClean="0"/>
              <a:t>S</a:t>
            </a:r>
            <a:r>
              <a:rPr lang="ko-KR" altLang="en-US" smtClean="0"/>
              <a:t>의 차수와 같으며</a:t>
            </a:r>
            <a:r>
              <a:rPr lang="en-US" altLang="ko-KR" smtClean="0"/>
              <a:t>, </a:t>
            </a:r>
            <a:r>
              <a:rPr lang="ko-KR" altLang="en-US" smtClean="0"/>
              <a:t>결과 릴레이션의 애트리뷰트 이름들은 </a:t>
            </a:r>
            <a:r>
              <a:rPr lang="en-US" altLang="ko-KR" smtClean="0"/>
              <a:t>R</a:t>
            </a:r>
            <a:r>
              <a:rPr lang="ko-KR" altLang="en-US" smtClean="0"/>
              <a:t>의 애트리뷰트들의 이름과 같거나 </a:t>
            </a:r>
            <a:r>
              <a:rPr lang="en-US" altLang="ko-KR" smtClean="0"/>
              <a:t>S</a:t>
            </a:r>
            <a:r>
              <a:rPr lang="ko-KR" altLang="en-US" smtClean="0"/>
              <a:t>의 애트리뷰트들의 이름과 같음 </a:t>
            </a:r>
          </a:p>
          <a:p>
            <a:pPr lvl="1">
              <a:lnSpc>
                <a:spcPct val="15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</a:t>
            </a:r>
            <a:r>
              <a:rPr lang="ko-KR" altLang="en-US" smtClean="0"/>
              <a:t>교집합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두 릴레이션 </a:t>
            </a:r>
            <a:r>
              <a:rPr lang="en-US" altLang="ko-KR" smtClean="0"/>
              <a:t>R</a:t>
            </a:r>
            <a:r>
              <a:rPr lang="ko-KR" altLang="en-US" smtClean="0"/>
              <a:t>과 </a:t>
            </a:r>
            <a:r>
              <a:rPr lang="en-US" altLang="ko-KR" smtClean="0"/>
              <a:t>S</a:t>
            </a:r>
            <a:r>
              <a:rPr lang="ko-KR" altLang="en-US" smtClean="0"/>
              <a:t>의 차집합 </a:t>
            </a:r>
            <a:r>
              <a:rPr lang="en-US" altLang="ko-KR" smtClean="0"/>
              <a:t>R - S</a:t>
            </a:r>
            <a:r>
              <a:rPr lang="ko-KR" altLang="en-US" smtClean="0"/>
              <a:t>는 </a:t>
            </a:r>
            <a:r>
              <a:rPr lang="en-US" altLang="ko-KR" smtClean="0"/>
              <a:t>R</a:t>
            </a:r>
            <a:r>
              <a:rPr lang="ko-KR" altLang="en-US" smtClean="0"/>
              <a:t>에는 속하지만 </a:t>
            </a:r>
            <a:r>
              <a:rPr lang="en-US" altLang="ko-KR" smtClean="0"/>
              <a:t>S</a:t>
            </a:r>
            <a:r>
              <a:rPr lang="ko-KR" altLang="en-US" smtClean="0"/>
              <a:t>에는 속하지 않은 투플들로 이루어진 릴레이션 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결과 릴레이션의 차수는 </a:t>
            </a:r>
            <a:r>
              <a:rPr lang="en-US" altLang="ko-KR" smtClean="0"/>
              <a:t>R </a:t>
            </a:r>
            <a:r>
              <a:rPr lang="ko-KR" altLang="en-US" smtClean="0"/>
              <a:t>또는 </a:t>
            </a:r>
            <a:r>
              <a:rPr lang="en-US" altLang="ko-KR" smtClean="0"/>
              <a:t>S</a:t>
            </a:r>
            <a:r>
              <a:rPr lang="ko-KR" altLang="en-US" smtClean="0"/>
              <a:t>의 차수와 같으며</a:t>
            </a:r>
            <a:r>
              <a:rPr lang="en-US" altLang="ko-KR" smtClean="0"/>
              <a:t>, </a:t>
            </a:r>
            <a:r>
              <a:rPr lang="ko-KR" altLang="en-US" smtClean="0"/>
              <a:t>결과 릴레이션의 애트리뷰트 이름들은 </a:t>
            </a:r>
            <a:r>
              <a:rPr lang="en-US" altLang="ko-KR" smtClean="0"/>
              <a:t>R</a:t>
            </a:r>
            <a:r>
              <a:rPr lang="ko-KR" altLang="en-US" smtClean="0"/>
              <a:t>의 애트리뷰트들의 이름과 같거나 </a:t>
            </a:r>
            <a:r>
              <a:rPr lang="en-US" altLang="ko-KR" smtClean="0"/>
              <a:t>S</a:t>
            </a:r>
            <a:r>
              <a:rPr lang="ko-KR" altLang="en-US" smtClean="0"/>
              <a:t>의 애트리뷰트들의 이름과 같음 </a:t>
            </a:r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3)</a:t>
            </a:r>
            <a:r>
              <a:rPr lang="ko-KR" altLang="en-US" smtClean="0"/>
              <a:t>차집합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mtClean="0"/>
              <a:t>카디날리티가 </a:t>
            </a:r>
            <a:r>
              <a:rPr lang="en-US" altLang="ko-KR" smtClean="0"/>
              <a:t>i</a:t>
            </a:r>
            <a:r>
              <a:rPr lang="ko-KR" altLang="en-US" smtClean="0"/>
              <a:t>인 릴레이션 </a:t>
            </a:r>
            <a:r>
              <a:rPr lang="en-US" altLang="ko-KR" smtClean="0"/>
              <a:t>R(A1, A2, ..., An)</a:t>
            </a:r>
            <a:r>
              <a:rPr lang="ko-KR" altLang="en-US" smtClean="0"/>
              <a:t>과 카디날리티가 </a:t>
            </a:r>
            <a:r>
              <a:rPr lang="en-US" altLang="ko-KR" smtClean="0"/>
              <a:t>j</a:t>
            </a:r>
            <a:r>
              <a:rPr lang="ko-KR" altLang="en-US" smtClean="0"/>
              <a:t>인 릴레이션 </a:t>
            </a:r>
            <a:r>
              <a:rPr lang="en-US" altLang="ko-KR" smtClean="0"/>
              <a:t>S(B1, B2, ..., Bm)</a:t>
            </a:r>
            <a:r>
              <a:rPr lang="ko-KR" altLang="en-US" smtClean="0"/>
              <a:t>의 카티션 곱 </a:t>
            </a:r>
            <a:r>
              <a:rPr lang="en-US" altLang="ko-KR" smtClean="0"/>
              <a:t>R × S</a:t>
            </a:r>
            <a:r>
              <a:rPr lang="ko-KR" altLang="en-US" smtClean="0"/>
              <a:t>는 차수가 </a:t>
            </a:r>
            <a:r>
              <a:rPr lang="en-US" altLang="ko-KR" smtClean="0"/>
              <a:t>n+m</a:t>
            </a:r>
            <a:r>
              <a:rPr lang="ko-KR" altLang="en-US" smtClean="0"/>
              <a:t>이고</a:t>
            </a:r>
            <a:r>
              <a:rPr lang="en-US" altLang="ko-KR" smtClean="0"/>
              <a:t>, </a:t>
            </a:r>
            <a:r>
              <a:rPr lang="ko-KR" altLang="en-US" smtClean="0"/>
              <a:t>카디날리티가 </a:t>
            </a:r>
            <a:r>
              <a:rPr lang="en-US" altLang="ko-KR" smtClean="0"/>
              <a:t>i*j</a:t>
            </a:r>
            <a:r>
              <a:rPr lang="ko-KR" altLang="en-US" smtClean="0"/>
              <a:t>이고</a:t>
            </a:r>
            <a:r>
              <a:rPr lang="en-US" altLang="ko-KR" smtClean="0"/>
              <a:t>, </a:t>
            </a:r>
            <a:r>
              <a:rPr lang="ko-KR" altLang="en-US" smtClean="0"/>
              <a:t>애트리뷰트가 </a:t>
            </a:r>
            <a:r>
              <a:rPr lang="en-US" altLang="ko-KR" smtClean="0"/>
              <a:t>(A1, A2, ..., An, B1, B2, ..., Bm)</a:t>
            </a:r>
            <a:r>
              <a:rPr lang="ko-KR" altLang="en-US" smtClean="0"/>
              <a:t>이며</a:t>
            </a:r>
            <a:r>
              <a:rPr lang="en-US" altLang="ko-KR" smtClean="0"/>
              <a:t>, R</a:t>
            </a:r>
            <a:r>
              <a:rPr lang="ko-KR" altLang="en-US" smtClean="0"/>
              <a:t>과 </a:t>
            </a:r>
            <a:r>
              <a:rPr lang="en-US" altLang="ko-KR" smtClean="0"/>
              <a:t>S</a:t>
            </a:r>
            <a:r>
              <a:rPr lang="ko-KR" altLang="en-US" smtClean="0"/>
              <a:t>의 투플들의 모든 가능한 조합으로 이루어진 릴레이션 </a:t>
            </a:r>
          </a:p>
          <a:p>
            <a:pPr lvl="1"/>
            <a:r>
              <a:rPr lang="ko-KR" altLang="en-US" smtClean="0"/>
              <a:t>카티션 곱의 결과 릴레이션의 크기가 매우 클 수 있으며</a:t>
            </a:r>
            <a:r>
              <a:rPr lang="en-US" altLang="ko-KR" smtClean="0"/>
              <a:t>, </a:t>
            </a:r>
            <a:r>
              <a:rPr lang="ko-KR" altLang="en-US" smtClean="0"/>
              <a:t>사용자가 실제로 원하는 것은 카티션 곱의 결과 릴레이션의 일부인 경우가 대부분이므로 카티션 곱 자체는 유용한 연산자가 아님 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4)</a:t>
            </a:r>
            <a:r>
              <a:rPr lang="ko-KR" altLang="en-US" smtClean="0"/>
              <a:t>카티션곱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872288" y="6461125"/>
            <a:ext cx="2133600" cy="365125"/>
          </a:xfrm>
        </p:spPr>
        <p:txBody>
          <a:bodyPr/>
          <a:lstStyle/>
          <a:p>
            <a:pPr>
              <a:defRPr/>
            </a:pPr>
            <a:fld id="{D6DD3BAF-071E-45E8-B660-F5539E3D0042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63" y="1166813"/>
          <a:ext cx="2705481" cy="2240280"/>
        </p:xfrm>
        <a:graphic>
          <a:graphicData uri="http://schemas.openxmlformats.org/drawingml/2006/table">
            <a:tbl>
              <a:tblPr/>
              <a:tblGrid>
                <a:gridCol w="901827"/>
                <a:gridCol w="901827"/>
                <a:gridCol w="901827"/>
              </a:tblGrid>
              <a:tr h="27063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바탕"/>
                        </a:rPr>
                        <a:t>SNO</a:t>
                      </a:r>
                      <a:endParaRPr 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바탕"/>
                        </a:rPr>
                        <a:t>SNAME</a:t>
                      </a:r>
                      <a:endParaRPr 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바탕"/>
                        </a:rPr>
                        <a:t>YEAR</a:t>
                      </a:r>
                      <a:endParaRPr 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27063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100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김정아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3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200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이기원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3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300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박영종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2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400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최강희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3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500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조현주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바탕"/>
                        </a:rPr>
                        <a:t>2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ko-KR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00034" y="3714752"/>
          <a:ext cx="2705481" cy="2240280"/>
        </p:xfrm>
        <a:graphic>
          <a:graphicData uri="http://schemas.openxmlformats.org/drawingml/2006/table">
            <a:tbl>
              <a:tblPr/>
              <a:tblGrid>
                <a:gridCol w="901827"/>
                <a:gridCol w="901827"/>
                <a:gridCol w="901827"/>
              </a:tblGrid>
              <a:tr h="27063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</a:rPr>
                        <a:t>SNO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</a:rPr>
                        <a:t>SNAME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바탕"/>
                        </a:rPr>
                        <a:t>YEAR</a:t>
                      </a:r>
                      <a:endParaRPr 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27063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300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박영종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2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400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최강희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3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500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조현주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2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600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심오석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2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700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주성호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바탕"/>
                        </a:rPr>
                        <a:t>2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ko-KR" altLang="ko-KR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386388" y="442913"/>
          <a:ext cx="2705481" cy="2987040"/>
        </p:xfrm>
        <a:graphic>
          <a:graphicData uri="http://schemas.openxmlformats.org/drawingml/2006/table">
            <a:tbl>
              <a:tblPr/>
              <a:tblGrid>
                <a:gridCol w="901827"/>
                <a:gridCol w="901827"/>
                <a:gridCol w="901827"/>
              </a:tblGrid>
              <a:tr h="27063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</a:rPr>
                        <a:t>SNO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</a:rPr>
                        <a:t>SNAME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</a:rPr>
                        <a:t>YEAR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27063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100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김정아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3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200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이기원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3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300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박영종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2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바탕"/>
                        </a:rPr>
                        <a:t>400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최강희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3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500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조현주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2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600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심오석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2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700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바탕"/>
                        </a:rPr>
                        <a:t>주성호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바탕"/>
                        </a:rPr>
                        <a:t>2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ko-KR" altLang="ko-KR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386388" y="3429000"/>
          <a:ext cx="2705481" cy="1493520"/>
        </p:xfrm>
        <a:graphic>
          <a:graphicData uri="http://schemas.openxmlformats.org/drawingml/2006/table">
            <a:tbl>
              <a:tblPr/>
              <a:tblGrid>
                <a:gridCol w="901827"/>
                <a:gridCol w="901827"/>
                <a:gridCol w="901827"/>
              </a:tblGrid>
              <a:tr h="198758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</a:rPr>
                        <a:t>SNO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바탕"/>
                        </a:rPr>
                        <a:t>SNAME</a:t>
                      </a:r>
                      <a:endParaRPr 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바탕"/>
                        </a:rPr>
                        <a:t>YEAR</a:t>
                      </a:r>
                      <a:endParaRPr 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98758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300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박영종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2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8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400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최강희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3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8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500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조현주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바탕"/>
                        </a:rPr>
                        <a:t>2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ko-KR" altLang="ko-KR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386388" y="5238750"/>
          <a:ext cx="2274189" cy="1120140"/>
        </p:xfrm>
        <a:graphic>
          <a:graphicData uri="http://schemas.openxmlformats.org/drawingml/2006/table">
            <a:tbl>
              <a:tblPr/>
              <a:tblGrid>
                <a:gridCol w="758063"/>
                <a:gridCol w="758063"/>
                <a:gridCol w="758063"/>
              </a:tblGrid>
              <a:tr h="198758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</a:rPr>
                        <a:t>SNO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</a:rPr>
                        <a:t>SNAME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바탕"/>
                        </a:rPr>
                        <a:t>YEAR</a:t>
                      </a:r>
                      <a:endParaRPr 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98758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100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김정아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3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8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200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이기원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바탕"/>
                        </a:rPr>
                        <a:t>3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ko-KR" altLang="ko-KR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300538" y="714375"/>
            <a:ext cx="904875" cy="271463"/>
          </a:xfrm>
          <a:prstGeom prst="roundRect">
            <a:avLst/>
          </a:prstGeom>
          <a:solidFill>
            <a:srgbClr val="86BA52"/>
          </a:solidFill>
          <a:ln>
            <a:solidFill>
              <a:srgbClr val="86B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>
                <a:solidFill>
                  <a:schemeClr val="tx1"/>
                </a:solidFill>
              </a:rPr>
              <a:t>합집합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300538" y="3429000"/>
            <a:ext cx="904875" cy="271463"/>
          </a:xfrm>
          <a:prstGeom prst="roundRect">
            <a:avLst/>
          </a:prstGeom>
          <a:solidFill>
            <a:srgbClr val="86BA52"/>
          </a:solidFill>
          <a:ln>
            <a:solidFill>
              <a:srgbClr val="86B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tx1"/>
                </a:solidFill>
              </a:rPr>
              <a:t>교집합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310067" y="5286388"/>
            <a:ext cx="904875" cy="271462"/>
          </a:xfrm>
          <a:prstGeom prst="roundRect">
            <a:avLst/>
          </a:prstGeom>
          <a:solidFill>
            <a:srgbClr val="86BA52"/>
          </a:solidFill>
          <a:ln>
            <a:solidFill>
              <a:srgbClr val="86B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err="1">
                <a:solidFill>
                  <a:schemeClr val="tx1"/>
                </a:solidFill>
              </a:rPr>
              <a:t>차집합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357298"/>
            <a:ext cx="8543956" cy="521497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mtClean="0"/>
              <a:t>1)</a:t>
            </a:r>
            <a:r>
              <a:rPr lang="ko-KR" altLang="en-US" smtClean="0"/>
              <a:t>관계 데이터 모델은 지금까지 제안된 데이터 모델들 중에서 가장 개념이 단순한 데이터 모델의 하나 </a:t>
            </a:r>
          </a:p>
          <a:p>
            <a:r>
              <a:rPr lang="en-US" altLang="ko-KR" smtClean="0"/>
              <a:t>2)IBM </a:t>
            </a:r>
            <a:r>
              <a:rPr lang="ko-KR" altLang="en-US" smtClean="0"/>
              <a:t>연구소에 근무하던 </a:t>
            </a:r>
            <a:r>
              <a:rPr lang="en-US" altLang="ko-KR" smtClean="0"/>
              <a:t>E.F. Codd</a:t>
            </a:r>
            <a:r>
              <a:rPr lang="ko-KR" altLang="en-US" smtClean="0"/>
              <a:t>가 </a:t>
            </a:r>
            <a:r>
              <a:rPr lang="en-US" altLang="ko-KR" smtClean="0"/>
              <a:t>1970</a:t>
            </a:r>
            <a:r>
              <a:rPr lang="ko-KR" altLang="en-US" smtClean="0"/>
              <a:t>년에 관계 데이터 모델을 제안함 </a:t>
            </a:r>
          </a:p>
          <a:p>
            <a:r>
              <a:rPr lang="en-US" altLang="ko-KR" smtClean="0"/>
              <a:t>3)</a:t>
            </a:r>
            <a:r>
              <a:rPr lang="ko-KR" altLang="en-US" smtClean="0"/>
              <a:t>관계 데이터 모델을 최초로 구현한 가장 중요한 관계 </a:t>
            </a:r>
            <a:r>
              <a:rPr lang="en-US" altLang="ko-KR" smtClean="0"/>
              <a:t>DBMS </a:t>
            </a:r>
            <a:r>
              <a:rPr lang="ko-KR" altLang="en-US" smtClean="0"/>
              <a:t>시제품은 </a:t>
            </a:r>
            <a:r>
              <a:rPr lang="en-US" altLang="ko-KR" smtClean="0"/>
              <a:t>1970</a:t>
            </a:r>
            <a:r>
              <a:rPr lang="ko-KR" altLang="en-US" smtClean="0"/>
              <a:t>년 대에 </a:t>
            </a:r>
            <a:r>
              <a:rPr lang="en-US" altLang="ko-KR" smtClean="0"/>
              <a:t>IBM </a:t>
            </a:r>
            <a:r>
              <a:rPr lang="ko-KR" altLang="en-US" smtClean="0"/>
              <a:t>연구소에서 개발된 </a:t>
            </a:r>
            <a:r>
              <a:rPr lang="en-US" altLang="ko-KR" smtClean="0"/>
              <a:t>System R</a:t>
            </a:r>
            <a:r>
              <a:rPr lang="ko-KR" altLang="en-US" smtClean="0"/>
              <a:t>이다 </a:t>
            </a:r>
          </a:p>
          <a:p>
            <a:r>
              <a:rPr lang="en-US" altLang="ko-KR" smtClean="0"/>
              <a:t>4)1980</a:t>
            </a:r>
            <a:r>
              <a:rPr lang="ko-KR" altLang="en-US" smtClean="0"/>
              <a:t>년대 후반부터 여러 가지 데이터 모델들이 새로 등장했지만 관계 </a:t>
            </a:r>
            <a:r>
              <a:rPr lang="en-US" altLang="ko-KR" smtClean="0"/>
              <a:t>DBMS</a:t>
            </a:r>
            <a:r>
              <a:rPr lang="ko-KR" altLang="en-US" smtClean="0"/>
              <a:t>는 여전히 가장 널리 사용되는 </a:t>
            </a:r>
            <a:r>
              <a:rPr lang="en-US" altLang="ko-KR" smtClean="0"/>
              <a:t>DBMS  ex) ms-sql, </a:t>
            </a:r>
            <a:r>
              <a:rPr lang="ko-KR" altLang="en-US" smtClean="0"/>
              <a:t>오라클</a:t>
            </a:r>
            <a:r>
              <a:rPr lang="en-US" altLang="ko-KR" smtClean="0"/>
              <a:t>, DB2, Infomix, Sybase </a:t>
            </a:r>
          </a:p>
          <a:p>
            <a:r>
              <a:rPr lang="en-US" altLang="ko-KR" smtClean="0"/>
              <a:t>5)</a:t>
            </a:r>
            <a:r>
              <a:rPr lang="ko-KR" altLang="en-US" smtClean="0"/>
              <a:t>관계 데이터 모델은 동일한 구조</a:t>
            </a:r>
            <a:r>
              <a:rPr lang="en-US" altLang="ko-KR" smtClean="0"/>
              <a:t>(</a:t>
            </a:r>
            <a:r>
              <a:rPr lang="ko-KR" altLang="en-US" smtClean="0"/>
              <a:t>릴레이션</a:t>
            </a:r>
            <a:r>
              <a:rPr lang="en-US" altLang="ko-KR" smtClean="0"/>
              <a:t>)</a:t>
            </a:r>
            <a:r>
              <a:rPr lang="ko-KR" altLang="en-US" smtClean="0"/>
              <a:t>의 관점에서 모든 데이터를 논리적으로 구성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관계형 데이터모델의 개념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457200" y="425450"/>
            <a:ext cx="2124075" cy="5603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100" normalizeH="0" baseline="0" noProof="0" smtClean="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uLnTx/>
                <a:uFillTx/>
                <a:latin typeface="HY울릉도M" pitchFamily="18" charset="-127"/>
                <a:ea typeface="HY울릉도M" pitchFamily="18" charset="-127"/>
                <a:cs typeface="+mj-cs"/>
              </a:rPr>
              <a:t>곱집합의 예</a:t>
            </a:r>
            <a:r>
              <a:rPr kumimoji="0" lang="en-US" altLang="ko-KR" sz="2400" b="0" i="0" u="none" strike="noStrike" kern="1200" cap="none" spc="100" normalizeH="0" baseline="0" noProof="0" smtClean="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uLnTx/>
                <a:uFillTx/>
                <a:latin typeface="HY울릉도M" pitchFamily="18" charset="-127"/>
                <a:ea typeface="HY울릉도M" pitchFamily="18" charset="-127"/>
                <a:cs typeface="+mj-cs"/>
              </a:rPr>
              <a:t>)</a:t>
            </a:r>
            <a:endParaRPr kumimoji="0" lang="ko-KR" altLang="en-US" sz="2400" b="0" i="0" u="none" strike="noStrike" kern="1200" cap="none" spc="100" normalizeH="0" baseline="0" noProof="0" dirty="0">
              <a:ln w="18000">
                <a:noFill/>
                <a:prstDash val="solid"/>
              </a:ln>
              <a:solidFill>
                <a:schemeClr val="tx1"/>
              </a:solidFill>
              <a:effectLst>
                <a:outerShdw blurRad="44450" dist="25400" dir="2700000" algn="tl" rotWithShape="0">
                  <a:schemeClr val="bg1">
                    <a:alpha val="51000"/>
                  </a:schemeClr>
                </a:outerShdw>
              </a:effectLst>
              <a:uLnTx/>
              <a:uFillTx/>
              <a:latin typeface="HY울릉도M" pitchFamily="18" charset="-127"/>
              <a:ea typeface="HY울릉도M" pitchFamily="18" charset="-127"/>
              <a:cs typeface="+mj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90550" y="1166813"/>
          <a:ext cx="1591560" cy="1120140"/>
        </p:xfrm>
        <a:graphic>
          <a:graphicData uri="http://schemas.openxmlformats.org/drawingml/2006/table">
            <a:tbl>
              <a:tblPr/>
              <a:tblGrid>
                <a:gridCol w="795780"/>
                <a:gridCol w="795780"/>
              </a:tblGrid>
              <a:tr h="23469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바탕"/>
                        </a:rPr>
                        <a:t>P_code</a:t>
                      </a:r>
                      <a:endParaRPr 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바탕"/>
                        </a:rPr>
                        <a:t>Price</a:t>
                      </a:r>
                      <a:endParaRPr 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바탕"/>
                        </a:rPr>
                        <a:t>AA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5.99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바탕"/>
                        </a:rPr>
                        <a:t>BB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바탕"/>
                        </a:rPr>
                        <a:t>22.76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ko-KR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90550" y="3157538"/>
          <a:ext cx="2441575" cy="1493520"/>
        </p:xfrm>
        <a:graphic>
          <a:graphicData uri="http://schemas.openxmlformats.org/drawingml/2006/table">
            <a:tbl>
              <a:tblPr/>
              <a:tblGrid>
                <a:gridCol w="795338"/>
                <a:gridCol w="796925"/>
                <a:gridCol w="849312"/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맑은 고딕" pitchFamily="50" charset="-127"/>
                        </a:rPr>
                        <a:t>store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64770" marB="6477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맑은 고딕" pitchFamily="50" charset="-127"/>
                        </a:rPr>
                        <a:t>aisle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64770" marB="6477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맑은 고딕" pitchFamily="50" charset="-127"/>
                        </a:rPr>
                        <a:t>shelf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맑은 고딕" pitchFamily="50" charset="-127"/>
                      </a:endParaRPr>
                    </a:p>
                  </a:txBody>
                  <a:tcPr marL="64770" marR="64770" marT="64770" marB="6477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맑은 고딕" pitchFamily="50" charset="-127"/>
                        </a:rPr>
                        <a:t>23</a:t>
                      </a:r>
                    </a:p>
                  </a:txBody>
                  <a:tcPr marL="64770" marR="64770" marT="64770" marB="6477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맑은 고딕" pitchFamily="50" charset="-127"/>
                        </a:rPr>
                        <a:t>w</a:t>
                      </a:r>
                    </a:p>
                  </a:txBody>
                  <a:tcPr marL="64770" marR="64770" marT="64770" marB="6477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4770" marR="64770" marT="64770" marB="6477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맑은 고딕" pitchFamily="50" charset="-127"/>
                        </a:rPr>
                        <a:t>24</a:t>
                      </a:r>
                    </a:p>
                  </a:txBody>
                  <a:tcPr marL="64770" marR="64770" marT="64770" marB="6477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맑은 고딕" pitchFamily="50" charset="-127"/>
                        </a:rPr>
                        <a:t>k</a:t>
                      </a:r>
                    </a:p>
                  </a:txBody>
                  <a:tcPr marL="64770" marR="64770" marT="64770" marB="6477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4770" marR="64770" marT="64770" marB="6477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맑은 고딕" pitchFamily="50" charset="-127"/>
                        </a:rPr>
                        <a:t>25</a:t>
                      </a:r>
                    </a:p>
                  </a:txBody>
                  <a:tcPr marL="64770" marR="64770" marT="64770" marB="6477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맑은 고딕" pitchFamily="50" charset="-127"/>
                        </a:rPr>
                        <a:t>z</a:t>
                      </a:r>
                    </a:p>
                  </a:txBody>
                  <a:tcPr marL="64770" marR="64770" marT="64770" marB="6477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4770" marR="64770" marT="64770" marB="6477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ko-KR" altLang="ko-KR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848100" y="1347788"/>
          <a:ext cx="4071623" cy="2613660"/>
        </p:xfrm>
        <a:graphic>
          <a:graphicData uri="http://schemas.openxmlformats.org/drawingml/2006/table">
            <a:tbl>
              <a:tblPr/>
              <a:tblGrid>
                <a:gridCol w="814702"/>
                <a:gridCol w="814702"/>
                <a:gridCol w="795785"/>
                <a:gridCol w="795785"/>
                <a:gridCol w="850649"/>
              </a:tblGrid>
              <a:tr h="3065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바탕"/>
                        </a:rPr>
                        <a:t>P_code</a:t>
                      </a:r>
                      <a:endParaRPr 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바탕"/>
                        </a:rPr>
                        <a:t>Price</a:t>
                      </a:r>
                      <a:endParaRPr 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바탕"/>
                        </a:rPr>
                        <a:t>store</a:t>
                      </a:r>
                      <a:endParaRPr 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바탕"/>
                        </a:rPr>
                        <a:t>aisle</a:t>
                      </a:r>
                      <a:endParaRPr 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바탕"/>
                        </a:rPr>
                        <a:t>shelf</a:t>
                      </a:r>
                      <a:endParaRPr 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3065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바탕"/>
                        </a:rPr>
                        <a:t>AA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5.99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23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바탕"/>
                        </a:rPr>
                        <a:t>w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5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5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바탕"/>
                        </a:rPr>
                        <a:t>AA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5.99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24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바탕"/>
                        </a:rPr>
                        <a:t>k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9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바탕"/>
                        </a:rPr>
                        <a:t>AA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5.99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25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바탕"/>
                        </a:rPr>
                        <a:t>z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6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바탕"/>
                        </a:rPr>
                        <a:t>BB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22.76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23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바탕"/>
                        </a:rPr>
                        <a:t>w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5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5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바탕"/>
                        </a:rPr>
                        <a:t>BB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22.76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24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바탕"/>
                        </a:rPr>
                        <a:t>k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9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5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바탕"/>
                        </a:rPr>
                        <a:t>BB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22.76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25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바탕"/>
                        </a:rPr>
                        <a:t>z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바탕"/>
                        </a:rPr>
                        <a:t>6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한 릴레이션에서 실렉션 조건</a:t>
            </a:r>
            <a:r>
              <a:rPr lang="en-US" altLang="ko-KR" smtClean="0"/>
              <a:t>(selection condition)</a:t>
            </a:r>
            <a:r>
              <a:rPr lang="ko-KR" altLang="en-US" smtClean="0"/>
              <a:t>을 만족하는 투플들의 부분 집합을 생성함 </a:t>
            </a:r>
          </a:p>
          <a:p>
            <a:pPr lvl="1"/>
            <a:r>
              <a:rPr lang="ko-KR" altLang="en-US" smtClean="0"/>
              <a:t>실렉션 연산자는 하나의 입력 릴레이션에 적용되므로 단항 연산자 </a:t>
            </a:r>
          </a:p>
          <a:p>
            <a:pPr lvl="1"/>
            <a:r>
              <a:rPr lang="ko-KR" altLang="en-US" smtClean="0"/>
              <a:t>실렉션의 결과 릴레이션의 차수는 입력 릴레이션의 차수와 같음 </a:t>
            </a:r>
          </a:p>
          <a:p>
            <a:pPr lvl="1"/>
            <a:r>
              <a:rPr lang="ko-KR" altLang="en-US" smtClean="0"/>
              <a:t>결과 릴레이션의 카디날리티는 항상 원래 릴레이션의 카디날리티보다 작거나 같음 </a:t>
            </a:r>
          </a:p>
          <a:p>
            <a:pPr lvl="1"/>
            <a:r>
              <a:rPr lang="ko-KR" altLang="en-US" smtClean="0"/>
              <a:t>실렉션 조건을 프레디키트</a:t>
            </a:r>
            <a:r>
              <a:rPr lang="en-US" altLang="ko-KR" smtClean="0"/>
              <a:t>(predicate)</a:t>
            </a:r>
            <a:r>
              <a:rPr lang="ko-KR" altLang="en-US" smtClean="0"/>
              <a:t>라고도 함 </a:t>
            </a:r>
          </a:p>
          <a:p>
            <a:pPr lvl="1"/>
            <a:r>
              <a:rPr lang="ko-KR" altLang="en-US" smtClean="0"/>
              <a:t>실렉션 조건은 일반적으로 릴레이션의 임의의 애트리뷰트와 상수</a:t>
            </a:r>
            <a:r>
              <a:rPr lang="en-US" altLang="ko-KR" smtClean="0"/>
              <a:t>, = , &lt;&gt;, &lt;=, &lt;, &gt;=, &gt; </a:t>
            </a:r>
            <a:r>
              <a:rPr lang="ko-KR" altLang="en-US" smtClean="0"/>
              <a:t>등의 비교 연산자</a:t>
            </a:r>
            <a:r>
              <a:rPr lang="en-US" altLang="ko-KR" smtClean="0"/>
              <a:t>, AND, OR, NOT </a:t>
            </a:r>
            <a:r>
              <a:rPr lang="ko-KR" altLang="en-US" smtClean="0"/>
              <a:t>등의 부울 연산자를 포함할 수 있음 </a:t>
            </a:r>
          </a:p>
          <a:p>
            <a:pPr lvl="1"/>
            <a:r>
              <a:rPr lang="ko-KR" altLang="en-US" smtClean="0"/>
              <a:t>선택 연산은 </a:t>
            </a:r>
            <a:r>
              <a:rPr lang="en-US" altLang="ko-KR" smtClean="0"/>
              <a:t>σ</a:t>
            </a:r>
            <a:r>
              <a:rPr lang="en-US" altLang="ko-KR" baseline="-25000" smtClean="0"/>
              <a:t>p</a:t>
            </a:r>
            <a:r>
              <a:rPr lang="en-US" altLang="ko-KR" smtClean="0"/>
              <a:t>(r)</a:t>
            </a:r>
            <a:r>
              <a:rPr lang="ko-KR" altLang="en-US" smtClean="0"/>
              <a:t>로 나타냄</a:t>
            </a:r>
            <a:r>
              <a:rPr lang="en-US" altLang="ko-KR" smtClean="0"/>
              <a:t>, </a:t>
            </a:r>
            <a:r>
              <a:rPr lang="ko-KR" altLang="en-US" smtClean="0"/>
              <a:t>소리가 나는 그리스 글자 </a:t>
            </a:r>
            <a:r>
              <a:rPr lang="en-US" altLang="ko-KR" smtClean="0"/>
              <a:t>σ (</a:t>
            </a:r>
            <a:r>
              <a:rPr lang="ko-KR" altLang="en-US" smtClean="0"/>
              <a:t>시그마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5)selection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285984" y="2500306"/>
          <a:ext cx="4143404" cy="28575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71937"/>
                <a:gridCol w="2071467"/>
              </a:tblGrid>
              <a:tr h="7040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HY울릉도M" pitchFamily="18" charset="-127"/>
                          <a:ea typeface="HY울릉도M" pitchFamily="18" charset="-127"/>
                        </a:rPr>
                        <a:t>학 번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latin typeface="HY울릉도M" pitchFamily="18" charset="-127"/>
                          <a:ea typeface="HY울릉도M" pitchFamily="18" charset="-127"/>
                        </a:rPr>
                        <a:t>이 름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0" marR="0" marT="0" marB="0" anchor="ctr"/>
                </a:tc>
              </a:tr>
              <a:tr h="704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latin typeface="HY울릉도M" pitchFamily="18" charset="-127"/>
                          <a:ea typeface="HY울릉도M" pitchFamily="18" charset="-127"/>
                        </a:rPr>
                        <a:t>9912345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latin typeface="HY울릉도M" pitchFamily="18" charset="-127"/>
                          <a:ea typeface="HY울릉도M" pitchFamily="18" charset="-127"/>
                        </a:rPr>
                        <a:t>홍길동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0" marR="0" marT="0" marB="0" anchor="ctr"/>
                </a:tc>
              </a:tr>
              <a:tr h="704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latin typeface="HY울릉도M" pitchFamily="18" charset="-127"/>
                          <a:ea typeface="HY울릉도M" pitchFamily="18" charset="-127"/>
                        </a:rPr>
                        <a:t>9922222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latin typeface="HY울릉도M" pitchFamily="18" charset="-127"/>
                          <a:ea typeface="HY울릉도M" pitchFamily="18" charset="-127"/>
                        </a:rPr>
                        <a:t>김길동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0" marR="0" marT="0" marB="0" anchor="ctr"/>
                </a:tc>
              </a:tr>
              <a:tr h="7454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HY울릉도M" pitchFamily="18" charset="-127"/>
                          <a:ea typeface="HY울릉도M" pitchFamily="18" charset="-127"/>
                        </a:rPr>
                        <a:t>9933333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HY울릉도M" pitchFamily="18" charset="-127"/>
                          <a:ea typeface="HY울릉도M" pitchFamily="18" charset="-127"/>
                        </a:rPr>
                        <a:t>박길동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직사각형 9"/>
          <p:cNvSpPr>
            <a:spLocks noChangeArrowheads="1"/>
          </p:cNvSpPr>
          <p:nvPr/>
        </p:nvSpPr>
        <p:spPr bwMode="auto">
          <a:xfrm>
            <a:off x="714348" y="1214422"/>
            <a:ext cx="5429288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HY울릉도M" pitchFamily="18" charset="-127"/>
                <a:ea typeface="HY울릉도M" pitchFamily="18" charset="-127"/>
              </a:rPr>
              <a:t>학번이 </a:t>
            </a:r>
            <a:r>
              <a:rPr lang="en-US" altLang="ko-KR" b="1">
                <a:latin typeface="HY울릉도M" pitchFamily="18" charset="-127"/>
                <a:ea typeface="HY울릉도M" pitchFamily="18" charset="-127"/>
              </a:rPr>
              <a:t>9912345</a:t>
            </a:r>
            <a:r>
              <a:rPr lang="ko-KR" altLang="en-US" b="1">
                <a:latin typeface="HY울릉도M" pitchFamily="18" charset="-127"/>
                <a:ea typeface="HY울릉도M" pitchFamily="18" charset="-127"/>
              </a:rPr>
              <a:t>인 투플만 고르려면</a:t>
            </a:r>
            <a:r>
              <a:rPr lang="ko-KR" altLang="en-US">
                <a:latin typeface="HY울릉도M" pitchFamily="18" charset="-127"/>
                <a:ea typeface="HY울릉도M" pitchFamily="18" charset="-127"/>
              </a:rPr>
              <a:t> </a:t>
            </a:r>
          </a:p>
          <a:p>
            <a:pPr algn="ctr"/>
            <a:r>
              <a:rPr lang="ko-KR" altLang="en-US" b="1">
                <a:latin typeface="HY울릉도M" pitchFamily="18" charset="-127"/>
                <a:ea typeface="HY울릉도M" pitchFamily="18" charset="-127"/>
              </a:rPr>
              <a:t>          </a:t>
            </a:r>
            <a:r>
              <a:rPr lang="en-US" altLang="ko-KR" b="1">
                <a:latin typeface="HY울릉도M" pitchFamily="18" charset="-127"/>
                <a:ea typeface="HY울릉도M" pitchFamily="18" charset="-127"/>
              </a:rPr>
              <a:t>σ </a:t>
            </a:r>
            <a:r>
              <a:rPr lang="ko-KR" altLang="en-US" b="1" baseline="-25000">
                <a:latin typeface="HY울릉도M" pitchFamily="18" charset="-127"/>
                <a:ea typeface="HY울릉도M" pitchFamily="18" charset="-127"/>
              </a:rPr>
              <a:t>학번 </a:t>
            </a:r>
            <a:r>
              <a:rPr lang="en-US" altLang="ko-KR" b="1" baseline="-25000">
                <a:latin typeface="HY울릉도M" pitchFamily="18" charset="-127"/>
                <a:ea typeface="HY울릉도M" pitchFamily="18" charset="-127"/>
              </a:rPr>
              <a:t>= "9912345"</a:t>
            </a:r>
            <a:r>
              <a:rPr lang="ko-KR" altLang="en-US" b="1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b="1">
                <a:latin typeface="HY울릉도M" pitchFamily="18" charset="-127"/>
                <a:ea typeface="HY울릉도M" pitchFamily="18" charset="-127"/>
              </a:rPr>
              <a:t>(</a:t>
            </a:r>
            <a:r>
              <a:rPr lang="ko-KR" altLang="en-US" b="1">
                <a:latin typeface="HY울릉도M" pitchFamily="18" charset="-127"/>
                <a:ea typeface="HY울릉도M" pitchFamily="18" charset="-127"/>
              </a:rPr>
              <a:t>학생</a:t>
            </a:r>
            <a:r>
              <a:rPr lang="en-US" altLang="ko-KR" b="1">
                <a:latin typeface="HY울릉도M" pitchFamily="18" charset="-127"/>
                <a:ea typeface="HY울릉도M" pitchFamily="18" charset="-127"/>
              </a:rPr>
              <a:t>3)</a:t>
            </a:r>
            <a:r>
              <a:rPr lang="ko-KR" altLang="en-US">
                <a:latin typeface="HY울릉도M" pitchFamily="18" charset="-127"/>
                <a:ea typeface="HY울릉도M" pitchFamily="18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한 릴레이션의 애트리뷰트들의 부분 집합을 구함 </a:t>
            </a:r>
          </a:p>
          <a:p>
            <a:pPr lvl="1"/>
            <a:r>
              <a:rPr lang="ko-KR" altLang="en-US" smtClean="0"/>
              <a:t>프로젝션의 결과로 생성되는 릴레이션은 </a:t>
            </a:r>
            <a:r>
              <a:rPr lang="en-US" altLang="ko-KR" smtClean="0"/>
              <a:t>&lt;</a:t>
            </a:r>
            <a:r>
              <a:rPr lang="ko-KR" altLang="en-US" smtClean="0"/>
              <a:t>애트리뷰트 리스트</a:t>
            </a:r>
            <a:r>
              <a:rPr lang="en-US" altLang="ko-KR" smtClean="0"/>
              <a:t>&gt;</a:t>
            </a:r>
            <a:r>
              <a:rPr lang="ko-KR" altLang="en-US" smtClean="0"/>
              <a:t>에 명시된 애트리뷰트들만 가짐 </a:t>
            </a:r>
          </a:p>
          <a:p>
            <a:pPr lvl="1"/>
            <a:r>
              <a:rPr lang="ko-KR" altLang="en-US" smtClean="0"/>
              <a:t>실렉션의 결과 릴레이션에는 중복 투플이 존재할 수 없지만</a:t>
            </a:r>
            <a:r>
              <a:rPr lang="en-US" altLang="ko-KR" smtClean="0"/>
              <a:t>, </a:t>
            </a:r>
            <a:r>
              <a:rPr lang="ko-KR" altLang="en-US" smtClean="0"/>
              <a:t>프로젝션 연산의 결과 릴레이션에는 중복된 투플들이 존재할 수 있음 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6)Projection</a:t>
            </a:r>
            <a:endParaRPr lang="ko-KR" altLang="en-US"/>
          </a:p>
        </p:txBody>
      </p:sp>
      <p:pic>
        <p:nvPicPr>
          <p:cNvPr id="4" name="Picture 2" descr="C:\DOCUME~1\hye\LOCALS~1\Temp\UNI00000dd8399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357167"/>
            <a:ext cx="2714625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차수가 </a:t>
            </a:r>
            <a:r>
              <a:rPr lang="en-US" altLang="ko-KR" smtClean="0"/>
              <a:t>n+m</a:t>
            </a:r>
            <a:r>
              <a:rPr lang="ko-KR" altLang="en-US" smtClean="0"/>
              <a:t>인 릴레이션 </a:t>
            </a:r>
            <a:r>
              <a:rPr lang="en-US" altLang="ko-KR" smtClean="0"/>
              <a:t>R(A1, A2, ..., An, B1, B2, ..., Bm)</a:t>
            </a:r>
            <a:r>
              <a:rPr lang="ko-KR" altLang="en-US" smtClean="0"/>
              <a:t>과 차수가 </a:t>
            </a:r>
            <a:r>
              <a:rPr lang="en-US" altLang="ko-KR" smtClean="0"/>
              <a:t>m</a:t>
            </a:r>
            <a:r>
              <a:rPr lang="ko-KR" altLang="en-US" smtClean="0"/>
              <a:t>인 릴레이션 </a:t>
            </a:r>
            <a:r>
              <a:rPr lang="en-US" altLang="ko-KR" smtClean="0"/>
              <a:t>S(B1, B2, ..., Bm)</a:t>
            </a:r>
            <a:r>
              <a:rPr lang="ko-KR" altLang="en-US" smtClean="0"/>
              <a:t>의 디비전 </a:t>
            </a:r>
            <a:r>
              <a:rPr lang="en-US" altLang="ko-KR" smtClean="0"/>
              <a:t>R ÷ S</a:t>
            </a:r>
            <a:r>
              <a:rPr lang="ko-KR" altLang="en-US" smtClean="0"/>
              <a:t>는 차수가 </a:t>
            </a:r>
            <a:r>
              <a:rPr lang="en-US" altLang="ko-KR" smtClean="0"/>
              <a:t>n</a:t>
            </a:r>
            <a:r>
              <a:rPr lang="ko-KR" altLang="en-US" smtClean="0"/>
              <a:t>이고</a:t>
            </a:r>
            <a:r>
              <a:rPr lang="en-US" altLang="ko-KR" smtClean="0"/>
              <a:t>, S</a:t>
            </a:r>
            <a:r>
              <a:rPr lang="ko-KR" altLang="en-US" smtClean="0"/>
              <a:t>에 속하는 모든 투플 </a:t>
            </a:r>
            <a:r>
              <a:rPr lang="en-US" altLang="ko-KR" smtClean="0"/>
              <a:t>u</a:t>
            </a:r>
            <a:r>
              <a:rPr lang="ko-KR" altLang="en-US" smtClean="0"/>
              <a:t>에 대하여 투플 </a:t>
            </a:r>
            <a:r>
              <a:rPr lang="en-US" altLang="ko-KR" smtClean="0"/>
              <a:t>tu(</a:t>
            </a:r>
            <a:r>
              <a:rPr lang="ko-KR" altLang="en-US" smtClean="0"/>
              <a:t>투플 </a:t>
            </a:r>
            <a:r>
              <a:rPr lang="en-US" altLang="ko-KR" smtClean="0"/>
              <a:t>t</a:t>
            </a:r>
            <a:r>
              <a:rPr lang="ko-KR" altLang="en-US" smtClean="0"/>
              <a:t>와 투플 </a:t>
            </a:r>
            <a:r>
              <a:rPr lang="en-US" altLang="ko-KR" smtClean="0"/>
              <a:t>u</a:t>
            </a:r>
            <a:r>
              <a:rPr lang="ko-KR" altLang="en-US" smtClean="0"/>
              <a:t>을 결합한 것</a:t>
            </a:r>
            <a:r>
              <a:rPr lang="en-US" altLang="ko-KR" smtClean="0"/>
              <a:t>)</a:t>
            </a:r>
            <a:r>
              <a:rPr lang="ko-KR" altLang="en-US" smtClean="0"/>
              <a:t>가 </a:t>
            </a:r>
            <a:r>
              <a:rPr lang="en-US" altLang="ko-KR" smtClean="0"/>
              <a:t>R</a:t>
            </a:r>
            <a:r>
              <a:rPr lang="ko-KR" altLang="en-US" smtClean="0"/>
              <a:t>에 존재하는 투플 </a:t>
            </a:r>
            <a:r>
              <a:rPr lang="en-US" altLang="ko-KR" smtClean="0"/>
              <a:t>t</a:t>
            </a:r>
            <a:r>
              <a:rPr lang="ko-KR" altLang="en-US" smtClean="0"/>
              <a:t>들의 집합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7)Division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90550" y="1528763"/>
          <a:ext cx="1267688" cy="4063995"/>
        </p:xfrm>
        <a:graphic>
          <a:graphicData uri="http://schemas.openxmlformats.org/drawingml/2006/table">
            <a:tbl>
              <a:tblPr/>
              <a:tblGrid>
                <a:gridCol w="633844"/>
                <a:gridCol w="633844"/>
              </a:tblGrid>
              <a:tr h="31261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바탕"/>
                        </a:rPr>
                        <a:t>sno</a:t>
                      </a:r>
                      <a:endParaRPr 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54229" marR="54229" marT="54229" marB="5422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바탕"/>
                        </a:rPr>
                        <a:t>cno</a:t>
                      </a:r>
                      <a:endParaRPr 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54229" marR="54229" marT="54229" marB="5422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800">
                          <a:solidFill>
                            <a:srgbClr val="000000"/>
                          </a:solidFill>
                          <a:latin typeface="바탕"/>
                        </a:rPr>
                        <a:t>100</a:t>
                      </a:r>
                    </a:p>
                  </a:txBody>
                  <a:tcPr marL="54229" marR="54229" marT="54229" marB="5422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바탕"/>
                        </a:rPr>
                        <a:t>C313</a:t>
                      </a:r>
                    </a:p>
                  </a:txBody>
                  <a:tcPr marL="54229" marR="54229" marT="54229" marB="5422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800">
                          <a:solidFill>
                            <a:srgbClr val="000000"/>
                          </a:solidFill>
                          <a:latin typeface="바탕"/>
                        </a:rPr>
                        <a:t>200</a:t>
                      </a:r>
                    </a:p>
                  </a:txBody>
                  <a:tcPr marL="54229" marR="54229" marT="54229" marB="5422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바탕"/>
                        </a:rPr>
                        <a:t>E212</a:t>
                      </a:r>
                    </a:p>
                  </a:txBody>
                  <a:tcPr marL="54229" marR="54229" marT="54229" marB="5422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800">
                          <a:solidFill>
                            <a:srgbClr val="000000"/>
                          </a:solidFill>
                          <a:latin typeface="바탕"/>
                        </a:rPr>
                        <a:t>200</a:t>
                      </a:r>
                    </a:p>
                  </a:txBody>
                  <a:tcPr marL="54229" marR="54229" marT="54229" marB="5422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바탕"/>
                        </a:rPr>
                        <a:t>E313</a:t>
                      </a:r>
                    </a:p>
                  </a:txBody>
                  <a:tcPr marL="54229" marR="54229" marT="54229" marB="5422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800">
                          <a:solidFill>
                            <a:srgbClr val="000000"/>
                          </a:solidFill>
                          <a:latin typeface="바탕"/>
                        </a:rPr>
                        <a:t>300</a:t>
                      </a:r>
                    </a:p>
                  </a:txBody>
                  <a:tcPr marL="54229" marR="54229" marT="54229" marB="5422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바탕"/>
                        </a:rPr>
                        <a:t>C212</a:t>
                      </a:r>
                    </a:p>
                  </a:txBody>
                  <a:tcPr marL="54229" marR="54229" marT="54229" marB="5422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800">
                          <a:solidFill>
                            <a:srgbClr val="000000"/>
                          </a:solidFill>
                          <a:latin typeface="바탕"/>
                        </a:rPr>
                        <a:t>400</a:t>
                      </a:r>
                    </a:p>
                  </a:txBody>
                  <a:tcPr marL="54229" marR="54229" marT="54229" marB="5422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바탕"/>
                        </a:rPr>
                        <a:t>C212</a:t>
                      </a:r>
                    </a:p>
                  </a:txBody>
                  <a:tcPr marL="54229" marR="54229" marT="54229" marB="5422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800">
                          <a:solidFill>
                            <a:srgbClr val="000000"/>
                          </a:solidFill>
                          <a:latin typeface="바탕"/>
                        </a:rPr>
                        <a:t>400</a:t>
                      </a:r>
                    </a:p>
                  </a:txBody>
                  <a:tcPr marL="54229" marR="54229" marT="54229" marB="5422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바탕"/>
                        </a:rPr>
                        <a:t>C313</a:t>
                      </a:r>
                    </a:p>
                  </a:txBody>
                  <a:tcPr marL="54229" marR="54229" marT="54229" marB="5422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800">
                          <a:solidFill>
                            <a:srgbClr val="000000"/>
                          </a:solidFill>
                          <a:latin typeface="바탕"/>
                        </a:rPr>
                        <a:t>500</a:t>
                      </a:r>
                    </a:p>
                  </a:txBody>
                  <a:tcPr marL="54229" marR="54229" marT="54229" marB="5422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바탕"/>
                        </a:rPr>
                        <a:t>I223</a:t>
                      </a:r>
                    </a:p>
                  </a:txBody>
                  <a:tcPr marL="54229" marR="54229" marT="54229" marB="5422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800">
                          <a:solidFill>
                            <a:srgbClr val="000000"/>
                          </a:solidFill>
                          <a:latin typeface="바탕"/>
                        </a:rPr>
                        <a:t>500</a:t>
                      </a:r>
                    </a:p>
                  </a:txBody>
                  <a:tcPr marL="54229" marR="54229" marT="54229" marB="5422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바탕"/>
                        </a:rPr>
                        <a:t>I224</a:t>
                      </a:r>
                    </a:p>
                  </a:txBody>
                  <a:tcPr marL="54229" marR="54229" marT="54229" marB="5422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800">
                          <a:solidFill>
                            <a:srgbClr val="000000"/>
                          </a:solidFill>
                          <a:latin typeface="바탕"/>
                        </a:rPr>
                        <a:t>500</a:t>
                      </a:r>
                    </a:p>
                  </a:txBody>
                  <a:tcPr marL="54229" marR="54229" marT="54229" marB="5422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바탕"/>
                        </a:rPr>
                        <a:t>C212</a:t>
                      </a:r>
                    </a:p>
                  </a:txBody>
                  <a:tcPr marL="54229" marR="54229" marT="54229" marB="5422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800">
                          <a:solidFill>
                            <a:srgbClr val="000000"/>
                          </a:solidFill>
                          <a:latin typeface="바탕"/>
                        </a:rPr>
                        <a:t>600</a:t>
                      </a:r>
                    </a:p>
                  </a:txBody>
                  <a:tcPr marL="54229" marR="54229" marT="54229" marB="5422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바탕"/>
                        </a:rPr>
                        <a:t>I223</a:t>
                      </a:r>
                    </a:p>
                  </a:txBody>
                  <a:tcPr marL="54229" marR="54229" marT="54229" marB="5422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800">
                          <a:solidFill>
                            <a:srgbClr val="000000"/>
                          </a:solidFill>
                          <a:latin typeface="바탕"/>
                        </a:rPr>
                        <a:t>600</a:t>
                      </a:r>
                    </a:p>
                  </a:txBody>
                  <a:tcPr marL="54229" marR="54229" marT="54229" marB="5422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바탕"/>
                        </a:rPr>
                        <a:t>I224</a:t>
                      </a:r>
                    </a:p>
                  </a:txBody>
                  <a:tcPr marL="54229" marR="54229" marT="54229" marB="5422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800">
                          <a:solidFill>
                            <a:srgbClr val="000000"/>
                          </a:solidFill>
                          <a:latin typeface="바탕"/>
                        </a:rPr>
                        <a:t>700</a:t>
                      </a:r>
                    </a:p>
                  </a:txBody>
                  <a:tcPr marL="54229" marR="54229" marT="54229" marB="5422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바탕"/>
                        </a:rPr>
                        <a:t>E212</a:t>
                      </a:r>
                    </a:p>
                  </a:txBody>
                  <a:tcPr marL="54229" marR="54229" marT="54229" marB="5422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128838" y="1619250"/>
          <a:ext cx="757047" cy="1120140"/>
        </p:xfrm>
        <a:graphic>
          <a:graphicData uri="http://schemas.openxmlformats.org/drawingml/2006/table">
            <a:tbl>
              <a:tblPr/>
              <a:tblGrid>
                <a:gridCol w="757047"/>
              </a:tblGrid>
              <a:tr h="36766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</a:rPr>
                        <a:t>s1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64770" marB="647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766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바탕"/>
                        </a:rPr>
                        <a:t>cno</a:t>
                      </a:r>
                      <a:endParaRPr 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36766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</a:rPr>
                        <a:t>C313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214688" y="1619250"/>
          <a:ext cx="757047" cy="1561152"/>
        </p:xfrm>
        <a:graphic>
          <a:graphicData uri="http://schemas.openxmlformats.org/drawingml/2006/table">
            <a:tbl>
              <a:tblPr/>
              <a:tblGrid>
                <a:gridCol w="757047"/>
              </a:tblGrid>
              <a:tr h="390288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</a:rPr>
                        <a:t>s2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64770" marB="647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0288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바탕"/>
                        </a:rPr>
                        <a:t>cno</a:t>
                      </a:r>
                      <a:endParaRPr 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390288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바탕"/>
                        </a:rPr>
                        <a:t>C212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288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</a:rPr>
                        <a:t>C313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391025" y="1619250"/>
          <a:ext cx="757047" cy="1866900"/>
        </p:xfrm>
        <a:graphic>
          <a:graphicData uri="http://schemas.openxmlformats.org/drawingml/2006/table">
            <a:tbl>
              <a:tblPr/>
              <a:tblGrid>
                <a:gridCol w="757047"/>
              </a:tblGrid>
              <a:tr h="16281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바탕"/>
                        </a:rPr>
                        <a:t>s3</a:t>
                      </a:r>
                      <a:endParaRPr 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64770" marB="647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4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바탕"/>
                        </a:rPr>
                        <a:t>cno</a:t>
                      </a:r>
                      <a:endParaRPr 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98758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바탕"/>
                        </a:rPr>
                        <a:t>C212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5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바탕"/>
                        </a:rPr>
                        <a:t>I223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</a:rPr>
                        <a:t>I224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9325" y="4062413"/>
            <a:ext cx="628650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1142976" y="500042"/>
            <a:ext cx="2500330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디비전 예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다음 중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데이터베이스의 구성요소에 대한 설명으로</a:t>
            </a:r>
          </a:p>
          <a:p>
            <a:r>
              <a:rPr lang="ko-KR" altLang="en-US" dirty="0" smtClean="0"/>
              <a:t>옳지 않은 것은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r>
              <a:rPr lang="ko-KR" altLang="en-US" dirty="0" smtClean="0"/>
              <a:t>① </a:t>
            </a:r>
            <a:r>
              <a:rPr lang="ko-KR" altLang="en-US" dirty="0" err="1" smtClean="0"/>
              <a:t>튜플은</a:t>
            </a:r>
            <a:r>
              <a:rPr lang="ko-KR" altLang="en-US" dirty="0" smtClean="0"/>
              <a:t> 속성의 모임으로 구성된다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② 속성은 데이터의 가장 작은 논리적 단위이다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③ 속성의 수를 차수</a:t>
            </a:r>
            <a:r>
              <a:rPr lang="en-US" altLang="ko-KR" dirty="0" smtClean="0"/>
              <a:t>(Degree)</a:t>
            </a:r>
            <a:r>
              <a:rPr lang="ko-KR" altLang="en-US" dirty="0" smtClean="0"/>
              <a:t>라고 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튜플의</a:t>
            </a:r>
            <a:r>
              <a:rPr lang="ko-KR" altLang="en-US" dirty="0" smtClean="0"/>
              <a:t> 수를 기수</a:t>
            </a:r>
            <a:r>
              <a:rPr lang="en-US" altLang="ko-KR" dirty="0" smtClean="0"/>
              <a:t>(Cardinality)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④ 도메인은 하나의 </a:t>
            </a:r>
            <a:r>
              <a:rPr lang="ko-KR" altLang="en-US" dirty="0" err="1" smtClean="0"/>
              <a:t>튜플이</a:t>
            </a:r>
            <a:r>
              <a:rPr lang="ko-KR" altLang="en-US" dirty="0" smtClean="0"/>
              <a:t> 가질 수 있는 모든 값의 범위를 말한다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1 </a:t>
            </a:r>
            <a:r>
              <a:rPr lang="en-US" altLang="ko-KR" sz="1600" dirty="0" smtClean="0"/>
              <a:t>(2011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다음 중 테이블의 기본 키</a:t>
            </a:r>
            <a:r>
              <a:rPr lang="en-US" altLang="ko-KR" dirty="0" smtClean="0"/>
              <a:t>(Primary Key)</a:t>
            </a:r>
            <a:r>
              <a:rPr lang="ko-KR" altLang="en-US" dirty="0" smtClean="0"/>
              <a:t>의 특성으로 가장 거리가 먼 것은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r>
              <a:rPr lang="ko-KR" altLang="en-US" dirty="0" smtClean="0"/>
              <a:t>① 기본 키는 전체 레코드에 걸쳐 중복된 값이 없는 유일한 값들을 </a:t>
            </a:r>
            <a:r>
              <a:rPr lang="ko-KR" altLang="en-US" dirty="0" err="1" smtClean="0"/>
              <a:t>가져야한다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② 기본 키 필드는 반드시 값을 입력해야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③ 관계 설정 창에서 </a:t>
            </a:r>
            <a:r>
              <a:rPr lang="en-US" altLang="ko-KR" dirty="0" smtClean="0"/>
              <a:t>'</a:t>
            </a:r>
            <a:r>
              <a:rPr lang="ko-KR" altLang="en-US" dirty="0" smtClean="0"/>
              <a:t>관련 필드 모두 업데이트</a:t>
            </a:r>
            <a:r>
              <a:rPr lang="en-US" altLang="ko-KR" dirty="0" smtClean="0"/>
              <a:t>'</a:t>
            </a:r>
            <a:r>
              <a:rPr lang="ko-KR" altLang="en-US" dirty="0" smtClean="0"/>
              <a:t>가 선택되어 있을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외래 키에 의해 참조되고 있는 기본 키 필드의 값은 수정될 수 없다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④ 테이블에 반드시 기본 키 필드가 있어야 하는 것은 아니다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2 </a:t>
            </a:r>
            <a:r>
              <a:rPr lang="en-US" altLang="ko-KR" sz="1600" dirty="0" smtClean="0"/>
              <a:t>(2011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다음 중 데이터베이스의 정규화에 관한 설명으로 가장 옳지 않은 것은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① 테이블의 정규화는 불필요한 필드를 제거함으로써 데이터 공간의 낭비를 방지하기 위한 것이다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② 이해하기 쉽고 확장하기 쉽도록 테이블을 구성하며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 조건의 구현을 용이하게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③ 정규화는 여러 테이블에 중복적으로 존재하는 필드를 일정한 규칙에 의해 추출하여 보다 단순한 형태를 가지는 다수의 테이블로 분리하는 작업이다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④ 정규화를 수행해도 데이터의 중복을 최소화 하는 것이지 완전히 제거할 수 있는 것은 아니다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/>
          <a:p>
            <a:pPr algn="l"/>
            <a:r>
              <a:rPr lang="ko-KR" altLang="en-US" smtClean="0"/>
              <a:t>기출문제풀이</a:t>
            </a:r>
            <a:r>
              <a:rPr lang="en-US" altLang="ko-KR" smtClean="0"/>
              <a:t>3 </a:t>
            </a:r>
            <a:r>
              <a:rPr lang="en-US" altLang="ko-KR" sz="1600" dirty="0" smtClean="0"/>
              <a:t>(2009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dirty="0" smtClean="0"/>
              <a:t>1  =&gt; </a:t>
            </a:r>
            <a:r>
              <a:rPr lang="ko-KR" altLang="en-US" dirty="0" smtClean="0"/>
              <a:t>④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dirty="0" smtClean="0"/>
              <a:t>2  =&gt; </a:t>
            </a:r>
            <a:r>
              <a:rPr lang="ko-KR" altLang="en-US" dirty="0" smtClean="0"/>
              <a:t>③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dirty="0" smtClean="0"/>
              <a:t>3  =&gt; </a:t>
            </a:r>
            <a:r>
              <a:rPr lang="ko-KR" altLang="en-US" dirty="0" smtClean="0"/>
              <a:t>①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정답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mtClean="0"/>
              <a:t>6)</a:t>
            </a:r>
            <a:r>
              <a:rPr lang="ko-KR" altLang="en-US" smtClean="0"/>
              <a:t>선언적인 질의어를 통한 데이터 접근을 제공 </a:t>
            </a:r>
          </a:p>
          <a:p>
            <a:r>
              <a:rPr lang="en-US" altLang="ko-KR" smtClean="0"/>
              <a:t>7)</a:t>
            </a:r>
            <a:r>
              <a:rPr lang="ko-KR" altLang="en-US" smtClean="0"/>
              <a:t>응용 프로그램들은 데이터베이스 내의 레코드들의 어떠한 순서와도 무관하게 작성됨 </a:t>
            </a:r>
          </a:p>
          <a:p>
            <a:r>
              <a:rPr lang="en-US" altLang="ko-KR" smtClean="0"/>
              <a:t>8)</a:t>
            </a:r>
            <a:r>
              <a:rPr lang="ko-KR" altLang="en-US" smtClean="0"/>
              <a:t>관계 데이터 모델의 목적은 높은 데이터 독립성을 제공하는 것 </a:t>
            </a:r>
          </a:p>
          <a:p>
            <a:r>
              <a:rPr lang="en-US" altLang="ko-KR" smtClean="0"/>
              <a:t>9)</a:t>
            </a:r>
            <a:r>
              <a:rPr lang="ko-KR" altLang="en-US" smtClean="0"/>
              <a:t>사용자는 원하는 데이터</a:t>
            </a:r>
            <a:r>
              <a:rPr lang="en-US" altLang="ko-KR" smtClean="0"/>
              <a:t>(what)</a:t>
            </a:r>
            <a:r>
              <a:rPr lang="ko-KR" altLang="en-US" smtClean="0"/>
              <a:t>만 명시하고</a:t>
            </a:r>
            <a:r>
              <a:rPr lang="en-US" altLang="ko-KR" smtClean="0"/>
              <a:t>, </a:t>
            </a:r>
            <a:r>
              <a:rPr lang="ko-KR" altLang="en-US" smtClean="0"/>
              <a:t>어떻게 이 데이터를 찾을 것인가</a:t>
            </a:r>
            <a:r>
              <a:rPr lang="en-US" altLang="ko-KR" smtClean="0"/>
              <a:t>(how)</a:t>
            </a:r>
            <a:r>
              <a:rPr lang="ko-KR" altLang="en-US" smtClean="0"/>
              <a:t>는 명시할 필요가 없음 </a:t>
            </a:r>
          </a:p>
          <a:p>
            <a:r>
              <a:rPr lang="en-US" altLang="ko-KR" smtClean="0"/>
              <a:t>10)</a:t>
            </a:r>
            <a:r>
              <a:rPr lang="ko-KR" altLang="en-US" smtClean="0"/>
              <a:t>논리적으로 연관된 데이터를 연결하기 위해서 링크나 포인터를 사용하지 않음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관계형 데이터모델의 개념        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릴레이션의 특징 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릴레이션의 키       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무결성 제약조건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5. </a:t>
            </a:r>
            <a:r>
              <a:rPr lang="ko-KR" altLang="en-US" smtClean="0"/>
              <a:t>관계대수와 연산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</a:t>
            </a:r>
            <a:r>
              <a:rPr lang="en-US" altLang="ko-KR" smtClean="0"/>
              <a:t> </a:t>
            </a:r>
            <a:r>
              <a:rPr lang="ko-KR" altLang="en-US" smtClean="0"/>
              <a:t>리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릴레이션</a:t>
            </a:r>
            <a:r>
              <a:rPr lang="en-US" altLang="ko-KR" smtClean="0"/>
              <a:t>(relation): 2</a:t>
            </a:r>
            <a:r>
              <a:rPr lang="ko-KR" altLang="en-US" smtClean="0"/>
              <a:t>차원의 테이블</a:t>
            </a:r>
            <a:r>
              <a:rPr lang="en-US" altLang="ko-KR" smtClean="0"/>
              <a:t>(</a:t>
            </a:r>
            <a:r>
              <a:rPr lang="ko-KR" altLang="en-US" smtClean="0"/>
              <a:t>스프레드 시트와 유사</a:t>
            </a:r>
            <a:r>
              <a:rPr lang="en-US" altLang="ko-KR" smtClean="0"/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레코드</a:t>
            </a:r>
            <a:r>
              <a:rPr lang="en-US" altLang="ko-KR" smtClean="0"/>
              <a:t>(record): </a:t>
            </a:r>
            <a:r>
              <a:rPr lang="ko-KR" altLang="en-US" smtClean="0"/>
              <a:t>릴레이션의 각 행 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투플</a:t>
            </a:r>
            <a:r>
              <a:rPr lang="en-US" altLang="ko-KR" smtClean="0"/>
              <a:t>(tuple): </a:t>
            </a:r>
            <a:r>
              <a:rPr lang="ko-KR" altLang="en-US" smtClean="0"/>
              <a:t>레코드를 좀더 공식적으로 부르는 용어 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애트리뷰트</a:t>
            </a:r>
            <a:r>
              <a:rPr lang="en-US" altLang="ko-KR" smtClean="0"/>
              <a:t>(attribute): </a:t>
            </a:r>
            <a:r>
              <a:rPr lang="ko-KR" altLang="en-US" smtClean="0"/>
              <a:t>릴레이션에서 이름을 가진 하나의 열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관계형 데이터베이스 용어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mtClean="0"/>
              <a:t>4) </a:t>
            </a:r>
            <a:r>
              <a:rPr lang="ko-KR" altLang="en-US" smtClean="0"/>
              <a:t>도메인</a:t>
            </a:r>
            <a:r>
              <a:rPr lang="en-US" altLang="ko-KR" smtClean="0"/>
              <a:t>(domain) </a:t>
            </a:r>
          </a:p>
          <a:p>
            <a:pPr lvl="1"/>
            <a:r>
              <a:rPr lang="ko-KR" altLang="en-US" smtClean="0"/>
              <a:t>한 애트리뷰트에 나타날 수 있는 값들의 집합 </a:t>
            </a:r>
          </a:p>
          <a:p>
            <a:pPr lvl="1"/>
            <a:r>
              <a:rPr lang="ko-KR" altLang="en-US" smtClean="0"/>
              <a:t>각 애트리뷰트의 도메인의 값들은 원자값 </a:t>
            </a:r>
          </a:p>
          <a:p>
            <a:pPr lvl="1"/>
            <a:r>
              <a:rPr lang="ko-KR" altLang="en-US" smtClean="0"/>
              <a:t>프로그래밍 언어의 데이터 타입과 유사함 </a:t>
            </a:r>
          </a:p>
          <a:p>
            <a:pPr lvl="1"/>
            <a:r>
              <a:rPr lang="ko-KR" altLang="en-US" smtClean="0"/>
              <a:t>동일한 도메인이 여러 애트리뷰트에서 사용될 수 있음 </a:t>
            </a:r>
          </a:p>
          <a:p>
            <a:pPr lvl="1"/>
            <a:r>
              <a:rPr lang="ko-KR" altLang="en-US" smtClean="0"/>
              <a:t>복합 애트리뷰트나 다치 애트리뷰트는 허용되지 않음 </a:t>
            </a:r>
          </a:p>
          <a:p>
            <a:pPr lvl="1"/>
            <a:r>
              <a:rPr lang="ko-KR" altLang="en-US" smtClean="0"/>
              <a:t>도메인 정의 </a:t>
            </a:r>
          </a:p>
          <a:p>
            <a:pPr lvl="2">
              <a:buFont typeface="Arial" charset="0"/>
              <a:buChar char="•"/>
            </a:pPr>
            <a:r>
              <a:rPr lang="en-US" altLang="ko-KR" smtClean="0"/>
              <a:t>create domain empname char(10)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mtClean="0"/>
              <a:t>5)</a:t>
            </a:r>
            <a:r>
              <a:rPr lang="ko-KR" altLang="en-US" smtClean="0"/>
              <a:t>차수</a:t>
            </a:r>
            <a:r>
              <a:rPr lang="en-US" altLang="ko-KR" smtClean="0"/>
              <a:t>(degree)</a:t>
            </a:r>
            <a:r>
              <a:rPr lang="ko-KR" altLang="en-US" smtClean="0"/>
              <a:t>와 카디날리티</a:t>
            </a:r>
            <a:r>
              <a:rPr lang="en-US" altLang="ko-KR" smtClean="0"/>
              <a:t>(cardinality) </a:t>
            </a:r>
          </a:p>
          <a:p>
            <a:pPr lvl="1"/>
            <a:r>
              <a:rPr lang="ko-KR" altLang="en-US" smtClean="0"/>
              <a:t>차수</a:t>
            </a:r>
            <a:r>
              <a:rPr lang="en-US" altLang="ko-KR" smtClean="0"/>
              <a:t>: </a:t>
            </a:r>
            <a:r>
              <a:rPr lang="ko-KR" altLang="en-US" smtClean="0"/>
              <a:t>한 릴레이션에 들어 있는 애트리뷰트들의 수 </a:t>
            </a:r>
          </a:p>
          <a:p>
            <a:pPr lvl="1"/>
            <a:r>
              <a:rPr lang="ko-KR" altLang="en-US" smtClean="0"/>
              <a:t>유효한 릴레이션의 최소 차수는 </a:t>
            </a:r>
            <a:r>
              <a:rPr lang="en-US" altLang="ko-KR" smtClean="0"/>
              <a:t>1 </a:t>
            </a:r>
          </a:p>
          <a:p>
            <a:pPr lvl="1"/>
            <a:r>
              <a:rPr lang="ko-KR" altLang="en-US" smtClean="0"/>
              <a:t>카디날리티</a:t>
            </a:r>
            <a:r>
              <a:rPr lang="en-US" altLang="ko-KR" smtClean="0"/>
              <a:t>: </a:t>
            </a:r>
            <a:r>
              <a:rPr lang="ko-KR" altLang="en-US" smtClean="0"/>
              <a:t>릴레이션의 투플 수 </a:t>
            </a:r>
          </a:p>
          <a:p>
            <a:pPr lvl="1"/>
            <a:r>
              <a:rPr lang="ko-KR" altLang="en-US" smtClean="0"/>
              <a:t>유효한 릴레이션은 카디날리티 </a:t>
            </a:r>
            <a:r>
              <a:rPr lang="en-US" altLang="ko-KR" smtClean="0"/>
              <a:t>0</a:t>
            </a:r>
            <a:r>
              <a:rPr lang="ko-KR" altLang="en-US" smtClean="0"/>
              <a:t>을 가질 수 있음 </a:t>
            </a:r>
          </a:p>
          <a:p>
            <a:pPr lvl="1"/>
            <a:r>
              <a:rPr lang="ko-KR" altLang="en-US" smtClean="0"/>
              <a:t>릴레이션의 차수는 자주 바뀌지 않음 </a:t>
            </a:r>
          </a:p>
          <a:p>
            <a:pPr lvl="1"/>
            <a:r>
              <a:rPr lang="ko-KR" altLang="en-US" smtClean="0"/>
              <a:t>릴레이션의 카디날리티는 시간이 지남에 따라 계속해서 변함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6)</a:t>
            </a:r>
            <a:r>
              <a:rPr lang="ko-KR" altLang="en-US" smtClean="0"/>
              <a:t>널값</a:t>
            </a:r>
            <a:r>
              <a:rPr lang="en-US" altLang="ko-KR" smtClean="0"/>
              <a:t>(null value) </a:t>
            </a:r>
          </a:p>
          <a:p>
            <a:pPr lvl="1"/>
            <a:r>
              <a:rPr lang="ko-KR" altLang="en-US" smtClean="0"/>
              <a:t>알려지지 않음’ 또는 ‘적용할 수 없음’을 나타내기 위해 널값을 사용 </a:t>
            </a:r>
          </a:p>
          <a:p>
            <a:pPr lvl="2">
              <a:buFont typeface="Arial" charset="0"/>
              <a:buChar char="•"/>
            </a:pPr>
            <a:r>
              <a:rPr lang="ko-KR" altLang="en-US" smtClean="0"/>
              <a:t>예</a:t>
            </a:r>
            <a:r>
              <a:rPr lang="en-US" altLang="ko-KR" smtClean="0"/>
              <a:t>: </a:t>
            </a:r>
            <a:r>
              <a:rPr lang="ko-KR" altLang="en-US" smtClean="0"/>
              <a:t>사원 릴레이션에 새로운 사원에 관한 투플을 입력하는데</a:t>
            </a:r>
            <a:r>
              <a:rPr lang="en-US" altLang="ko-KR" smtClean="0"/>
              <a:t>, </a:t>
            </a:r>
            <a:r>
              <a:rPr lang="ko-KR" altLang="en-US" smtClean="0"/>
              <a:t>신입 사원의 </a:t>
            </a:r>
            <a:r>
              <a:rPr lang="en-US" altLang="ko-KR" smtClean="0"/>
              <a:t>DNO(</a:t>
            </a:r>
            <a:r>
              <a:rPr lang="ko-KR" altLang="en-US" smtClean="0"/>
              <a:t>부서번호</a:t>
            </a:r>
            <a:r>
              <a:rPr lang="en-US" altLang="ko-KR" smtClean="0"/>
              <a:t>)</a:t>
            </a:r>
            <a:r>
              <a:rPr lang="ko-KR" altLang="en-US" smtClean="0"/>
              <a:t>가 결정되지 않았을 수 있음 </a:t>
            </a:r>
          </a:p>
          <a:p>
            <a:pPr lvl="1"/>
            <a:r>
              <a:rPr lang="ko-KR" altLang="en-US" smtClean="0"/>
              <a:t>널값은 숫자 도메인의 </a:t>
            </a:r>
            <a:r>
              <a:rPr lang="en-US" altLang="ko-KR" smtClean="0"/>
              <a:t>0</a:t>
            </a:r>
            <a:r>
              <a:rPr lang="ko-KR" altLang="en-US" smtClean="0"/>
              <a:t>이나 문자열 도메인의 공백 문자 또는 공백 문자열과 다름 </a:t>
            </a:r>
          </a:p>
          <a:p>
            <a:pPr lvl="1"/>
            <a:r>
              <a:rPr lang="en-US" altLang="ko-KR" smtClean="0"/>
              <a:t>DBMS</a:t>
            </a:r>
            <a:r>
              <a:rPr lang="ko-KR" altLang="en-US" smtClean="0"/>
              <a:t>들마다 널값을 나타내기 위해 서로 다른 기호를 사용함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mtClean="0"/>
              <a:t>7)</a:t>
            </a:r>
            <a:r>
              <a:rPr lang="ko-KR" altLang="en-US" smtClean="0"/>
              <a:t>릴레이션 스키마</a:t>
            </a:r>
            <a:r>
              <a:rPr lang="en-US" altLang="ko-KR" smtClean="0"/>
              <a:t>(relation schema)</a:t>
            </a:r>
          </a:p>
          <a:p>
            <a:pPr lvl="1"/>
            <a:r>
              <a:rPr lang="ko-KR" altLang="en-US" smtClean="0"/>
              <a:t>릴레이션의 이름과 릴레이션의 애트리뷰트들의 집합 </a:t>
            </a:r>
          </a:p>
          <a:p>
            <a:pPr lvl="1"/>
            <a:r>
              <a:rPr lang="ko-KR" altLang="en-US" smtClean="0"/>
              <a:t>릴레이션을 위한 틀</a:t>
            </a:r>
            <a:r>
              <a:rPr lang="en-US" altLang="ko-KR" smtClean="0"/>
              <a:t>(framework) </a:t>
            </a:r>
          </a:p>
          <a:p>
            <a:pPr lvl="1"/>
            <a:r>
              <a:rPr lang="ko-KR" altLang="en-US" smtClean="0"/>
              <a:t>표기법</a:t>
            </a:r>
            <a:r>
              <a:rPr lang="en-US" altLang="ko-KR" smtClean="0"/>
              <a:t>-&gt;</a:t>
            </a:r>
            <a:r>
              <a:rPr lang="ko-KR" altLang="en-US" smtClean="0"/>
              <a:t>릴레이션이름</a:t>
            </a:r>
            <a:r>
              <a:rPr lang="en-US" altLang="ko-KR" smtClean="0"/>
              <a:t>(</a:t>
            </a:r>
            <a:r>
              <a:rPr lang="ko-KR" altLang="en-US" smtClean="0"/>
              <a:t>애트리뷰트</a:t>
            </a:r>
            <a:r>
              <a:rPr lang="en-US" altLang="ko-KR" smtClean="0"/>
              <a:t>1, </a:t>
            </a:r>
            <a:r>
              <a:rPr lang="ko-KR" altLang="en-US" smtClean="0"/>
              <a:t>애트리뷰트</a:t>
            </a:r>
            <a:r>
              <a:rPr lang="en-US" altLang="ko-KR" smtClean="0"/>
              <a:t>2, ... </a:t>
            </a:r>
            <a:r>
              <a:rPr lang="ko-KR" altLang="en-US" smtClean="0"/>
              <a:t>애트리뷰트</a:t>
            </a:r>
            <a:r>
              <a:rPr lang="en-US" altLang="ko-KR" smtClean="0"/>
              <a:t>N) </a:t>
            </a:r>
          </a:p>
          <a:p>
            <a:pPr lvl="1"/>
            <a:r>
              <a:rPr lang="ko-KR" altLang="en-US" smtClean="0"/>
              <a:t>기본 키 애트리뷰트에는 밑줄 표시 </a:t>
            </a:r>
          </a:p>
          <a:p>
            <a:pPr lvl="1"/>
            <a:r>
              <a:rPr lang="en-US" altLang="ko-KR" smtClean="0"/>
              <a:t>-</a:t>
            </a:r>
            <a:r>
              <a:rPr lang="ko-KR" altLang="en-US" smtClean="0"/>
              <a:t>내포</a:t>
            </a:r>
            <a:r>
              <a:rPr lang="en-US" altLang="ko-KR" smtClean="0"/>
              <a:t>(intension)</a:t>
            </a:r>
            <a:r>
              <a:rPr lang="ko-KR" altLang="en-US" smtClean="0"/>
              <a:t>라고 함 </a:t>
            </a:r>
          </a:p>
          <a:p>
            <a:pPr lvl="1"/>
            <a:r>
              <a:rPr lang="en-US" altLang="ko-KR" smtClean="0"/>
              <a:t> </a:t>
            </a:r>
            <a:r>
              <a:rPr lang="ko-KR" altLang="en-US" smtClean="0"/>
              <a:t>관계 데이터베이스</a:t>
            </a:r>
            <a:r>
              <a:rPr lang="en-US" altLang="ko-KR" smtClean="0"/>
              <a:t>(relational database) </a:t>
            </a:r>
            <a:r>
              <a:rPr lang="ko-KR" altLang="en-US" smtClean="0"/>
              <a:t>스키마 </a:t>
            </a:r>
            <a:r>
              <a:rPr lang="en-US" altLang="ko-KR" smtClean="0"/>
              <a:t>: </a:t>
            </a:r>
            <a:r>
              <a:rPr lang="ko-KR" altLang="en-US" smtClean="0"/>
              <a:t>하나 이상의 릴레이션 스키마들로 이루어짐 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2023</Words>
  <Application>Microsoft Office PowerPoint</Application>
  <PresentationFormat>화면 슬라이드 쇼(4:3)</PresentationFormat>
  <Paragraphs>434</Paragraphs>
  <Slides>40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고구려 벽화</vt:lpstr>
      <vt:lpstr>DB2장. 관계형 데이터베이스</vt:lpstr>
      <vt:lpstr>Index</vt:lpstr>
      <vt:lpstr>1. 관계형 데이터모델의 개념</vt:lpstr>
      <vt:lpstr>슬라이드 4</vt:lpstr>
      <vt:lpstr>관계형 데이터베이스 용어</vt:lpstr>
      <vt:lpstr>슬라이드 6</vt:lpstr>
      <vt:lpstr>슬라이드 7</vt:lpstr>
      <vt:lpstr>슬라이드 8</vt:lpstr>
      <vt:lpstr>슬라이드 9</vt:lpstr>
      <vt:lpstr>슬라이드 10</vt:lpstr>
      <vt:lpstr>2. 릴레이션의 특징</vt:lpstr>
      <vt:lpstr>슬라이드 12</vt:lpstr>
      <vt:lpstr>슬라이드 13</vt:lpstr>
      <vt:lpstr>3. 릴레이션의 키</vt:lpstr>
      <vt:lpstr>1) 수퍼 키(superkey)</vt:lpstr>
      <vt:lpstr>2) 후보 키(candidate key)</vt:lpstr>
      <vt:lpstr>3) 기본 키(primary key)</vt:lpstr>
      <vt:lpstr>4) 대체 키(alternate key)</vt:lpstr>
      <vt:lpstr>5) 외래 키(foreign key) </vt:lpstr>
      <vt:lpstr>4. 무결성 제약조건</vt:lpstr>
      <vt:lpstr>기본 키와 엔티티 무결성 제약조건</vt:lpstr>
      <vt:lpstr>외래 키와 참조 무결성 제약조건</vt:lpstr>
      <vt:lpstr>5. 관계대수와 연산</vt:lpstr>
      <vt:lpstr>슬라이드 24</vt:lpstr>
      <vt:lpstr>1)합집합</vt:lpstr>
      <vt:lpstr>2)교집합</vt:lpstr>
      <vt:lpstr>3)차집합</vt:lpstr>
      <vt:lpstr>4)카티션곱</vt:lpstr>
      <vt:lpstr>슬라이드 29</vt:lpstr>
      <vt:lpstr>슬라이드 30</vt:lpstr>
      <vt:lpstr>5)selection</vt:lpstr>
      <vt:lpstr>슬라이드 32</vt:lpstr>
      <vt:lpstr>6)Projection</vt:lpstr>
      <vt:lpstr>7)Division</vt:lpstr>
      <vt:lpstr>슬라이드 35</vt:lpstr>
      <vt:lpstr>기출문제풀이1 (2011년 2회)</vt:lpstr>
      <vt:lpstr>기출문제풀이2 (2011년 2회)</vt:lpstr>
      <vt:lpstr>기출문제풀이3 (2009년 4회)</vt:lpstr>
      <vt:lpstr>정답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홍길동</cp:lastModifiedBy>
  <cp:revision>30</cp:revision>
  <dcterms:created xsi:type="dcterms:W3CDTF">2012-01-12T16:29:24Z</dcterms:created>
  <dcterms:modified xsi:type="dcterms:W3CDTF">2012-03-17T18:20:21Z</dcterms:modified>
</cp:coreProperties>
</file>