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64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65" r:id="rId20"/>
    <p:sldId id="266" r:id="rId21"/>
    <p:sldId id="267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59" r:id="rId34"/>
    <p:sldId id="260" r:id="rId35"/>
    <p:sldId id="263" r:id="rId36"/>
    <p:sldId id="261" r:id="rId37"/>
    <p:sldId id="262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4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2012-03-18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EA4B6C6-BF55-4BD6-9AA6-354C1CAD0C7A}" type="datetimeFigureOut">
              <a:rPr lang="ko-KR" altLang="en-US" smtClean="0"/>
              <a:pPr/>
              <a:t>2012-03-18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0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휴먼모음T" pitchFamily="18" charset="-127"/>
                <a:ea typeface="휴먼모음T" pitchFamily="18" charset="-127"/>
              </a:rPr>
              <a:t>데이터베이스 일반</a:t>
            </a:r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HY울릉도M" pitchFamily="18" charset="-127"/>
          <a:ea typeface="HY울릉도M" pitchFamily="18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HY울릉도M" pitchFamily="18" charset="-127"/>
          <a:ea typeface="HY울릉도M" pitchFamily="18" charset="-127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HY울릉도M" pitchFamily="18" charset="-127"/>
          <a:ea typeface="HY울릉도M" pitchFamily="18" charset="-127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HY울릉도M" pitchFamily="18" charset="-127"/>
          <a:ea typeface="HY울릉도M" pitchFamily="18" charset="-127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HY울릉도M" pitchFamily="18" charset="-127"/>
          <a:ea typeface="HY울릉도M" pitchFamily="18" charset="-127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HY울릉도M" pitchFamily="18" charset="-127"/>
          <a:ea typeface="HY울릉도M" pitchFamily="18" charset="-127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DB3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데이터베이스 </a:t>
            </a:r>
            <a:r>
              <a:rPr lang="ko-KR" altLang="en-US" smtClean="0"/>
              <a:t>설계와 정규화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mtClean="0"/>
              <a:t>한 조직체의 운영과 목적을 지원하기 위해 데이터베이스를 생성하는 과정 </a:t>
            </a:r>
          </a:p>
          <a:p>
            <a:r>
              <a:rPr lang="ko-KR" altLang="en-US" smtClean="0"/>
              <a:t>목적은 모든 주요 응용과 사용자들이 요구하는 데이터</a:t>
            </a:r>
            <a:r>
              <a:rPr lang="en-US" altLang="ko-KR" smtClean="0"/>
              <a:t>, </a:t>
            </a:r>
            <a:r>
              <a:rPr lang="ko-KR" altLang="en-US" smtClean="0"/>
              <a:t>데이터 간의 관계를 표현하는 것 </a:t>
            </a:r>
          </a:p>
          <a:p>
            <a:r>
              <a:rPr lang="ko-KR" altLang="en-US" smtClean="0"/>
              <a:t>데이터베이스 개발은 일반적인 프로젝트 라이프 사이클 과정을 따름 </a:t>
            </a:r>
          </a:p>
          <a:p>
            <a:r>
              <a:rPr lang="ko-KR" altLang="en-US" smtClean="0"/>
              <a:t>훌륭한 데이터베이스 설계는 시간의 흐름에 따른 데이터의 모든 측면을 나타내고</a:t>
            </a:r>
            <a:r>
              <a:rPr lang="en-US" altLang="ko-KR" smtClean="0"/>
              <a:t>, </a:t>
            </a:r>
            <a:r>
              <a:rPr lang="ko-KR" altLang="en-US" smtClean="0"/>
              <a:t>데이터 항목의 중복을 최소화하고</a:t>
            </a:r>
            <a:r>
              <a:rPr lang="en-US" altLang="ko-KR" smtClean="0"/>
              <a:t>, </a:t>
            </a:r>
            <a:r>
              <a:rPr lang="ko-KR" altLang="en-US" smtClean="0"/>
              <a:t>데이터베이스에 대한 효율적인 접근을 제공하고</a:t>
            </a:r>
            <a:r>
              <a:rPr lang="en-US" altLang="ko-KR" smtClean="0"/>
              <a:t>, </a:t>
            </a:r>
            <a:r>
              <a:rPr lang="ko-KR" altLang="en-US" smtClean="0"/>
              <a:t>데이터베이스의 무결성을 제공하고</a:t>
            </a:r>
            <a:r>
              <a:rPr lang="en-US" altLang="ko-KR" smtClean="0"/>
              <a:t>, </a:t>
            </a:r>
            <a:r>
              <a:rPr lang="ko-KR" altLang="en-US" smtClean="0"/>
              <a:t>이해하기 쉬워야 함 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3) </a:t>
            </a:r>
            <a:r>
              <a:rPr lang="ko-KR" altLang="en-US" smtClean="0"/>
              <a:t>데이터베이스 설계 </a:t>
            </a:r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개념적 데이터베이스 설계와 물리적 데이터베이스 설계로 구분 </a:t>
            </a:r>
          </a:p>
          <a:p>
            <a:r>
              <a:rPr lang="ko-KR" altLang="en-US" smtClean="0"/>
              <a:t>① 개념적 데이터베이스 설계는 실제로 데이터베이스를 어떻게 구현할 것인가와는 독립적으로 정보 사용의 모델을 개발하는 과정 </a:t>
            </a:r>
          </a:p>
          <a:p>
            <a:r>
              <a:rPr lang="ko-KR" altLang="en-US" smtClean="0"/>
              <a:t>② 물리적 데이터베이스 설계에서는 물리적인 저장 장치와 접근 방식을 다룸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설계의 구분</a:t>
            </a:r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mtClean="0"/>
              <a:t>개념적 데이터베이스 설계 과정에서 조직체</a:t>
            </a:r>
            <a:r>
              <a:rPr lang="en-US" altLang="ko-KR" smtClean="0"/>
              <a:t>(</a:t>
            </a:r>
            <a:r>
              <a:rPr lang="ko-KR" altLang="en-US" smtClean="0"/>
              <a:t>실세계</a:t>
            </a:r>
            <a:r>
              <a:rPr lang="en-US" altLang="ko-KR" smtClean="0"/>
              <a:t>)</a:t>
            </a:r>
            <a:r>
              <a:rPr lang="ko-KR" altLang="en-US" smtClean="0"/>
              <a:t>의 엔티티</a:t>
            </a:r>
            <a:r>
              <a:rPr lang="en-US" altLang="ko-KR" smtClean="0"/>
              <a:t>, </a:t>
            </a:r>
            <a:r>
              <a:rPr lang="ko-KR" altLang="en-US" smtClean="0"/>
              <a:t>관계</a:t>
            </a:r>
            <a:r>
              <a:rPr lang="en-US" altLang="ko-KR" smtClean="0"/>
              <a:t>, </a:t>
            </a:r>
            <a:r>
              <a:rPr lang="ko-KR" altLang="en-US" smtClean="0"/>
              <a:t>프로세스</a:t>
            </a:r>
            <a:r>
              <a:rPr lang="en-US" altLang="ko-KR" smtClean="0"/>
              <a:t>, </a:t>
            </a:r>
            <a:r>
              <a:rPr lang="ko-KR" altLang="en-US" smtClean="0"/>
              <a:t>무결성 제약조건 등을 나타내는 추상화 모델을 구축 </a:t>
            </a:r>
          </a:p>
          <a:p>
            <a:r>
              <a:rPr lang="ko-KR" altLang="en-US" smtClean="0"/>
              <a:t>엔티티는 서로 구분이 되면서 조직체에서 데이터베이스에 나타내려는 객체</a:t>
            </a:r>
            <a:r>
              <a:rPr lang="en-US" altLang="ko-KR" smtClean="0"/>
              <a:t>(</a:t>
            </a:r>
            <a:r>
              <a:rPr lang="ko-KR" altLang="en-US" smtClean="0"/>
              <a:t>사람</a:t>
            </a:r>
            <a:r>
              <a:rPr lang="en-US" altLang="ko-KR" smtClean="0"/>
              <a:t>, </a:t>
            </a:r>
            <a:r>
              <a:rPr lang="ko-KR" altLang="en-US" smtClean="0"/>
              <a:t>장소</a:t>
            </a:r>
            <a:r>
              <a:rPr lang="en-US" altLang="ko-KR" smtClean="0"/>
              <a:t>, </a:t>
            </a:r>
            <a:r>
              <a:rPr lang="ko-KR" altLang="en-US" smtClean="0"/>
              <a:t>사물 등</a:t>
            </a:r>
            <a:r>
              <a:rPr lang="en-US" altLang="ko-KR" smtClean="0"/>
              <a:t>)</a:t>
            </a:r>
            <a:r>
              <a:rPr lang="ko-KR" altLang="en-US" smtClean="0"/>
              <a:t>를 의미 </a:t>
            </a:r>
          </a:p>
          <a:p>
            <a:r>
              <a:rPr lang="ko-KR" altLang="en-US" smtClean="0"/>
              <a:t>관계는 두 개 이상의 엔티티들 간의 연관을 나타냄 </a:t>
            </a:r>
          </a:p>
          <a:p>
            <a:r>
              <a:rPr lang="ko-KR" altLang="en-US" smtClean="0"/>
              <a:t>프로세스는 관련된 활동을 나타냄 </a:t>
            </a:r>
          </a:p>
          <a:p>
            <a:r>
              <a:rPr lang="ko-KR" altLang="en-US" smtClean="0"/>
              <a:t>무결성 제약조건은 데이터의 정확성과 비즈니스 규칙을 의미 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특징</a:t>
            </a:r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데이터베이스 설계는 요구사항 분석</a:t>
            </a:r>
            <a:r>
              <a:rPr lang="en-US" altLang="ko-KR" smtClean="0"/>
              <a:t>, </a:t>
            </a:r>
            <a:r>
              <a:rPr lang="ko-KR" altLang="en-US" smtClean="0"/>
              <a:t>개념적 설계</a:t>
            </a:r>
            <a:r>
              <a:rPr lang="en-US" altLang="ko-KR" smtClean="0"/>
              <a:t>, DBMS</a:t>
            </a:r>
            <a:r>
              <a:rPr lang="ko-KR" altLang="en-US" smtClean="0"/>
              <a:t>의 선정</a:t>
            </a:r>
            <a:r>
              <a:rPr lang="en-US" altLang="ko-KR" smtClean="0"/>
              <a:t>, </a:t>
            </a:r>
            <a:r>
              <a:rPr lang="ko-KR" altLang="en-US" smtClean="0"/>
              <a:t>논리적 설계</a:t>
            </a:r>
            <a:r>
              <a:rPr lang="en-US" altLang="ko-KR" smtClean="0"/>
              <a:t>, </a:t>
            </a:r>
            <a:r>
              <a:rPr lang="ko-KR" altLang="en-US" smtClean="0"/>
              <a:t>스키마 정제</a:t>
            </a:r>
            <a:r>
              <a:rPr lang="en-US" altLang="ko-KR" smtClean="0"/>
              <a:t>, </a:t>
            </a:r>
            <a:r>
              <a:rPr lang="ko-KR" altLang="en-US" smtClean="0"/>
              <a:t>물리적 설계와 튜닝 등 여러 작업들로 이루어짐 </a:t>
            </a:r>
          </a:p>
          <a:p>
            <a:r>
              <a:rPr lang="ko-KR" altLang="en-US" smtClean="0"/>
              <a:t>일반적으로</a:t>
            </a:r>
            <a:r>
              <a:rPr lang="en-US" altLang="ko-KR" smtClean="0"/>
              <a:t>, </a:t>
            </a:r>
            <a:r>
              <a:rPr lang="ko-KR" altLang="en-US" smtClean="0"/>
              <a:t>데이터베이스 설계의 완성도를 높이기 위해서 이런 작업들을 앞뒤로 왔다갔다할 필요가 있음 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단계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428596" y="5357826"/>
            <a:ext cx="8415337" cy="904875"/>
          </a:xfrm>
          <a:prstGeom prst="round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b="1" dirty="0">
                <a:solidFill>
                  <a:schemeClr val="tx1"/>
                </a:solidFill>
              </a:rPr>
              <a:t>요구분석단계</a:t>
            </a:r>
            <a:r>
              <a:rPr lang="en-US" altLang="ko-KR" b="1" dirty="0">
                <a:solidFill>
                  <a:schemeClr val="tx1"/>
                </a:solidFill>
              </a:rPr>
              <a:t>-&gt;</a:t>
            </a:r>
            <a:r>
              <a:rPr lang="ko-KR" altLang="en-US" b="1" dirty="0">
                <a:solidFill>
                  <a:schemeClr val="tx1"/>
                </a:solidFill>
              </a:rPr>
              <a:t>개념적 설계단계</a:t>
            </a:r>
            <a:r>
              <a:rPr lang="en-US" altLang="ko-KR" b="1" dirty="0">
                <a:solidFill>
                  <a:schemeClr val="tx1"/>
                </a:solidFill>
              </a:rPr>
              <a:t>-&gt;DBMS</a:t>
            </a:r>
            <a:r>
              <a:rPr lang="ko-KR" altLang="en-US" b="1" dirty="0">
                <a:solidFill>
                  <a:schemeClr val="tx1"/>
                </a:solidFill>
              </a:rPr>
              <a:t>선정</a:t>
            </a:r>
            <a:r>
              <a:rPr lang="en-US" altLang="ko-KR" b="1" dirty="0">
                <a:solidFill>
                  <a:schemeClr val="tx1"/>
                </a:solidFill>
              </a:rPr>
              <a:t>-&gt;</a:t>
            </a:r>
            <a:r>
              <a:rPr lang="ko-KR" altLang="en-US" b="1" dirty="0">
                <a:solidFill>
                  <a:schemeClr val="tx1"/>
                </a:solidFill>
              </a:rPr>
              <a:t>논리적 설계</a:t>
            </a:r>
            <a:r>
              <a:rPr lang="en-US" altLang="ko-KR" b="1" dirty="0">
                <a:solidFill>
                  <a:schemeClr val="tx1"/>
                </a:solidFill>
              </a:rPr>
              <a:t>-&gt;</a:t>
            </a:r>
            <a:r>
              <a:rPr lang="ko-KR" altLang="en-US" b="1" dirty="0">
                <a:solidFill>
                  <a:schemeClr val="tx1"/>
                </a:solidFill>
              </a:rPr>
              <a:t>물리적 설계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-&gt;</a:t>
            </a:r>
            <a:r>
              <a:rPr lang="ko-KR" altLang="en-US" b="1" dirty="0">
                <a:solidFill>
                  <a:schemeClr val="tx1"/>
                </a:solidFill>
              </a:rPr>
              <a:t>보안설계</a:t>
            </a:r>
            <a:r>
              <a:rPr lang="en-US" altLang="ko-KR" b="1" dirty="0">
                <a:solidFill>
                  <a:schemeClr val="tx1"/>
                </a:solidFill>
              </a:rPr>
              <a:t>-&gt;</a:t>
            </a:r>
            <a:r>
              <a:rPr lang="ko-KR" altLang="en-US" b="1" dirty="0">
                <a:solidFill>
                  <a:schemeClr val="tx1"/>
                </a:solidFill>
              </a:rPr>
              <a:t>구현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smtClean="0"/>
              <a:t>요구사항을 수집하기 위해서 흔히 기존의 문서를 조사하고</a:t>
            </a:r>
            <a:r>
              <a:rPr lang="en-US" altLang="ko-KR" smtClean="0"/>
              <a:t>, </a:t>
            </a:r>
            <a:r>
              <a:rPr lang="ko-KR" altLang="en-US" smtClean="0"/>
              <a:t>인터뷰나 설문 조사 등이 시행됨 </a:t>
            </a:r>
          </a:p>
          <a:p>
            <a:r>
              <a:rPr lang="ko-KR" altLang="en-US" smtClean="0"/>
              <a:t>인터뷰는 요구사항 수집을 위해 가장 흔히 사용됨 </a:t>
            </a:r>
          </a:p>
          <a:p>
            <a:r>
              <a:rPr lang="ko-KR" altLang="en-US" smtClean="0"/>
              <a:t>설문 조사는 자유롭게 의견을 적어내도록 하는 방식과 주어진 질문에 대해서만 답을 하는 방식으로 구분 </a:t>
            </a:r>
          </a:p>
          <a:p>
            <a:r>
              <a:rPr lang="ko-KR" altLang="en-US" smtClean="0"/>
              <a:t>요구사항에 관한 지식을 기반으로 관련 있는 엔티티들과 이들의 애트리뷰트들이 무엇인가</a:t>
            </a:r>
            <a:r>
              <a:rPr lang="en-US" altLang="ko-KR" smtClean="0"/>
              <a:t>, </a:t>
            </a:r>
            <a:r>
              <a:rPr lang="ko-KR" altLang="en-US" smtClean="0"/>
              <a:t>엔티티들 간의 관계가 무엇인가 등을 파악함 </a:t>
            </a:r>
          </a:p>
          <a:p>
            <a:r>
              <a:rPr lang="ko-KR" altLang="en-US" smtClean="0"/>
              <a:t>또한 데이터 처리에 관한 요구사항에 대하여 전형적인 연산들은 무엇인가</a:t>
            </a:r>
            <a:r>
              <a:rPr lang="en-US" altLang="ko-KR" smtClean="0"/>
              <a:t>, </a:t>
            </a:r>
            <a:r>
              <a:rPr lang="ko-KR" altLang="en-US" smtClean="0"/>
              <a:t>연산들의 의미</a:t>
            </a:r>
            <a:r>
              <a:rPr lang="en-US" altLang="ko-KR" smtClean="0"/>
              <a:t>, </a:t>
            </a:r>
            <a:r>
              <a:rPr lang="ko-KR" altLang="en-US" smtClean="0"/>
              <a:t>접근하는 데이터의 양 등을 분석함 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[1]</a:t>
            </a:r>
            <a:r>
              <a:rPr lang="ko-KR" altLang="en-US" smtClean="0"/>
              <a:t>요구사항과 수집분석</a:t>
            </a:r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smtClean="0"/>
              <a:t>모든 물리적인 사항과 독립적으로</a:t>
            </a:r>
            <a:r>
              <a:rPr lang="en-US" altLang="ko-KR" smtClean="0"/>
              <a:t>, </a:t>
            </a:r>
            <a:r>
              <a:rPr lang="ko-KR" altLang="en-US" smtClean="0"/>
              <a:t>한 조직체에서 사용되는 정보의 모델을 구축하는 과정 </a:t>
            </a:r>
          </a:p>
          <a:p>
            <a:r>
              <a:rPr lang="ko-KR" altLang="en-US" smtClean="0"/>
              <a:t>사용자들의 요구사항 명세로부터 개념적 스키마가 만들어짐 </a:t>
            </a:r>
          </a:p>
          <a:p>
            <a:r>
              <a:rPr lang="ko-KR" altLang="en-US" smtClean="0"/>
              <a:t>높은 추상화 수준의 데이터 모델을 기반으로 정형적인 언어로 데이터 구조를 명시함 </a:t>
            </a:r>
          </a:p>
          <a:p>
            <a:r>
              <a:rPr lang="ko-KR" altLang="en-US" smtClean="0"/>
              <a:t>대표적인 데이터 모델이 </a:t>
            </a:r>
            <a:r>
              <a:rPr lang="en-US" altLang="ko-KR" smtClean="0"/>
              <a:t>ER </a:t>
            </a:r>
            <a:r>
              <a:rPr lang="ko-KR" altLang="en-US" smtClean="0"/>
              <a:t>모델 </a:t>
            </a:r>
          </a:p>
          <a:p>
            <a:r>
              <a:rPr lang="ko-KR" altLang="en-US" smtClean="0"/>
              <a:t>개념적 설계의 단계에서는 엔티티 타입</a:t>
            </a:r>
            <a:r>
              <a:rPr lang="en-US" altLang="ko-KR" smtClean="0"/>
              <a:t>, </a:t>
            </a:r>
            <a:r>
              <a:rPr lang="ko-KR" altLang="en-US" smtClean="0"/>
              <a:t>관계 타입</a:t>
            </a:r>
            <a:r>
              <a:rPr lang="en-US" altLang="ko-KR" smtClean="0"/>
              <a:t>, </a:t>
            </a:r>
            <a:r>
              <a:rPr lang="ko-KR" altLang="en-US" smtClean="0"/>
              <a:t>애트리뷰트들을 식별하고</a:t>
            </a:r>
            <a:r>
              <a:rPr lang="en-US" altLang="ko-KR" smtClean="0"/>
              <a:t>, </a:t>
            </a:r>
            <a:r>
              <a:rPr lang="ko-KR" altLang="en-US" smtClean="0"/>
              <a:t>애트리뷰트들의 도메인을 결정하고</a:t>
            </a:r>
            <a:r>
              <a:rPr lang="en-US" altLang="ko-KR" smtClean="0"/>
              <a:t>, </a:t>
            </a:r>
            <a:r>
              <a:rPr lang="ko-KR" altLang="en-US" smtClean="0"/>
              <a:t>후보 키와 기본 키 애트리뷰트들을 결정함 </a:t>
            </a:r>
          </a:p>
          <a:p>
            <a:r>
              <a:rPr lang="ko-KR" altLang="en-US" smtClean="0"/>
              <a:t>완성된 개념적 스키마</a:t>
            </a:r>
            <a:r>
              <a:rPr lang="en-US" altLang="ko-KR" smtClean="0"/>
              <a:t>(ER </a:t>
            </a:r>
            <a:r>
              <a:rPr lang="ko-KR" altLang="en-US" smtClean="0"/>
              <a:t>스키마</a:t>
            </a:r>
            <a:r>
              <a:rPr lang="en-US" altLang="ko-KR" smtClean="0"/>
              <a:t>)</a:t>
            </a:r>
            <a:r>
              <a:rPr lang="ko-KR" altLang="en-US" smtClean="0"/>
              <a:t>는 </a:t>
            </a:r>
            <a:r>
              <a:rPr lang="en-US" altLang="ko-KR" smtClean="0"/>
              <a:t>ER </a:t>
            </a:r>
            <a:r>
              <a:rPr lang="ko-KR" altLang="en-US" smtClean="0"/>
              <a:t>다이어그램으로 표현됨 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[2]</a:t>
            </a:r>
            <a:r>
              <a:rPr lang="ko-KR" altLang="en-US" smtClean="0"/>
              <a:t>개념적설계</a:t>
            </a:r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mtClean="0"/>
              <a:t>여러 가지 요인들을 검토한 후 </a:t>
            </a:r>
            <a:r>
              <a:rPr lang="en-US" altLang="ko-KR" smtClean="0"/>
              <a:t>DBMS</a:t>
            </a:r>
            <a:r>
              <a:rPr lang="ko-KR" altLang="en-US" smtClean="0"/>
              <a:t>를 선정함 </a:t>
            </a:r>
          </a:p>
          <a:p>
            <a:r>
              <a:rPr lang="ko-KR" altLang="en-US" smtClean="0"/>
              <a:t>기술적인 요인은 </a:t>
            </a:r>
            <a:r>
              <a:rPr lang="en-US" altLang="ko-KR" smtClean="0"/>
              <a:t>DBMS</a:t>
            </a:r>
            <a:r>
              <a:rPr lang="ko-KR" altLang="en-US" smtClean="0"/>
              <a:t>가 제공하는 데이터 모델</a:t>
            </a:r>
            <a:r>
              <a:rPr lang="en-US" altLang="ko-KR" smtClean="0"/>
              <a:t>, </a:t>
            </a:r>
            <a:r>
              <a:rPr lang="ko-KR" altLang="en-US" smtClean="0"/>
              <a:t>저장 구조</a:t>
            </a:r>
            <a:r>
              <a:rPr lang="en-US" altLang="ko-KR" smtClean="0"/>
              <a:t>, </a:t>
            </a:r>
            <a:r>
              <a:rPr lang="ko-KR" altLang="en-US" smtClean="0"/>
              <a:t>인터페이스</a:t>
            </a:r>
            <a:r>
              <a:rPr lang="en-US" altLang="ko-KR" smtClean="0"/>
              <a:t>, </a:t>
            </a:r>
            <a:r>
              <a:rPr lang="ko-KR" altLang="en-US" smtClean="0"/>
              <a:t>질의어</a:t>
            </a:r>
            <a:r>
              <a:rPr lang="en-US" altLang="ko-KR" smtClean="0"/>
              <a:t>, </a:t>
            </a:r>
            <a:r>
              <a:rPr lang="ko-KR" altLang="en-US" smtClean="0"/>
              <a:t>도구</a:t>
            </a:r>
            <a:r>
              <a:rPr lang="en-US" altLang="ko-KR" smtClean="0"/>
              <a:t>, </a:t>
            </a:r>
            <a:r>
              <a:rPr lang="ko-KR" altLang="en-US" smtClean="0"/>
              <a:t>제공되는 서비스 등 </a:t>
            </a:r>
          </a:p>
          <a:p>
            <a:r>
              <a:rPr lang="ko-KR" altLang="en-US" smtClean="0"/>
              <a:t>정치적인 요인은 고수준의 전략적인 결정 등 </a:t>
            </a:r>
          </a:p>
          <a:p>
            <a:r>
              <a:rPr lang="ko-KR" altLang="en-US" smtClean="0"/>
              <a:t>경제적인 요인은 </a:t>
            </a:r>
            <a:r>
              <a:rPr lang="en-US" altLang="ko-KR" smtClean="0"/>
              <a:t>DBMS </a:t>
            </a:r>
            <a:r>
              <a:rPr lang="ko-KR" altLang="en-US" smtClean="0"/>
              <a:t>구입 비용</a:t>
            </a:r>
            <a:r>
              <a:rPr lang="en-US" altLang="ko-KR" smtClean="0"/>
              <a:t>, </a:t>
            </a:r>
            <a:r>
              <a:rPr lang="ko-KR" altLang="en-US" smtClean="0"/>
              <a:t>하드웨어 구입 비용</a:t>
            </a:r>
            <a:r>
              <a:rPr lang="en-US" altLang="ko-KR" smtClean="0"/>
              <a:t>, </a:t>
            </a:r>
            <a:r>
              <a:rPr lang="ko-KR" altLang="en-US" smtClean="0"/>
              <a:t>유지 보수</a:t>
            </a:r>
            <a:r>
              <a:rPr lang="en-US" altLang="ko-KR" smtClean="0"/>
              <a:t>(</a:t>
            </a:r>
            <a:r>
              <a:rPr lang="ko-KR" altLang="en-US" smtClean="0"/>
              <a:t>서비스</a:t>
            </a:r>
            <a:r>
              <a:rPr lang="en-US" altLang="ko-KR" smtClean="0"/>
              <a:t>) </a:t>
            </a:r>
            <a:r>
              <a:rPr lang="ko-KR" altLang="en-US" smtClean="0"/>
              <a:t>비용</a:t>
            </a:r>
            <a:r>
              <a:rPr lang="en-US" altLang="ko-KR" smtClean="0"/>
              <a:t>, </a:t>
            </a:r>
            <a:r>
              <a:rPr lang="ko-KR" altLang="en-US" smtClean="0"/>
              <a:t>기존의 시스템을 새로운 </a:t>
            </a:r>
            <a:r>
              <a:rPr lang="en-US" altLang="ko-KR" smtClean="0"/>
              <a:t>-DBMS</a:t>
            </a:r>
            <a:r>
              <a:rPr lang="ko-KR" altLang="en-US" smtClean="0"/>
              <a:t>에 맞게 변환하는데 소요되는 비용</a:t>
            </a:r>
            <a:r>
              <a:rPr lang="en-US" altLang="ko-KR" smtClean="0"/>
              <a:t>, </a:t>
            </a:r>
            <a:r>
              <a:rPr lang="ko-KR" altLang="en-US" smtClean="0"/>
              <a:t>인건비</a:t>
            </a:r>
            <a:r>
              <a:rPr lang="en-US" altLang="ko-KR" smtClean="0"/>
              <a:t>, </a:t>
            </a:r>
            <a:r>
              <a:rPr lang="ko-KR" altLang="en-US" smtClean="0"/>
              <a:t>교육비 등 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ffectLst/>
              </a:rPr>
              <a:t>[3]DBMS </a:t>
            </a:r>
            <a:r>
              <a:rPr lang="ko-KR" altLang="en-US" smtClean="0">
                <a:effectLst/>
              </a:rPr>
              <a:t>선정 </a:t>
            </a:r>
            <a:endParaRPr lang="ko-KR" altLang="en-US">
              <a:effectLst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smtClean="0"/>
              <a:t>데이터베이스 관리를 위해 선택한 </a:t>
            </a:r>
            <a:r>
              <a:rPr lang="en-US" altLang="ko-KR" smtClean="0"/>
              <a:t>DBMS</a:t>
            </a:r>
            <a:r>
              <a:rPr lang="ko-KR" altLang="en-US" smtClean="0"/>
              <a:t>의 데이터 모델을 사용하여 논리적 스키마</a:t>
            </a:r>
            <a:r>
              <a:rPr lang="en-US" altLang="ko-KR" smtClean="0"/>
              <a:t>(</a:t>
            </a:r>
            <a:r>
              <a:rPr lang="ko-KR" altLang="en-US" smtClean="0"/>
              <a:t>외부 스키마도 포함</a:t>
            </a:r>
            <a:r>
              <a:rPr lang="en-US" altLang="ko-KR" smtClean="0"/>
              <a:t>)</a:t>
            </a:r>
            <a:r>
              <a:rPr lang="ko-KR" altLang="en-US" smtClean="0"/>
              <a:t>를 생성함 </a:t>
            </a:r>
          </a:p>
          <a:p>
            <a:r>
              <a:rPr lang="ko-KR" altLang="en-US" smtClean="0"/>
              <a:t>개념적 스키마에 알고리즘을 적용하여 논리적 스키마를 생성함 </a:t>
            </a:r>
          </a:p>
          <a:p>
            <a:r>
              <a:rPr lang="ko-KR" altLang="en-US" smtClean="0"/>
              <a:t>논리적 스키마를 나타내기 위해 관계 데이터 모델을 사용하는 경우에는</a:t>
            </a:r>
            <a:r>
              <a:rPr lang="en-US" altLang="ko-KR" smtClean="0"/>
              <a:t>, ER </a:t>
            </a:r>
            <a:r>
              <a:rPr lang="ko-KR" altLang="en-US" smtClean="0"/>
              <a:t>모델로 표현된 개념적 스키마를 </a:t>
            </a:r>
            <a:r>
              <a:rPr lang="en-US" altLang="ko-KR" smtClean="0"/>
              <a:t>-</a:t>
            </a:r>
            <a:r>
              <a:rPr lang="ko-KR" altLang="en-US" smtClean="0"/>
              <a:t>관계 데이터베이스 스키마로 사상함 </a:t>
            </a:r>
          </a:p>
          <a:p>
            <a:r>
              <a:rPr lang="ko-KR" altLang="en-US" smtClean="0"/>
              <a:t>관계 데이터베이스 스키마를 더 좋은 관계 데이터베이스 스키마로 변환하기 위해서 정규화 과정을 적용함 </a:t>
            </a:r>
          </a:p>
          <a:p>
            <a:r>
              <a:rPr lang="ko-KR" altLang="en-US" smtClean="0"/>
              <a:t>데이터베이스 설계자가 요구사항 수집과 분석 후에 바로 논리적 설계 단계로 가는 경우가 있는데</a:t>
            </a:r>
            <a:r>
              <a:rPr lang="en-US" altLang="ko-KR" smtClean="0"/>
              <a:t>, </a:t>
            </a:r>
            <a:r>
              <a:rPr lang="ko-KR" altLang="en-US" smtClean="0"/>
              <a:t>이런 경우에는 흔히 좋은 관계 데이터베이스 스키마가 생성되지 않음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[4]</a:t>
            </a:r>
            <a:r>
              <a:rPr lang="ko-KR" altLang="en-US" smtClean="0"/>
              <a:t>논리적설계</a:t>
            </a:r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mtClean="0"/>
              <a:t>요구사항 수집과 분석 후에 데이터베이스 설계 과정과 별도로 트랜잭션 설계를 진행할 수 있음 </a:t>
            </a:r>
          </a:p>
          <a:p>
            <a:r>
              <a:rPr lang="ko-KR" altLang="en-US" smtClean="0"/>
              <a:t>트랜잭션은 완성될 데이터베이스에서 동작할 응용 프로그램 </a:t>
            </a:r>
          </a:p>
          <a:p>
            <a:r>
              <a:rPr lang="ko-KR" altLang="en-US" smtClean="0"/>
              <a:t>데이터베이스 스키마는 트랜잭션에서 요구하는 모든 정보를 포함해야 함 </a:t>
            </a:r>
          </a:p>
          <a:p>
            <a:r>
              <a:rPr lang="ko-KR" altLang="en-US" smtClean="0"/>
              <a:t>검색</a:t>
            </a:r>
            <a:r>
              <a:rPr lang="en-US" altLang="ko-KR" smtClean="0"/>
              <a:t>, </a:t>
            </a:r>
            <a:r>
              <a:rPr lang="ko-KR" altLang="en-US" smtClean="0"/>
              <a:t>갱신</a:t>
            </a:r>
            <a:r>
              <a:rPr lang="en-US" altLang="ko-KR" smtClean="0"/>
              <a:t>, </a:t>
            </a:r>
            <a:r>
              <a:rPr lang="ko-KR" altLang="en-US" smtClean="0"/>
              <a:t>혼합 등 세 가지 유형으로 구분하여 입력과 출력</a:t>
            </a:r>
            <a:r>
              <a:rPr lang="en-US" altLang="ko-KR" smtClean="0"/>
              <a:t>, </a:t>
            </a:r>
            <a:r>
              <a:rPr lang="ko-KR" altLang="en-US" smtClean="0"/>
              <a:t>동작 등을 식별함 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ffectLst/>
              </a:rPr>
              <a:t>[5]</a:t>
            </a:r>
            <a:r>
              <a:rPr lang="ko-KR" altLang="en-US" smtClean="0">
                <a:effectLst/>
              </a:rPr>
              <a:t> 트랜잭션 설계 </a:t>
            </a:r>
            <a:endParaRPr lang="ko-KR" altLang="en-US">
              <a:effectLst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150000"/>
              </a:lnSpc>
              <a:buClrTx/>
              <a:buSzPct val="70000"/>
              <a:buFont typeface="Wingdings"/>
              <a:buChar char=""/>
            </a:pPr>
            <a:r>
              <a:rPr lang="en-US" altLang="ko-KR" smtClean="0"/>
              <a:t>1) </a:t>
            </a:r>
            <a:r>
              <a:rPr lang="ko-KR" altLang="en-US" smtClean="0"/>
              <a:t>함수종속과 이상현상   </a:t>
            </a:r>
            <a:endParaRPr lang="en-US" altLang="ko-KR" smtClean="0"/>
          </a:p>
          <a:p>
            <a:pPr marL="342900" lvl="1" indent="-342900">
              <a:lnSpc>
                <a:spcPct val="150000"/>
              </a:lnSpc>
              <a:buClrTx/>
              <a:buSzPct val="70000"/>
              <a:buFont typeface="Wingdings"/>
              <a:buChar char=""/>
            </a:pPr>
            <a:r>
              <a:rPr lang="en-US" altLang="ko-KR" smtClean="0"/>
              <a:t>2) </a:t>
            </a:r>
            <a:r>
              <a:rPr lang="ko-KR" altLang="en-US" smtClean="0"/>
              <a:t>제</a:t>
            </a:r>
            <a:r>
              <a:rPr lang="en-US" altLang="ko-KR" smtClean="0"/>
              <a:t>1</a:t>
            </a:r>
            <a:r>
              <a:rPr lang="ko-KR" altLang="en-US" smtClean="0"/>
              <a:t>정규형     </a:t>
            </a:r>
            <a:endParaRPr lang="en-US" altLang="ko-KR" smtClean="0"/>
          </a:p>
          <a:p>
            <a:pPr marL="342900" lvl="1" indent="-342900">
              <a:lnSpc>
                <a:spcPct val="150000"/>
              </a:lnSpc>
              <a:buClrTx/>
              <a:buSzPct val="70000"/>
              <a:buFont typeface="Wingdings"/>
              <a:buChar char=""/>
            </a:pPr>
            <a:r>
              <a:rPr lang="en-US" altLang="ko-KR" smtClean="0"/>
              <a:t>3) </a:t>
            </a:r>
            <a:r>
              <a:rPr lang="ko-KR" altLang="en-US" smtClean="0"/>
              <a:t>제</a:t>
            </a:r>
            <a:r>
              <a:rPr lang="en-US" altLang="ko-KR" smtClean="0"/>
              <a:t>2</a:t>
            </a:r>
            <a:r>
              <a:rPr lang="ko-KR" altLang="en-US" smtClean="0"/>
              <a:t>정규형  </a:t>
            </a:r>
            <a:endParaRPr lang="en-US" altLang="ko-KR" smtClean="0"/>
          </a:p>
          <a:p>
            <a:pPr marL="342900" lvl="1" indent="-342900">
              <a:lnSpc>
                <a:spcPct val="150000"/>
              </a:lnSpc>
              <a:buClrTx/>
              <a:buSzPct val="70000"/>
              <a:buFont typeface="Wingdings"/>
              <a:buChar char=""/>
            </a:pPr>
            <a:r>
              <a:rPr lang="en-US" altLang="ko-KR" smtClean="0"/>
              <a:t>4) </a:t>
            </a:r>
            <a:r>
              <a:rPr lang="ko-KR" altLang="en-US" smtClean="0"/>
              <a:t>제</a:t>
            </a:r>
            <a:r>
              <a:rPr lang="en-US" altLang="ko-KR" smtClean="0"/>
              <a:t>3</a:t>
            </a:r>
            <a:r>
              <a:rPr lang="ko-KR" altLang="en-US" smtClean="0"/>
              <a:t>정규형   </a:t>
            </a:r>
            <a:endParaRPr lang="en-US" altLang="ko-KR" smtClean="0"/>
          </a:p>
          <a:p>
            <a:pPr marL="342900" lvl="1" indent="-342900">
              <a:lnSpc>
                <a:spcPct val="150000"/>
              </a:lnSpc>
              <a:buClrTx/>
              <a:buSzPct val="70000"/>
              <a:buFont typeface="Wingdings"/>
              <a:buChar char=""/>
            </a:pPr>
            <a:r>
              <a:rPr lang="en-US" altLang="ko-KR" smtClean="0"/>
              <a:t>5) BCNF   </a:t>
            </a:r>
          </a:p>
          <a:p>
            <a:pPr marL="342900" lvl="1" indent="-342900">
              <a:lnSpc>
                <a:spcPct val="150000"/>
              </a:lnSpc>
              <a:buClrTx/>
              <a:buSzPct val="70000"/>
              <a:buFont typeface="Wingdings"/>
              <a:buChar char=""/>
            </a:pPr>
            <a:r>
              <a:rPr lang="en-US" altLang="ko-KR" smtClean="0"/>
              <a:t>6) </a:t>
            </a:r>
            <a:r>
              <a:rPr lang="ko-KR" altLang="en-US" smtClean="0"/>
              <a:t>제</a:t>
            </a:r>
            <a:r>
              <a:rPr lang="en-US" altLang="ko-KR" smtClean="0"/>
              <a:t>4</a:t>
            </a:r>
            <a:r>
              <a:rPr lang="ko-KR" altLang="en-US" smtClean="0"/>
              <a:t>정규형</a:t>
            </a:r>
            <a:r>
              <a:rPr lang="en-US" altLang="ko-KR" smtClean="0"/>
              <a:t>, </a:t>
            </a:r>
            <a:r>
              <a:rPr lang="ko-KR" altLang="en-US" smtClean="0"/>
              <a:t>제</a:t>
            </a:r>
            <a:r>
              <a:rPr lang="en-US" altLang="ko-KR" smtClean="0"/>
              <a:t>5</a:t>
            </a:r>
            <a:r>
              <a:rPr lang="ko-KR" altLang="en-US" smtClean="0"/>
              <a:t>정규형</a:t>
            </a:r>
          </a:p>
          <a:p>
            <a:pPr>
              <a:lnSpc>
                <a:spcPct val="150000"/>
              </a:lnSpc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2.</a:t>
            </a:r>
            <a:r>
              <a:rPr lang="ko-KR" altLang="en-US" smtClean="0"/>
              <a:t>정규화</a:t>
            </a:r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329642" cy="5043510"/>
          </a:xfrm>
        </p:spPr>
        <p:txBody>
          <a:bodyPr>
            <a:normAutofit/>
          </a:bodyPr>
          <a:lstStyle/>
          <a:p>
            <a:r>
              <a:rPr lang="en-US" altLang="ko-KR" smtClean="0"/>
              <a:t>1.</a:t>
            </a:r>
            <a:r>
              <a:rPr lang="ko-KR" altLang="en-US" smtClean="0"/>
              <a:t>데이터베이스 설계</a:t>
            </a:r>
          </a:p>
          <a:p>
            <a:pPr lvl="1"/>
            <a:r>
              <a:rPr lang="en-US" altLang="ko-KR" smtClean="0"/>
              <a:t>1) </a:t>
            </a:r>
            <a:r>
              <a:rPr lang="ko-KR" altLang="en-US" smtClean="0"/>
              <a:t>데이터 모델링  </a:t>
            </a:r>
            <a:r>
              <a:rPr lang="en-US" altLang="ko-KR" smtClean="0"/>
              <a:t>2)</a:t>
            </a:r>
            <a:r>
              <a:rPr lang="ko-KR" altLang="en-US" smtClean="0"/>
              <a:t>데이타 모델 </a:t>
            </a:r>
            <a:r>
              <a:rPr lang="en-US" altLang="ko-KR" smtClean="0"/>
              <a:t>3) </a:t>
            </a:r>
            <a:r>
              <a:rPr lang="ko-KR" altLang="en-US" smtClean="0"/>
              <a:t>데이터베이스설계</a:t>
            </a:r>
          </a:p>
          <a:p>
            <a:endParaRPr lang="ko-KR" altLang="en-US" smtClean="0"/>
          </a:p>
          <a:p>
            <a:r>
              <a:rPr lang="en-US" altLang="ko-KR" smtClean="0"/>
              <a:t>2.</a:t>
            </a:r>
            <a:r>
              <a:rPr lang="ko-KR" altLang="en-US" smtClean="0"/>
              <a:t>정규화</a:t>
            </a:r>
          </a:p>
          <a:p>
            <a:pPr lvl="1"/>
            <a:r>
              <a:rPr lang="en-US" altLang="ko-KR" smtClean="0"/>
              <a:t>1) </a:t>
            </a:r>
            <a:r>
              <a:rPr lang="ko-KR" altLang="en-US" smtClean="0"/>
              <a:t>함수종속과 이상현상   </a:t>
            </a:r>
            <a:r>
              <a:rPr lang="en-US" altLang="ko-KR" smtClean="0"/>
              <a:t>2) </a:t>
            </a:r>
            <a:r>
              <a:rPr lang="ko-KR" altLang="en-US" smtClean="0"/>
              <a:t>제</a:t>
            </a:r>
            <a:r>
              <a:rPr lang="en-US" altLang="ko-KR" smtClean="0"/>
              <a:t>1</a:t>
            </a:r>
            <a:r>
              <a:rPr lang="ko-KR" altLang="en-US" smtClean="0"/>
              <a:t>정규형     </a:t>
            </a:r>
            <a:r>
              <a:rPr lang="en-US" altLang="ko-KR" smtClean="0"/>
              <a:t>3) </a:t>
            </a:r>
            <a:r>
              <a:rPr lang="ko-KR" altLang="en-US" smtClean="0"/>
              <a:t>제</a:t>
            </a:r>
            <a:r>
              <a:rPr lang="en-US" altLang="ko-KR" smtClean="0"/>
              <a:t>2</a:t>
            </a:r>
            <a:r>
              <a:rPr lang="ko-KR" altLang="en-US" smtClean="0"/>
              <a:t>정규형  </a:t>
            </a:r>
            <a:r>
              <a:rPr lang="en-US" altLang="ko-KR" smtClean="0"/>
              <a:t>4) </a:t>
            </a:r>
            <a:r>
              <a:rPr lang="ko-KR" altLang="en-US" smtClean="0"/>
              <a:t>제</a:t>
            </a:r>
            <a:r>
              <a:rPr lang="en-US" altLang="ko-KR" smtClean="0"/>
              <a:t>3</a:t>
            </a:r>
            <a:r>
              <a:rPr lang="ko-KR" altLang="en-US" smtClean="0"/>
              <a:t>정규형   </a:t>
            </a:r>
            <a:r>
              <a:rPr lang="en-US" altLang="ko-KR" smtClean="0"/>
              <a:t>5) BCNF   6) </a:t>
            </a:r>
            <a:r>
              <a:rPr lang="ko-KR" altLang="en-US" smtClean="0"/>
              <a:t>제</a:t>
            </a:r>
            <a:r>
              <a:rPr lang="en-US" altLang="ko-KR" smtClean="0"/>
              <a:t>4</a:t>
            </a:r>
            <a:r>
              <a:rPr lang="ko-KR" altLang="en-US" smtClean="0"/>
              <a:t>정규형</a:t>
            </a:r>
            <a:r>
              <a:rPr lang="en-US" altLang="ko-KR" smtClean="0"/>
              <a:t>, </a:t>
            </a:r>
            <a:r>
              <a:rPr lang="ko-KR" altLang="en-US" smtClean="0"/>
              <a:t>제</a:t>
            </a:r>
            <a:r>
              <a:rPr lang="en-US" altLang="ko-KR" smtClean="0"/>
              <a:t>5</a:t>
            </a:r>
            <a:r>
              <a:rPr lang="ko-KR" altLang="en-US" smtClean="0"/>
              <a:t>정규형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mtClean="0"/>
              <a:t>1)</a:t>
            </a:r>
            <a:r>
              <a:rPr lang="ko-KR" altLang="en-US" smtClean="0"/>
              <a:t>함수적 종속성의 개요</a:t>
            </a:r>
            <a:endParaRPr lang="en-US" altLang="ko-KR" smtClean="0"/>
          </a:p>
          <a:p>
            <a:r>
              <a:rPr lang="ko-KR" altLang="en-US" smtClean="0"/>
              <a:t>릴레이션의 애트리뷰트들의 의미로부터 결정됨 </a:t>
            </a:r>
          </a:p>
          <a:p>
            <a:r>
              <a:rPr lang="ko-KR" altLang="en-US" smtClean="0"/>
              <a:t>릴레이션 스키마에 대한 주장임</a:t>
            </a:r>
          </a:p>
          <a:p>
            <a:r>
              <a:rPr lang="ko-KR" altLang="en-US" smtClean="0"/>
              <a:t>릴레이션의 가능한 모든 인스턴스들이 만족해야 함 </a:t>
            </a:r>
          </a:p>
          <a:p>
            <a:r>
              <a:rPr lang="ko-KR" altLang="en-US" smtClean="0"/>
              <a:t>실세계에 대한 지식과 응용의 의미를 기반으로 어떤 함수적 종속성들이 존재하는가를 파악해야 함 </a:t>
            </a:r>
          </a:p>
          <a:p>
            <a:pPr>
              <a:buNone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1) </a:t>
            </a:r>
            <a:r>
              <a:rPr lang="ko-KR" altLang="en-US" smtClean="0"/>
              <a:t>함수종속과 이상현상 </a:t>
            </a:r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86254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mtClean="0"/>
              <a:t>어떤 애트리뷰트의 값은 다른 애트리뷰트의 값을 고유하게 결정할 수 있음 </a:t>
            </a:r>
          </a:p>
          <a:p>
            <a:r>
              <a:rPr lang="ko-KR" altLang="en-US" smtClean="0"/>
              <a:t>사원 릴레이션에서 사원번호는 사원이름을 고유하게 결정함 </a:t>
            </a:r>
          </a:p>
          <a:p>
            <a:r>
              <a:rPr lang="ko-KR" altLang="en-US" smtClean="0"/>
              <a:t>사원번호는 주소와 전화번호도 고유하게 결정함 </a:t>
            </a:r>
          </a:p>
          <a:p>
            <a:r>
              <a:rPr lang="ko-KR" altLang="en-US" smtClean="0"/>
              <a:t>주소는 사원이름을 고유하게 결정하지 못함 </a:t>
            </a:r>
          </a:p>
          <a:p>
            <a:r>
              <a:rPr lang="ko-KR" altLang="en-US" smtClean="0"/>
              <a:t>결정자는 주어진 릴레이션에서 다른 애트리뷰트</a:t>
            </a:r>
            <a:r>
              <a:rPr lang="en-US" altLang="ko-KR" smtClean="0"/>
              <a:t>(</a:t>
            </a:r>
            <a:r>
              <a:rPr lang="ko-KR" altLang="en-US" smtClean="0"/>
              <a:t>또는 애트리뷰트들의 집합</a:t>
            </a:r>
            <a:r>
              <a:rPr lang="en-US" altLang="ko-KR" smtClean="0"/>
              <a:t>)</a:t>
            </a:r>
            <a:r>
              <a:rPr lang="ko-KR" altLang="en-US" smtClean="0"/>
              <a:t>를 고유하게 결정하는 하나 이상의 애트리뷰트를 의미 </a:t>
            </a:r>
          </a:p>
          <a:p>
            <a:r>
              <a:rPr lang="en-US" altLang="ko-KR" smtClean="0"/>
              <a:t>-</a:t>
            </a:r>
            <a:r>
              <a:rPr lang="ko-KR" altLang="en-US" smtClean="0"/>
              <a:t>결정자를 다음과 같이 표기하고</a:t>
            </a:r>
            <a:r>
              <a:rPr lang="en-US" altLang="ko-KR" smtClean="0"/>
              <a:t>, </a:t>
            </a:r>
            <a:r>
              <a:rPr lang="ko-KR" altLang="en-US" smtClean="0"/>
              <a:t>이를 </a:t>
            </a:r>
            <a:r>
              <a:rPr lang="en-US" altLang="ko-KR" smtClean="0"/>
              <a:t>"A</a:t>
            </a:r>
            <a:r>
              <a:rPr lang="ko-KR" altLang="en-US" smtClean="0"/>
              <a:t>가 </a:t>
            </a:r>
            <a:r>
              <a:rPr lang="en-US" altLang="ko-KR" smtClean="0"/>
              <a:t>B</a:t>
            </a:r>
            <a:r>
              <a:rPr lang="ko-KR" altLang="en-US" smtClean="0"/>
              <a:t>를 결정한다</a:t>
            </a:r>
            <a:r>
              <a:rPr lang="en-US" altLang="ko-KR" smtClean="0"/>
              <a:t>"(</a:t>
            </a:r>
            <a:r>
              <a:rPr lang="ko-KR" altLang="en-US" smtClean="0"/>
              <a:t>또는 </a:t>
            </a:r>
            <a:r>
              <a:rPr lang="en-US" altLang="ko-KR" smtClean="0"/>
              <a:t>"A</a:t>
            </a:r>
            <a:r>
              <a:rPr lang="ko-KR" altLang="en-US" smtClean="0"/>
              <a:t>는 </a:t>
            </a:r>
            <a:r>
              <a:rPr lang="en-US" altLang="ko-KR" smtClean="0"/>
              <a:t>B</a:t>
            </a:r>
            <a:r>
              <a:rPr lang="ko-KR" altLang="en-US" smtClean="0"/>
              <a:t>의 결정자이다</a:t>
            </a:r>
            <a:r>
              <a:rPr lang="en-US" altLang="ko-KR" smtClean="0"/>
              <a:t>")</a:t>
            </a:r>
            <a:r>
              <a:rPr lang="ko-KR" altLang="en-US" smtClean="0"/>
              <a:t>라고 말함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500298" y="5929330"/>
          <a:ext cx="3348056" cy="617220"/>
        </p:xfrm>
        <a:graphic>
          <a:graphicData uri="http://schemas.openxmlformats.org/drawingml/2006/table">
            <a:tbl>
              <a:tblPr/>
              <a:tblGrid>
                <a:gridCol w="3348056"/>
              </a:tblGrid>
              <a:tr h="489586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굴림체"/>
                        </a:rPr>
                        <a:t>A → B</a:t>
                      </a:r>
                      <a:endParaRPr lang="en-US" sz="2000" dirty="0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BA5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7"/>
          <p:cNvGraphicFramePr>
            <a:graphicFrameLocks/>
          </p:cNvGraphicFramePr>
          <p:nvPr/>
        </p:nvGraphicFramePr>
        <p:xfrm>
          <a:off x="409575" y="714375"/>
          <a:ext cx="8229690" cy="470916"/>
        </p:xfrm>
        <a:graphic>
          <a:graphicData uri="http://schemas.openxmlformats.org/drawingml/2006/table">
            <a:tbl>
              <a:tblPr/>
              <a:tblGrid>
                <a:gridCol w="1175670"/>
                <a:gridCol w="1175670"/>
                <a:gridCol w="1175670"/>
                <a:gridCol w="1175670"/>
                <a:gridCol w="1175670"/>
                <a:gridCol w="1175670"/>
                <a:gridCol w="1175670"/>
              </a:tblGrid>
              <a:tr h="342519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사원번호</a:t>
                      </a:r>
                    </a:p>
                  </a:txBody>
                  <a:tcPr marL="94290" marR="9429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사원이름</a:t>
                      </a:r>
                    </a:p>
                  </a:txBody>
                  <a:tcPr marL="94290" marR="9429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주소</a:t>
                      </a:r>
                    </a:p>
                  </a:txBody>
                  <a:tcPr marL="94290" marR="9429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전화번호</a:t>
                      </a:r>
                    </a:p>
                  </a:txBody>
                  <a:tcPr marL="94290" marR="9429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직책</a:t>
                      </a:r>
                    </a:p>
                  </a:txBody>
                  <a:tcPr marL="94290" marR="9429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부서번호</a:t>
                      </a:r>
                    </a:p>
                  </a:txBody>
                  <a:tcPr marL="94290" marR="9429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부서이름</a:t>
                      </a:r>
                    </a:p>
                  </a:txBody>
                  <a:tcPr marL="94290" marR="9429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내용 개체 틀 1"/>
          <p:cNvSpPr txBox="1">
            <a:spLocks/>
          </p:cNvSpPr>
          <p:nvPr/>
        </p:nvSpPr>
        <p:spPr bwMode="auto">
          <a:xfrm>
            <a:off x="457200" y="1438275"/>
            <a:ext cx="822960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ko-KR" altLang="en-US" dirty="0">
                <a:latin typeface="HY울릉도M" pitchFamily="18" charset="-127"/>
                <a:ea typeface="HY울릉도M" pitchFamily="18" charset="-127"/>
              </a:rPr>
              <a:t>사원번호 → 사원이름 </a:t>
            </a:r>
          </a:p>
          <a:p>
            <a:pPr>
              <a:defRPr/>
            </a:pPr>
            <a:r>
              <a:rPr lang="ko-KR" altLang="en-US" dirty="0">
                <a:latin typeface="HY울릉도M" pitchFamily="18" charset="-127"/>
                <a:ea typeface="HY울릉도M" pitchFamily="18" charset="-127"/>
              </a:rPr>
              <a:t>사원번호 → 주소 </a:t>
            </a:r>
          </a:p>
          <a:p>
            <a:pPr>
              <a:defRPr/>
            </a:pPr>
            <a:r>
              <a:rPr lang="ko-KR" altLang="en-US" dirty="0">
                <a:latin typeface="HY울릉도M" pitchFamily="18" charset="-127"/>
                <a:ea typeface="HY울릉도M" pitchFamily="18" charset="-127"/>
              </a:rPr>
              <a:t>사원번호 → 전화번호 </a:t>
            </a:r>
          </a:p>
          <a:p>
            <a:pPr>
              <a:defRPr/>
            </a:pPr>
            <a:r>
              <a:rPr lang="ko-KR" altLang="en-US" dirty="0">
                <a:latin typeface="HY울릉도M" pitchFamily="18" charset="-127"/>
                <a:ea typeface="HY울릉도M" pitchFamily="18" charset="-127"/>
              </a:rPr>
              <a:t>부서번호 → 부서이름 </a:t>
            </a:r>
          </a:p>
          <a:p>
            <a:pPr>
              <a:defRPr/>
            </a:pPr>
            <a:endParaRPr lang="ko-KR" altLang="en-US" dirty="0">
              <a:latin typeface="HY울릉도M" pitchFamily="18" charset="-127"/>
              <a:ea typeface="HY울릉도M" pitchFamily="18" charset="-127"/>
            </a:endParaRPr>
          </a:p>
          <a:p>
            <a:pPr>
              <a:defRPr/>
            </a:pPr>
            <a:r>
              <a:rPr lang="en-US" altLang="ko-KR" dirty="0">
                <a:latin typeface="HY울릉도M" pitchFamily="18" charset="-127"/>
                <a:ea typeface="HY울릉도M" pitchFamily="18" charset="-127"/>
              </a:rPr>
              <a:t>&lt;</a:t>
            </a:r>
            <a:r>
              <a:rPr lang="ko-KR" altLang="en-US" dirty="0">
                <a:latin typeface="HY울릉도M" pitchFamily="18" charset="-127"/>
                <a:ea typeface="HY울릉도M" pitchFamily="18" charset="-127"/>
              </a:rPr>
              <a:t>함수적 종속성</a:t>
            </a:r>
            <a:r>
              <a:rPr lang="en-US" altLang="ko-KR" dirty="0">
                <a:latin typeface="HY울릉도M" pitchFamily="18" charset="-127"/>
                <a:ea typeface="HY울릉도M" pitchFamily="18" charset="-127"/>
              </a:rPr>
              <a:t>&gt; </a:t>
            </a:r>
          </a:p>
          <a:p>
            <a:pPr>
              <a:defRPr/>
            </a:pPr>
            <a:r>
              <a:rPr lang="en-US" altLang="ko-KR" dirty="0">
                <a:latin typeface="HY울릉도M" pitchFamily="18" charset="-127"/>
                <a:ea typeface="HY울릉도M" pitchFamily="18" charset="-127"/>
              </a:rPr>
              <a:t>-</a:t>
            </a:r>
            <a:r>
              <a:rPr lang="ko-KR" altLang="en-US" dirty="0">
                <a:latin typeface="HY울릉도M" pitchFamily="18" charset="-127"/>
                <a:ea typeface="HY울릉도M" pitchFamily="18" charset="-127"/>
              </a:rPr>
              <a:t>만일 </a:t>
            </a:r>
            <a:r>
              <a:rPr lang="ko-KR" altLang="en-US" dirty="0" err="1">
                <a:latin typeface="HY울릉도M" pitchFamily="18" charset="-127"/>
                <a:ea typeface="HY울릉도M" pitchFamily="18" charset="-127"/>
              </a:rPr>
              <a:t>애트리뷰트</a:t>
            </a:r>
            <a:r>
              <a:rPr lang="ko-KR" altLang="en-US" dirty="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en-US" altLang="ko-KR" dirty="0">
                <a:latin typeface="HY울릉도M" pitchFamily="18" charset="-127"/>
                <a:ea typeface="HY울릉도M" pitchFamily="18" charset="-127"/>
              </a:rPr>
              <a:t>A</a:t>
            </a:r>
            <a:r>
              <a:rPr lang="ko-KR" altLang="en-US" dirty="0">
                <a:latin typeface="HY울릉도M" pitchFamily="18" charset="-127"/>
                <a:ea typeface="HY울릉도M" pitchFamily="18" charset="-127"/>
              </a:rPr>
              <a:t>가 애트리뷰트 </a:t>
            </a:r>
            <a:r>
              <a:rPr lang="en-US" altLang="ko-KR" dirty="0">
                <a:latin typeface="HY울릉도M" pitchFamily="18" charset="-127"/>
                <a:ea typeface="HY울릉도M" pitchFamily="18" charset="-127"/>
              </a:rPr>
              <a:t>B</a:t>
            </a:r>
            <a:r>
              <a:rPr lang="ko-KR" altLang="en-US" dirty="0">
                <a:latin typeface="HY울릉도M" pitchFamily="18" charset="-127"/>
                <a:ea typeface="HY울릉도M" pitchFamily="18" charset="-127"/>
              </a:rPr>
              <a:t>의 결정자이면 </a:t>
            </a:r>
            <a:r>
              <a:rPr lang="en-US" altLang="ko-KR" dirty="0">
                <a:latin typeface="HY울릉도M" pitchFamily="18" charset="-127"/>
                <a:ea typeface="HY울릉도M" pitchFamily="18" charset="-127"/>
              </a:rPr>
              <a:t>B</a:t>
            </a:r>
            <a:r>
              <a:rPr lang="ko-KR" altLang="en-US" dirty="0">
                <a:latin typeface="HY울릉도M" pitchFamily="18" charset="-127"/>
                <a:ea typeface="HY울릉도M" pitchFamily="18" charset="-127"/>
              </a:rPr>
              <a:t>가 </a:t>
            </a:r>
            <a:r>
              <a:rPr lang="en-US" altLang="ko-KR" dirty="0">
                <a:latin typeface="HY울릉도M" pitchFamily="18" charset="-127"/>
                <a:ea typeface="HY울릉도M" pitchFamily="18" charset="-127"/>
              </a:rPr>
              <a:t>A</a:t>
            </a:r>
            <a:r>
              <a:rPr lang="ko-KR" altLang="en-US" dirty="0">
                <a:latin typeface="HY울릉도M" pitchFamily="18" charset="-127"/>
                <a:ea typeface="HY울릉도M" pitchFamily="18" charset="-127"/>
              </a:rPr>
              <a:t>에 함수적으로 종속한다고 말함 </a:t>
            </a:r>
          </a:p>
          <a:p>
            <a:pPr>
              <a:defRPr/>
            </a:pPr>
            <a:r>
              <a:rPr lang="en-US" altLang="ko-KR" dirty="0">
                <a:latin typeface="HY울릉도M" pitchFamily="18" charset="-127"/>
                <a:ea typeface="HY울릉도M" pitchFamily="18" charset="-127"/>
              </a:rPr>
              <a:t>-</a:t>
            </a:r>
            <a:r>
              <a:rPr lang="ko-KR" altLang="en-US" dirty="0">
                <a:latin typeface="HY울릉도M" pitchFamily="18" charset="-127"/>
                <a:ea typeface="HY울릉도M" pitchFamily="18" charset="-127"/>
              </a:rPr>
              <a:t>주어진 </a:t>
            </a:r>
            <a:r>
              <a:rPr lang="ko-KR" altLang="en-US" dirty="0" err="1">
                <a:latin typeface="HY울릉도M" pitchFamily="18" charset="-127"/>
                <a:ea typeface="HY울릉도M" pitchFamily="18" charset="-127"/>
              </a:rPr>
              <a:t>릴레이션</a:t>
            </a:r>
            <a:r>
              <a:rPr lang="ko-KR" altLang="en-US" dirty="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en-US" altLang="ko-KR" dirty="0">
                <a:latin typeface="HY울릉도M" pitchFamily="18" charset="-127"/>
                <a:ea typeface="HY울릉도M" pitchFamily="18" charset="-127"/>
              </a:rPr>
              <a:t>R</a:t>
            </a:r>
            <a:r>
              <a:rPr lang="ko-KR" altLang="en-US" dirty="0">
                <a:latin typeface="HY울릉도M" pitchFamily="18" charset="-127"/>
                <a:ea typeface="HY울릉도M" pitchFamily="18" charset="-127"/>
              </a:rPr>
              <a:t>에서 애트리뷰트 </a:t>
            </a:r>
            <a:r>
              <a:rPr lang="en-US" altLang="ko-KR" dirty="0">
                <a:latin typeface="HY울릉도M" pitchFamily="18" charset="-127"/>
                <a:ea typeface="HY울릉도M" pitchFamily="18" charset="-127"/>
              </a:rPr>
              <a:t>B</a:t>
            </a:r>
            <a:r>
              <a:rPr lang="ko-KR" altLang="en-US" dirty="0">
                <a:latin typeface="HY울릉도M" pitchFamily="18" charset="-127"/>
                <a:ea typeface="HY울릉도M" pitchFamily="18" charset="-127"/>
              </a:rPr>
              <a:t>가 애트리뷰트 </a:t>
            </a:r>
            <a:r>
              <a:rPr lang="en-US" altLang="ko-KR" dirty="0">
                <a:latin typeface="HY울릉도M" pitchFamily="18" charset="-127"/>
                <a:ea typeface="HY울릉도M" pitchFamily="18" charset="-127"/>
              </a:rPr>
              <a:t>A</a:t>
            </a:r>
            <a:r>
              <a:rPr lang="ko-KR" altLang="en-US" dirty="0">
                <a:latin typeface="HY울릉도M" pitchFamily="18" charset="-127"/>
                <a:ea typeface="HY울릉도M" pitchFamily="18" charset="-127"/>
              </a:rPr>
              <a:t>에 함수적으로 종속하는 필요 충분 조건은 각 </a:t>
            </a:r>
            <a:r>
              <a:rPr lang="en-US" altLang="ko-KR" dirty="0">
                <a:latin typeface="HY울릉도M" pitchFamily="18" charset="-127"/>
                <a:ea typeface="HY울릉도M" pitchFamily="18" charset="-127"/>
              </a:rPr>
              <a:t>A </a:t>
            </a:r>
            <a:r>
              <a:rPr lang="ko-KR" altLang="en-US" dirty="0">
                <a:latin typeface="HY울릉도M" pitchFamily="18" charset="-127"/>
                <a:ea typeface="HY울릉도M" pitchFamily="18" charset="-127"/>
              </a:rPr>
              <a:t>값에 대해 반드시 한 개의 </a:t>
            </a:r>
            <a:r>
              <a:rPr lang="en-US" altLang="ko-KR" dirty="0">
                <a:latin typeface="HY울릉도M" pitchFamily="18" charset="-127"/>
                <a:ea typeface="HY울릉도M" pitchFamily="18" charset="-127"/>
              </a:rPr>
              <a:t>B </a:t>
            </a:r>
            <a:r>
              <a:rPr lang="ko-KR" altLang="en-US" dirty="0">
                <a:latin typeface="HY울릉도M" pitchFamily="18" charset="-127"/>
                <a:ea typeface="HY울릉도M" pitchFamily="18" charset="-127"/>
              </a:rPr>
              <a:t>값이 대응 된다는 것 </a:t>
            </a:r>
          </a:p>
          <a:p>
            <a:pPr>
              <a:defRPr/>
            </a:pPr>
            <a:r>
              <a:rPr lang="en-US" altLang="ko-KR" dirty="0">
                <a:latin typeface="HY울릉도M" pitchFamily="18" charset="-127"/>
                <a:ea typeface="HY울릉도M" pitchFamily="18" charset="-127"/>
              </a:rPr>
              <a:t>-</a:t>
            </a:r>
            <a:r>
              <a:rPr lang="ko-KR" altLang="en-US" dirty="0">
                <a:latin typeface="HY울릉도M" pitchFamily="18" charset="-127"/>
                <a:ea typeface="HY울릉도M" pitchFamily="18" charset="-127"/>
              </a:rPr>
              <a:t>하나의 함수적 종속성은 </a:t>
            </a:r>
            <a:r>
              <a:rPr lang="ko-KR" altLang="en-US" dirty="0" err="1">
                <a:latin typeface="HY울릉도M" pitchFamily="18" charset="-127"/>
                <a:ea typeface="HY울릉도M" pitchFamily="18" charset="-127"/>
              </a:rPr>
              <a:t>실세계의</a:t>
            </a:r>
            <a:r>
              <a:rPr lang="ko-KR" altLang="en-US" dirty="0">
                <a:latin typeface="HY울릉도M" pitchFamily="18" charset="-127"/>
                <a:ea typeface="HY울릉도M" pitchFamily="18" charset="-127"/>
              </a:rPr>
              <a:t> 의미에 따라 바뀜 </a:t>
            </a:r>
          </a:p>
          <a:p>
            <a:pPr>
              <a:defRPr/>
            </a:pPr>
            <a:r>
              <a:rPr lang="ko-KR" altLang="en-US" dirty="0">
                <a:latin typeface="HY울릉도M" pitchFamily="18" charset="-127"/>
                <a:ea typeface="HY울릉도M" pitchFamily="18" charset="-127"/>
              </a:rPr>
              <a:t>예</a:t>
            </a:r>
            <a:r>
              <a:rPr lang="en-US" altLang="ko-KR" dirty="0">
                <a:latin typeface="HY울릉도M" pitchFamily="18" charset="-127"/>
                <a:ea typeface="HY울릉도M" pitchFamily="18" charset="-127"/>
              </a:rPr>
              <a:t>: </a:t>
            </a:r>
            <a:r>
              <a:rPr lang="ko-KR" altLang="en-US" dirty="0">
                <a:latin typeface="HY울릉도M" pitchFamily="18" charset="-127"/>
                <a:ea typeface="HY울릉도M" pitchFamily="18" charset="-127"/>
              </a:rPr>
              <a:t>사원번호가 사원이름</a:t>
            </a:r>
            <a:r>
              <a:rPr lang="en-US" altLang="ko-KR" dirty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dirty="0">
                <a:latin typeface="HY울릉도M" pitchFamily="18" charset="-127"/>
                <a:ea typeface="HY울릉도M" pitchFamily="18" charset="-127"/>
              </a:rPr>
              <a:t>주소</a:t>
            </a:r>
            <a:r>
              <a:rPr lang="en-US" altLang="ko-KR" dirty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dirty="0">
                <a:latin typeface="HY울릉도M" pitchFamily="18" charset="-127"/>
                <a:ea typeface="HY울릉도M" pitchFamily="18" charset="-127"/>
              </a:rPr>
              <a:t>전화번호의 결정자이므로 사원이름</a:t>
            </a:r>
            <a:r>
              <a:rPr lang="en-US" altLang="ko-KR" dirty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dirty="0">
                <a:latin typeface="HY울릉도M" pitchFamily="18" charset="-127"/>
                <a:ea typeface="HY울릉도M" pitchFamily="18" charset="-127"/>
              </a:rPr>
              <a:t>주소</a:t>
            </a:r>
            <a:r>
              <a:rPr lang="en-US" altLang="ko-KR" dirty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dirty="0">
                <a:latin typeface="HY울릉도M" pitchFamily="18" charset="-127"/>
                <a:ea typeface="HY울릉도M" pitchFamily="18" charset="-127"/>
              </a:rPr>
              <a:t>전화번호는 사원번호에 함수적으로 종속 </a:t>
            </a:r>
            <a:endParaRPr lang="en-US" altLang="ko-KR" dirty="0">
              <a:latin typeface="HY울릉도M" pitchFamily="18" charset="-127"/>
              <a:ea typeface="HY울릉도M" pitchFamily="18" charset="-127"/>
            </a:endParaRPr>
          </a:p>
          <a:p>
            <a:pPr>
              <a:defRPr/>
            </a:pPr>
            <a:endParaRPr lang="ko-KR" altLang="en-US" dirty="0">
              <a:latin typeface="HY울릉도M" pitchFamily="18" charset="-127"/>
              <a:ea typeface="HY울릉도M" pitchFamily="18" charset="-127"/>
            </a:endParaRPr>
          </a:p>
          <a:p>
            <a:pPr>
              <a:defRPr/>
            </a:pPr>
            <a:r>
              <a:rPr lang="ko-KR" altLang="en-US" dirty="0">
                <a:latin typeface="HY울릉도M" pitchFamily="18" charset="-127"/>
                <a:ea typeface="HY울릉도M" pitchFamily="18" charset="-127"/>
              </a:rPr>
              <a:t>예</a:t>
            </a:r>
            <a:r>
              <a:rPr lang="en-US" altLang="ko-KR" dirty="0">
                <a:latin typeface="HY울릉도M" pitchFamily="18" charset="-127"/>
                <a:ea typeface="HY울릉도M" pitchFamily="18" charset="-127"/>
              </a:rPr>
              <a:t>: </a:t>
            </a:r>
            <a:r>
              <a:rPr lang="ko-KR" altLang="en-US" dirty="0">
                <a:latin typeface="HY울릉도M" pitchFamily="18" charset="-127"/>
                <a:ea typeface="HY울릉도M" pitchFamily="18" charset="-127"/>
              </a:rPr>
              <a:t>직책은 </a:t>
            </a:r>
            <a:r>
              <a:rPr lang="en-US" altLang="ko-KR" dirty="0">
                <a:latin typeface="HY울릉도M" pitchFamily="18" charset="-127"/>
                <a:ea typeface="HY울릉도M" pitchFamily="18" charset="-127"/>
              </a:rPr>
              <a:t>(</a:t>
            </a:r>
            <a:r>
              <a:rPr lang="ko-KR" altLang="en-US" dirty="0">
                <a:latin typeface="HY울릉도M" pitchFamily="18" charset="-127"/>
                <a:ea typeface="HY울릉도M" pitchFamily="18" charset="-127"/>
              </a:rPr>
              <a:t>사원번호</a:t>
            </a:r>
            <a:r>
              <a:rPr lang="en-US" altLang="ko-KR" dirty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dirty="0">
                <a:latin typeface="HY울릉도M" pitchFamily="18" charset="-127"/>
                <a:ea typeface="HY울릉도M" pitchFamily="18" charset="-127"/>
              </a:rPr>
              <a:t>부서번호</a:t>
            </a:r>
            <a:r>
              <a:rPr lang="en-US" altLang="ko-KR" dirty="0">
                <a:latin typeface="HY울릉도M" pitchFamily="18" charset="-127"/>
                <a:ea typeface="HY울릉도M" pitchFamily="18" charset="-127"/>
              </a:rPr>
              <a:t>)</a:t>
            </a:r>
            <a:r>
              <a:rPr lang="ko-KR" altLang="en-US" dirty="0">
                <a:latin typeface="HY울릉도M" pitchFamily="18" charset="-127"/>
                <a:ea typeface="HY울릉도M" pitchFamily="18" charset="-127"/>
              </a:rPr>
              <a:t>에 함수적으로 종속하지</a:t>
            </a:r>
            <a:r>
              <a:rPr lang="en-US" altLang="ko-KR" dirty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dirty="0">
                <a:latin typeface="HY울릉도M" pitchFamily="18" charset="-127"/>
                <a:ea typeface="HY울릉도M" pitchFamily="18" charset="-127"/>
              </a:rPr>
              <a:t>사원번호에 함수적으로 종속하지는 않음 </a:t>
            </a:r>
          </a:p>
          <a:p>
            <a:pPr>
              <a:defRPr/>
            </a:pPr>
            <a:r>
              <a:rPr lang="ko-KR" altLang="en-US" dirty="0">
                <a:latin typeface="HY울릉도M" pitchFamily="18" charset="-127"/>
                <a:ea typeface="HY울릉도M" pitchFamily="18" charset="-127"/>
              </a:rPr>
              <a:t/>
            </a:r>
            <a:br>
              <a:rPr lang="ko-KR" altLang="en-US" dirty="0">
                <a:latin typeface="HY울릉도M" pitchFamily="18" charset="-127"/>
                <a:ea typeface="HY울릉도M" pitchFamily="18" charset="-127"/>
              </a:rPr>
            </a:br>
            <a:endParaRPr lang="ko-KR" altLang="en-US" dirty="0">
              <a:latin typeface="HY울릉도M" pitchFamily="18" charset="-127"/>
              <a:ea typeface="HY울릉도M" pitchFamily="18" charset="-127"/>
            </a:endParaRPr>
          </a:p>
          <a:p>
            <a:pPr marL="269875" indent="-269875" eaLnBrk="0" hangingPunct="0">
              <a:lnSpc>
                <a:spcPct val="150000"/>
              </a:lnSpc>
              <a:spcBef>
                <a:spcPct val="20000"/>
              </a:spcBef>
              <a:buClr>
                <a:srgbClr val="9BBB59"/>
              </a:buClr>
              <a:buFont typeface="Wingdings" pitchFamily="2" charset="2"/>
              <a:buChar char="§"/>
              <a:defRPr/>
            </a:pPr>
            <a:endParaRPr kumimoji="0" lang="ko-KR" altLang="en-US" dirty="0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mtClean="0"/>
              <a:t>정규화</a:t>
            </a:r>
            <a:r>
              <a:rPr lang="en-US" altLang="ko-KR" smtClean="0"/>
              <a:t>(normalization)</a:t>
            </a:r>
            <a:r>
              <a:rPr lang="ko-KR" altLang="en-US" smtClean="0"/>
              <a:t>는 주어진 릴레이션 스키마를 함수적 종속성과 기본 키를 기반으로 분석하여</a:t>
            </a:r>
            <a:r>
              <a:rPr lang="en-US" altLang="ko-KR" smtClean="0"/>
              <a:t>, </a:t>
            </a:r>
            <a:r>
              <a:rPr lang="ko-KR" altLang="en-US" smtClean="0"/>
              <a:t>원래의 릴레이션을 분해함으로써 중복과 세 가지 갱신 이상을 최소화함 </a:t>
            </a:r>
          </a:p>
          <a:p>
            <a:pPr>
              <a:lnSpc>
                <a:spcPct val="150000"/>
              </a:lnSpc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릴레이션 정규화</a:t>
            </a:r>
            <a:r>
              <a:rPr lang="en-US" altLang="ko-KR" smtClean="0"/>
              <a:t>(Nomalization)</a:t>
            </a:r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smtClean="0"/>
              <a:t>1)</a:t>
            </a:r>
            <a:r>
              <a:rPr lang="ko-KR" altLang="en-US" smtClean="0"/>
              <a:t>갱신 이상</a:t>
            </a:r>
            <a:r>
              <a:rPr lang="en-US" altLang="ko-KR" smtClean="0"/>
              <a:t>(update anomaly)=</a:t>
            </a:r>
            <a:r>
              <a:rPr lang="ko-KR" altLang="en-US" smtClean="0"/>
              <a:t>수정 이상</a:t>
            </a:r>
            <a:r>
              <a:rPr lang="en-US" altLang="ko-KR" smtClean="0"/>
              <a:t>(modification anomaly)&gt; </a:t>
            </a:r>
          </a:p>
          <a:p>
            <a:r>
              <a:rPr lang="en-US" altLang="ko-KR" smtClean="0"/>
              <a:t>  </a:t>
            </a:r>
            <a:r>
              <a:rPr lang="ko-KR" altLang="en-US" smtClean="0"/>
              <a:t>반복된 데이터 중에 일부만 수정하면 데이터의 불일치가 발생 </a:t>
            </a:r>
            <a:endParaRPr lang="en-US" altLang="ko-KR" smtClean="0"/>
          </a:p>
          <a:p>
            <a:endParaRPr lang="ko-KR" altLang="en-US" smtClean="0"/>
          </a:p>
          <a:p>
            <a:r>
              <a:rPr lang="en-US" altLang="ko-KR" smtClean="0"/>
              <a:t>2)</a:t>
            </a:r>
            <a:r>
              <a:rPr lang="ko-KR" altLang="en-US" smtClean="0"/>
              <a:t>삽입 이상</a:t>
            </a:r>
            <a:r>
              <a:rPr lang="en-US" altLang="ko-KR" smtClean="0"/>
              <a:t>(insertion anomaly)&gt; </a:t>
            </a:r>
          </a:p>
          <a:p>
            <a:r>
              <a:rPr lang="ko-KR" altLang="en-US" smtClean="0"/>
              <a:t>불필요한 정보를 함께 저장하지 않고는 어떤 정보를 저장하는 것이 불가능 </a:t>
            </a:r>
            <a:endParaRPr lang="en-US" altLang="ko-KR" smtClean="0"/>
          </a:p>
          <a:p>
            <a:endParaRPr lang="ko-KR" altLang="en-US" smtClean="0"/>
          </a:p>
          <a:p>
            <a:r>
              <a:rPr lang="en-US" altLang="ko-KR" smtClean="0"/>
              <a:t>3)</a:t>
            </a:r>
            <a:r>
              <a:rPr lang="ko-KR" altLang="en-US" smtClean="0"/>
              <a:t>삭제 이상</a:t>
            </a:r>
            <a:r>
              <a:rPr lang="en-US" altLang="ko-KR" smtClean="0"/>
              <a:t>(deletion anomaly)&gt; </a:t>
            </a:r>
          </a:p>
          <a:p>
            <a:r>
              <a:rPr lang="ko-KR" altLang="en-US" smtClean="0"/>
              <a:t>유용한 정보를 함께 삭제하지 않고는 어떤 정보를 삭제하는 것이 불가능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이상현상</a:t>
            </a:r>
            <a:r>
              <a:rPr lang="en-US" altLang="ko-KR" smtClean="0"/>
              <a:t>(anomaly)</a:t>
            </a:r>
            <a:endParaRPr lang="ko-K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smtClean="0"/>
              <a:t>하나의 릴레이션을 두 개 이상의 릴레이션으로 나누는 것 </a:t>
            </a:r>
          </a:p>
          <a:p>
            <a:r>
              <a:rPr lang="ko-KR" altLang="en-US" smtClean="0"/>
              <a:t>릴레이션의 분해는 필요한 경우에는 분해된 릴레이션들로부터 원래의 릴레이션을 다시 구할 수 있음을 보장해야 한다는 원칙을 기반 </a:t>
            </a:r>
          </a:p>
          <a:p>
            <a:r>
              <a:rPr lang="ko-KR" altLang="en-US" smtClean="0"/>
              <a:t>분해를 잘못하면 두 릴레이션으로부터 얻을 수 있는 정보가 원래의 릴레이션이 나타내던 정보보다 적을 수도 있고 많을 수도 있음 </a:t>
            </a:r>
          </a:p>
          <a:p>
            <a:r>
              <a:rPr lang="ko-KR" altLang="en-US" smtClean="0"/>
              <a:t>두 릴레이션으로부터 얻을 수 있는 정보는 원래의 릴레이션이 갖고 있던 정보와 정확하게 일치해야 함 </a:t>
            </a:r>
          </a:p>
          <a:p>
            <a:r>
              <a:rPr lang="ko-KR" altLang="en-US" smtClean="0"/>
              <a:t>릴레이션의 분해는 릴레이션에 존재하는 함수적 종속성에 관한 지식을 기반으로 함 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릴레이션 분해</a:t>
            </a:r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mtClean="0"/>
              <a:t>① </a:t>
            </a:r>
            <a:r>
              <a:rPr lang="ko-KR" altLang="en-US" smtClean="0"/>
              <a:t>제</a:t>
            </a:r>
            <a:r>
              <a:rPr lang="en-US" altLang="ko-KR" smtClean="0"/>
              <a:t>1</a:t>
            </a:r>
            <a:r>
              <a:rPr lang="ko-KR" altLang="en-US" smtClean="0"/>
              <a:t>정규형</a:t>
            </a:r>
            <a:r>
              <a:rPr lang="en-US" altLang="ko-KR" smtClean="0"/>
              <a:t>(first normal form) </a:t>
            </a:r>
          </a:p>
          <a:p>
            <a:r>
              <a:rPr lang="en-US" altLang="ko-KR" smtClean="0"/>
              <a:t>② </a:t>
            </a:r>
            <a:r>
              <a:rPr lang="ko-KR" altLang="en-US" smtClean="0"/>
              <a:t>제</a:t>
            </a:r>
            <a:r>
              <a:rPr lang="en-US" altLang="ko-KR" smtClean="0"/>
              <a:t>2</a:t>
            </a:r>
            <a:r>
              <a:rPr lang="ko-KR" altLang="en-US" smtClean="0"/>
              <a:t>정규형</a:t>
            </a:r>
            <a:r>
              <a:rPr lang="en-US" altLang="ko-KR" smtClean="0"/>
              <a:t>(second normal form) </a:t>
            </a:r>
          </a:p>
          <a:p>
            <a:r>
              <a:rPr lang="en-US" altLang="ko-KR" smtClean="0"/>
              <a:t>③ </a:t>
            </a:r>
            <a:r>
              <a:rPr lang="ko-KR" altLang="en-US" smtClean="0"/>
              <a:t>제</a:t>
            </a:r>
            <a:r>
              <a:rPr lang="en-US" altLang="ko-KR" smtClean="0"/>
              <a:t>3</a:t>
            </a:r>
            <a:r>
              <a:rPr lang="ko-KR" altLang="en-US" smtClean="0"/>
              <a:t>정규형</a:t>
            </a:r>
            <a:r>
              <a:rPr lang="en-US" altLang="ko-KR" smtClean="0"/>
              <a:t>(third normal form) </a:t>
            </a:r>
          </a:p>
          <a:p>
            <a:r>
              <a:rPr lang="en-US" altLang="ko-KR" smtClean="0"/>
              <a:t>④ BCNF(Boyce-Codd normal form), </a:t>
            </a:r>
          </a:p>
          <a:p>
            <a:r>
              <a:rPr lang="en-US" altLang="ko-KR" smtClean="0"/>
              <a:t>⑤ </a:t>
            </a:r>
            <a:r>
              <a:rPr lang="ko-KR" altLang="en-US" smtClean="0"/>
              <a:t>제</a:t>
            </a:r>
            <a:r>
              <a:rPr lang="en-US" altLang="ko-KR" smtClean="0"/>
              <a:t>4</a:t>
            </a:r>
            <a:r>
              <a:rPr lang="ko-KR" altLang="en-US" smtClean="0"/>
              <a:t>정규형</a:t>
            </a:r>
            <a:r>
              <a:rPr lang="en-US" altLang="ko-KR" smtClean="0"/>
              <a:t>(fourth normal form) </a:t>
            </a:r>
          </a:p>
          <a:p>
            <a:r>
              <a:rPr lang="en-US" altLang="ko-KR" smtClean="0"/>
              <a:t>⑥ </a:t>
            </a:r>
            <a:r>
              <a:rPr lang="ko-KR" altLang="en-US" smtClean="0"/>
              <a:t>제</a:t>
            </a:r>
            <a:r>
              <a:rPr lang="en-US" altLang="ko-KR" smtClean="0"/>
              <a:t>5</a:t>
            </a:r>
            <a:r>
              <a:rPr lang="ko-KR" altLang="en-US" smtClean="0"/>
              <a:t>정규형</a:t>
            </a:r>
            <a:r>
              <a:rPr lang="en-US" altLang="ko-KR" smtClean="0"/>
              <a:t>(fifth normal form) </a:t>
            </a:r>
          </a:p>
          <a:p>
            <a:r>
              <a:rPr lang="en-US" altLang="ko-KR" smtClean="0"/>
              <a:t>cf. </a:t>
            </a:r>
            <a:r>
              <a:rPr lang="ko-KR" altLang="en-US" smtClean="0"/>
              <a:t>일반적으로 데이터베이스를 설계할 때 </a:t>
            </a:r>
            <a:r>
              <a:rPr lang="en-US" altLang="ko-KR" smtClean="0"/>
              <a:t>BCNF</a:t>
            </a:r>
            <a:r>
              <a:rPr lang="ko-KR" altLang="en-US" smtClean="0"/>
              <a:t>까지만 고려함 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정규형</a:t>
            </a:r>
            <a:r>
              <a:rPr lang="en-US" altLang="ko-KR" smtClean="0"/>
              <a:t>(</a:t>
            </a:r>
            <a:r>
              <a:rPr lang="en-US" smtClean="0"/>
              <a:t>normal form)</a:t>
            </a:r>
            <a:r>
              <a:rPr lang="ko-KR" altLang="en-US" smtClean="0"/>
              <a:t>의 종류</a:t>
            </a:r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mtClean="0"/>
              <a:t>한 릴레이션  </a:t>
            </a:r>
            <a:r>
              <a:rPr lang="en-US" altLang="ko-KR" smtClean="0"/>
              <a:t>R</a:t>
            </a:r>
            <a:r>
              <a:rPr lang="ko-KR" altLang="en-US" smtClean="0"/>
              <a:t>이 제</a:t>
            </a:r>
            <a:r>
              <a:rPr lang="en-US" altLang="ko-KR" smtClean="0"/>
              <a:t>1</a:t>
            </a:r>
            <a:r>
              <a:rPr lang="ko-KR" altLang="en-US" smtClean="0"/>
              <a:t>정규형을 만족한다는 것은 릴레이션 </a:t>
            </a:r>
            <a:r>
              <a:rPr lang="en-US" altLang="ko-KR" smtClean="0"/>
              <a:t>R</a:t>
            </a:r>
            <a:r>
              <a:rPr lang="ko-KR" altLang="en-US" smtClean="0"/>
              <a:t>의 모든 애트리뷰트가 원자값만을 갖는다는 것 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릴레이션의 모든 애트리뷰트에 반복이 나타나지 않으면 제</a:t>
            </a:r>
            <a:r>
              <a:rPr lang="en-US" altLang="ko-KR" smtClean="0"/>
              <a:t>1</a:t>
            </a:r>
            <a:r>
              <a:rPr lang="ko-KR" altLang="en-US" smtClean="0"/>
              <a:t>정규형을 만족함 </a:t>
            </a:r>
          </a:p>
          <a:p>
            <a:pPr>
              <a:lnSpc>
                <a:spcPct val="150000"/>
              </a:lnSpc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</a:t>
            </a:r>
            <a:r>
              <a:rPr lang="en-US" altLang="ko-KR" smtClean="0"/>
              <a:t>1</a:t>
            </a:r>
            <a:r>
              <a:rPr lang="ko-KR" altLang="en-US" smtClean="0"/>
              <a:t>정규형</a:t>
            </a:r>
            <a:r>
              <a:rPr lang="en-US" altLang="ko-KR" smtClean="0"/>
              <a:t>(</a:t>
            </a:r>
            <a:r>
              <a:rPr lang="en-US" smtClean="0"/>
              <a:t>first normal form) </a:t>
            </a:r>
            <a:endParaRPr lang="ko-K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14816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mtClean="0"/>
              <a:t> 한 릴레이션 </a:t>
            </a:r>
            <a:r>
              <a:rPr lang="en-US" altLang="ko-KR" smtClean="0"/>
              <a:t>R</a:t>
            </a:r>
            <a:r>
              <a:rPr lang="ko-KR" altLang="en-US" smtClean="0"/>
              <a:t>이 제</a:t>
            </a:r>
            <a:r>
              <a:rPr lang="en-US" altLang="ko-KR" smtClean="0"/>
              <a:t>2</a:t>
            </a:r>
            <a:r>
              <a:rPr lang="ko-KR" altLang="en-US" smtClean="0"/>
              <a:t>정규형을 만족한다는 것은</a:t>
            </a:r>
            <a:r>
              <a:rPr lang="en-US" altLang="ko-KR" smtClean="0"/>
              <a:t>  </a:t>
            </a:r>
            <a:r>
              <a:rPr lang="ko-KR" altLang="en-US" smtClean="0"/>
              <a:t>릴레이션 </a:t>
            </a:r>
            <a:r>
              <a:rPr lang="en-US" altLang="ko-KR" smtClean="0"/>
              <a:t>R</a:t>
            </a:r>
            <a:r>
              <a:rPr lang="ko-KR" altLang="en-US" smtClean="0"/>
              <a:t>이 제</a:t>
            </a:r>
            <a:r>
              <a:rPr lang="en-US" altLang="ko-KR" smtClean="0"/>
              <a:t>1</a:t>
            </a:r>
            <a:r>
              <a:rPr lang="ko-KR" altLang="en-US" smtClean="0"/>
              <a:t>정규형을 만족하면서</a:t>
            </a:r>
            <a:r>
              <a:rPr lang="en-US" altLang="ko-KR" smtClean="0"/>
              <a:t>, </a:t>
            </a:r>
            <a:r>
              <a:rPr lang="ko-KR" altLang="en-US" smtClean="0"/>
              <a:t>어떤 후보 키에도 속하지 않는 모든 애트리뷰트들이 </a:t>
            </a:r>
            <a:r>
              <a:rPr lang="en-US" altLang="ko-KR" smtClean="0"/>
              <a:t>R</a:t>
            </a:r>
            <a:r>
              <a:rPr lang="ko-KR" altLang="en-US" smtClean="0"/>
              <a:t>의 기본 키에 완전하게 함수적으로 종속하는 것 </a:t>
            </a:r>
          </a:p>
          <a:p>
            <a:r>
              <a:rPr lang="ko-KR" altLang="en-US" smtClean="0"/>
              <a:t>기본 키가 두 개 이상의 애트리뷰트로 구성되었을 경우에만 제</a:t>
            </a:r>
            <a:r>
              <a:rPr lang="en-US" altLang="ko-KR" smtClean="0"/>
              <a:t>1</a:t>
            </a:r>
            <a:r>
              <a:rPr lang="ko-KR" altLang="en-US" smtClean="0"/>
              <a:t>정규형이 제</a:t>
            </a:r>
            <a:r>
              <a:rPr lang="en-US" altLang="ko-KR" smtClean="0"/>
              <a:t>2</a:t>
            </a:r>
            <a:r>
              <a:rPr lang="ko-KR" altLang="en-US" smtClean="0"/>
              <a:t>정규형을 만족하는가를 고려할 필요가 있음 </a:t>
            </a:r>
            <a:r>
              <a:rPr lang="en-US" altLang="ko-KR" smtClean="0"/>
              <a:t>.</a:t>
            </a:r>
            <a:endParaRPr lang="ko-KR" altLang="en-US" smtClean="0"/>
          </a:p>
          <a:p>
            <a:r>
              <a:rPr lang="ko-KR" altLang="en-US" smtClean="0"/>
              <a:t>기본 키가 한 개의 애트리뷰트로 이루어진 릴레이션이 제</a:t>
            </a:r>
            <a:r>
              <a:rPr lang="en-US" altLang="ko-KR" smtClean="0"/>
              <a:t>1</a:t>
            </a:r>
            <a:r>
              <a:rPr lang="ko-KR" altLang="en-US" smtClean="0"/>
              <a:t>정규형을 만족하면 제</a:t>
            </a:r>
            <a:r>
              <a:rPr lang="en-US" altLang="ko-KR" smtClean="0"/>
              <a:t>2</a:t>
            </a:r>
            <a:r>
              <a:rPr lang="ko-KR" altLang="en-US" smtClean="0"/>
              <a:t>정규형도 만족함 </a:t>
            </a:r>
          </a:p>
          <a:p>
            <a:r>
              <a:rPr lang="ko-KR" altLang="en-US" smtClean="0"/>
              <a:t>학생</a:t>
            </a:r>
            <a:r>
              <a:rPr lang="en-US" altLang="ko-KR" smtClean="0"/>
              <a:t>1 </a:t>
            </a:r>
            <a:r>
              <a:rPr lang="ko-KR" altLang="en-US" smtClean="0"/>
              <a:t>릴레이션의 기본 키는 한 애트리뷰트인 학번이므로 제</a:t>
            </a:r>
            <a:r>
              <a:rPr lang="en-US" altLang="ko-KR" smtClean="0"/>
              <a:t>2</a:t>
            </a:r>
            <a:r>
              <a:rPr lang="ko-KR" altLang="en-US" smtClean="0"/>
              <a:t>정규형을 만족함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제</a:t>
            </a:r>
            <a:r>
              <a:rPr lang="en-US" altLang="ko-KR" smtClean="0"/>
              <a:t>2</a:t>
            </a:r>
            <a:r>
              <a:rPr lang="ko-KR" altLang="en-US" smtClean="0"/>
              <a:t>정규형</a:t>
            </a:r>
            <a:r>
              <a:rPr lang="en-US" altLang="ko-KR" smtClean="0"/>
              <a:t>(</a:t>
            </a:r>
            <a:r>
              <a:rPr lang="en-US" smtClean="0"/>
              <a:t>second normal form)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785918" y="5786454"/>
          <a:ext cx="5519769" cy="470916"/>
        </p:xfrm>
        <a:graphic>
          <a:graphicData uri="http://schemas.openxmlformats.org/drawingml/2006/table">
            <a:tbl>
              <a:tblPr/>
              <a:tblGrid>
                <a:gridCol w="1839923"/>
                <a:gridCol w="1839923"/>
                <a:gridCol w="1839923"/>
              </a:tblGrid>
              <a:tr h="234696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400" b="1" u="sng" dirty="0">
                          <a:solidFill>
                            <a:srgbClr val="000000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학번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BA5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이름</a:t>
                      </a: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BA5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학과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marL="64770" marR="64770" marT="64770" marB="647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BA5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mtClean="0"/>
              <a:t>한 릴레이션 </a:t>
            </a:r>
            <a:r>
              <a:rPr lang="en-US" altLang="ko-KR" smtClean="0"/>
              <a:t>R</a:t>
            </a:r>
            <a:r>
              <a:rPr lang="ko-KR" altLang="en-US" smtClean="0"/>
              <a:t>이 제</a:t>
            </a:r>
            <a:r>
              <a:rPr lang="en-US" altLang="ko-KR" smtClean="0"/>
              <a:t>3</a:t>
            </a:r>
            <a:r>
              <a:rPr lang="ko-KR" altLang="en-US" smtClean="0"/>
              <a:t>정규형을 만족한다는 것은</a:t>
            </a:r>
            <a:r>
              <a:rPr lang="en-US" altLang="ko-KR" smtClean="0"/>
              <a:t>  </a:t>
            </a:r>
            <a:r>
              <a:rPr lang="ko-KR" altLang="en-US" smtClean="0"/>
              <a:t>릴레이션 </a:t>
            </a:r>
            <a:r>
              <a:rPr lang="en-US" altLang="ko-KR" smtClean="0"/>
              <a:t>R</a:t>
            </a:r>
            <a:r>
              <a:rPr lang="ko-KR" altLang="en-US" smtClean="0"/>
              <a:t>이 제</a:t>
            </a:r>
            <a:r>
              <a:rPr lang="en-US" altLang="ko-KR" smtClean="0"/>
              <a:t>2</a:t>
            </a:r>
            <a:r>
              <a:rPr lang="ko-KR" altLang="en-US" smtClean="0"/>
              <a:t>정규형을 만족하면서</a:t>
            </a:r>
            <a:r>
              <a:rPr lang="en-US" altLang="ko-KR" smtClean="0"/>
              <a:t>, </a:t>
            </a:r>
            <a:r>
              <a:rPr lang="ko-KR" altLang="en-US" smtClean="0"/>
              <a:t>키가 아닌 모든 애트리뷰트가 릴레이션 </a:t>
            </a:r>
            <a:r>
              <a:rPr lang="en-US" altLang="ko-KR" smtClean="0"/>
              <a:t>R</a:t>
            </a:r>
            <a:r>
              <a:rPr lang="ko-KR" altLang="en-US" smtClean="0"/>
              <a:t>의 기본 키에 이행적으로 종속하지 않는 것 </a:t>
            </a:r>
          </a:p>
          <a:p>
            <a:pPr>
              <a:lnSpc>
                <a:spcPct val="150000"/>
              </a:lnSpc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</a:t>
            </a:r>
            <a:r>
              <a:rPr lang="en-US" altLang="ko-KR" smtClean="0"/>
              <a:t>3</a:t>
            </a:r>
            <a:r>
              <a:rPr lang="ko-KR" altLang="en-US" smtClean="0"/>
              <a:t>정규형</a:t>
            </a:r>
            <a:r>
              <a:rPr lang="en-US" altLang="ko-KR" smtClean="0"/>
              <a:t>(</a:t>
            </a:r>
            <a:r>
              <a:rPr lang="en-US" smtClean="0"/>
              <a:t>third normal form)</a:t>
            </a:r>
            <a:r>
              <a:rPr lang="en-US" altLang="ko-KR" smtClean="0"/>
              <a:t> </a:t>
            </a:r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1.</a:t>
            </a:r>
            <a:r>
              <a:rPr lang="ko-KR" altLang="en-US" smtClean="0"/>
              <a:t>데이터베이스 설계</a:t>
            </a:r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57223" y="2428868"/>
            <a:ext cx="7605739" cy="3455995"/>
            <a:chOff x="409575" y="1981200"/>
            <a:chExt cx="8053388" cy="3903663"/>
          </a:xfrm>
        </p:grpSpPr>
        <p:sp>
          <p:nvSpPr>
            <p:cNvPr id="5" name="구름 4"/>
            <p:cNvSpPr/>
            <p:nvPr/>
          </p:nvSpPr>
          <p:spPr>
            <a:xfrm>
              <a:off x="409575" y="2705100"/>
              <a:ext cx="2624138" cy="2081213"/>
            </a:xfrm>
            <a:prstGeom prst="cloud">
              <a:avLst/>
            </a:prstGeom>
            <a:solidFill>
              <a:srgbClr val="99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HY울릉도M" pitchFamily="18" charset="-127"/>
                <a:ea typeface="HY울릉도M" pitchFamily="18" charset="-127"/>
              </a:endParaRPr>
            </a:p>
          </p:txBody>
        </p:sp>
        <p:sp>
          <p:nvSpPr>
            <p:cNvPr id="6" name="원통 5"/>
            <p:cNvSpPr/>
            <p:nvPr/>
          </p:nvSpPr>
          <p:spPr>
            <a:xfrm>
              <a:off x="6472238" y="2705100"/>
              <a:ext cx="1990725" cy="2171700"/>
            </a:xfrm>
            <a:prstGeom prst="can">
              <a:avLst/>
            </a:prstGeom>
            <a:solidFill>
              <a:srgbClr val="86BA5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HY울릉도M" pitchFamily="18" charset="-127"/>
                <a:ea typeface="HY울릉도M" pitchFamily="18" charset="-127"/>
              </a:endParaRPr>
            </a:p>
          </p:txBody>
        </p:sp>
        <p:sp>
          <p:nvSpPr>
            <p:cNvPr id="7" name="오른쪽 화살표 6"/>
            <p:cNvSpPr/>
            <p:nvPr/>
          </p:nvSpPr>
          <p:spPr>
            <a:xfrm>
              <a:off x="3305175" y="3519488"/>
              <a:ext cx="2714625" cy="452437"/>
            </a:xfrm>
            <a:prstGeom prst="rightArrow">
              <a:avLst/>
            </a:prstGeom>
            <a:solidFill>
              <a:srgbClr val="FF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HY울릉도M" pitchFamily="18" charset="-127"/>
                <a:ea typeface="HY울릉도M" pitchFamily="18" charset="-127"/>
              </a:endParaRPr>
            </a:p>
          </p:txBody>
        </p:sp>
        <p:sp>
          <p:nvSpPr>
            <p:cNvPr id="8" name="TextBox 9"/>
            <p:cNvSpPr txBox="1">
              <a:spLocks noChangeArrowheads="1"/>
            </p:cNvSpPr>
            <p:nvPr/>
          </p:nvSpPr>
          <p:spPr bwMode="auto">
            <a:xfrm>
              <a:off x="3848100" y="2976563"/>
              <a:ext cx="15382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000" b="1">
                  <a:solidFill>
                    <a:srgbClr val="0000FF"/>
                  </a:solidFill>
                  <a:latin typeface="HY울릉도M" pitchFamily="18" charset="-127"/>
                  <a:ea typeface="HY울릉도M" pitchFamily="18" charset="-127"/>
                </a:rPr>
                <a:t>Modeling</a:t>
              </a:r>
              <a:endParaRPr lang="ko-KR" altLang="en-US" sz="2000" b="1">
                <a:solidFill>
                  <a:srgbClr val="0000FF"/>
                </a:solidFill>
                <a:latin typeface="HY울릉도M" pitchFamily="18" charset="-127"/>
                <a:ea typeface="HY울릉도M" pitchFamily="18" charset="-127"/>
              </a:endParaRPr>
            </a:p>
          </p:txBody>
        </p:sp>
        <p:sp>
          <p:nvSpPr>
            <p:cNvPr id="9" name="TextBox 10"/>
            <p:cNvSpPr txBox="1">
              <a:spLocks noChangeArrowheads="1"/>
            </p:cNvSpPr>
            <p:nvPr/>
          </p:nvSpPr>
          <p:spPr bwMode="auto">
            <a:xfrm>
              <a:off x="862013" y="2071688"/>
              <a:ext cx="1447800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2000" b="1">
                  <a:latin typeface="HY울릉도M" pitchFamily="18" charset="-127"/>
                  <a:ea typeface="HY울릉도M" pitchFamily="18" charset="-127"/>
                </a:rPr>
                <a:t>현실세계</a:t>
              </a:r>
            </a:p>
          </p:txBody>
        </p:sp>
        <p:sp>
          <p:nvSpPr>
            <p:cNvPr id="10" name="TextBox 11"/>
            <p:cNvSpPr txBox="1">
              <a:spLocks noChangeArrowheads="1"/>
            </p:cNvSpPr>
            <p:nvPr/>
          </p:nvSpPr>
          <p:spPr bwMode="auto">
            <a:xfrm>
              <a:off x="952500" y="3609975"/>
              <a:ext cx="1719263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000" b="1">
                  <a:latin typeface="HY울릉도M" pitchFamily="18" charset="-127"/>
                  <a:ea typeface="HY울릉도M" pitchFamily="18" charset="-127"/>
                </a:rPr>
                <a:t>Mini-world</a:t>
              </a:r>
              <a:endParaRPr lang="ko-KR" altLang="en-US" sz="2000" b="1">
                <a:latin typeface="HY울릉도M" pitchFamily="18" charset="-127"/>
                <a:ea typeface="HY울릉도M" pitchFamily="18" charset="-127"/>
              </a:endParaRPr>
            </a:p>
          </p:txBody>
        </p:sp>
        <p:sp>
          <p:nvSpPr>
            <p:cNvPr id="11" name="TextBox 13"/>
            <p:cNvSpPr txBox="1">
              <a:spLocks noChangeArrowheads="1"/>
            </p:cNvSpPr>
            <p:nvPr/>
          </p:nvSpPr>
          <p:spPr bwMode="auto">
            <a:xfrm>
              <a:off x="6653213" y="1981200"/>
              <a:ext cx="180975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400" b="1">
                  <a:latin typeface="HY울릉도M" pitchFamily="18" charset="-127"/>
                  <a:ea typeface="HY울릉도M" pitchFamily="18" charset="-127"/>
                </a:rPr>
                <a:t>Database</a:t>
              </a:r>
              <a:endParaRPr lang="ko-KR" altLang="en-US" sz="2400" b="1">
                <a:latin typeface="HY울릉도M" pitchFamily="18" charset="-127"/>
                <a:ea typeface="HY울릉도M" pitchFamily="18" charset="-127"/>
              </a:endParaRPr>
            </a:p>
          </p:txBody>
        </p:sp>
        <p:sp>
          <p:nvSpPr>
            <p:cNvPr id="12" name="TextBox 14"/>
            <p:cNvSpPr txBox="1">
              <a:spLocks noChangeArrowheads="1"/>
            </p:cNvSpPr>
            <p:nvPr/>
          </p:nvSpPr>
          <p:spPr bwMode="auto">
            <a:xfrm>
              <a:off x="1042988" y="5238750"/>
              <a:ext cx="7239000" cy="64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>
                  <a:latin typeface="HY울릉도M" pitchFamily="18" charset="-127"/>
                  <a:ea typeface="HY울릉도M" pitchFamily="18" charset="-127"/>
                </a:rPr>
                <a:t>현실세계의</a:t>
              </a:r>
              <a:r>
                <a:rPr lang="en-US" altLang="ko-KR">
                  <a:latin typeface="HY울릉도M" pitchFamily="18" charset="-127"/>
                  <a:ea typeface="HY울릉도M" pitchFamily="18" charset="-127"/>
                </a:rPr>
                <a:t> </a:t>
              </a:r>
              <a:r>
                <a:rPr lang="ko-KR" altLang="en-US">
                  <a:latin typeface="HY울릉도M" pitchFamily="18" charset="-127"/>
                  <a:ea typeface="HY울릉도M" pitchFamily="18" charset="-127"/>
                </a:rPr>
                <a:t>일부를</a:t>
              </a:r>
              <a:r>
                <a:rPr lang="en-US" altLang="ko-KR">
                  <a:latin typeface="HY울릉도M" pitchFamily="18" charset="-127"/>
                  <a:ea typeface="HY울릉도M" pitchFamily="18" charset="-127"/>
                </a:rPr>
                <a:t>(mini-world) </a:t>
              </a:r>
              <a:r>
                <a:rPr lang="ko-KR" altLang="en-US">
                  <a:latin typeface="HY울릉도M" pitchFamily="18" charset="-127"/>
                  <a:ea typeface="HY울릉도M" pitchFamily="18" charset="-127"/>
                </a:rPr>
                <a:t>컴퓨터로</a:t>
              </a:r>
              <a:r>
                <a:rPr lang="en-US" altLang="ko-KR">
                  <a:latin typeface="HY울릉도M" pitchFamily="18" charset="-127"/>
                  <a:ea typeface="HY울릉도M" pitchFamily="18" charset="-127"/>
                </a:rPr>
                <a:t> </a:t>
              </a:r>
              <a:r>
                <a:rPr lang="ko-KR" altLang="en-US">
                  <a:latin typeface="HY울릉도M" pitchFamily="18" charset="-127"/>
                  <a:ea typeface="HY울릉도M" pitchFamily="18" charset="-127"/>
                </a:rPr>
                <a:t>저장해 </a:t>
              </a:r>
              <a:r>
                <a:rPr lang="en-US" altLang="ko-KR">
                  <a:latin typeface="HY울릉도M" pitchFamily="18" charset="-127"/>
                  <a:ea typeface="HY울릉도M" pitchFamily="18" charset="-127"/>
                </a:rPr>
                <a:t>DB</a:t>
              </a:r>
              <a:r>
                <a:rPr lang="ko-KR" altLang="en-US">
                  <a:latin typeface="HY울릉도M" pitchFamily="18" charset="-127"/>
                  <a:ea typeface="HY울릉도M" pitchFamily="18" charset="-127"/>
                </a:rPr>
                <a:t> 구축을 목적으로 초기 개념을 잡기 위한 단계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57224" y="1428736"/>
            <a:ext cx="3857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HY울릉도M" pitchFamily="18" charset="-127"/>
                <a:ea typeface="HY울릉도M" pitchFamily="18" charset="-127"/>
              </a:rPr>
              <a:t>1) </a:t>
            </a:r>
            <a:r>
              <a:rPr lang="ko-KR" altLang="en-US" sz="2800" smtClean="0">
                <a:latin typeface="HY울릉도M" pitchFamily="18" charset="-127"/>
                <a:ea typeface="HY울릉도M" pitchFamily="18" charset="-127"/>
              </a:rPr>
              <a:t>데이터 모델링</a:t>
            </a:r>
            <a:endParaRPr lang="ko-KR" altLang="en-US" sz="2800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mtClean="0"/>
              <a:t>한 릴레이션의 애트리뷰트 </a:t>
            </a:r>
            <a:r>
              <a:rPr lang="en-US" altLang="ko-KR" smtClean="0"/>
              <a:t>A, B, C</a:t>
            </a:r>
            <a:r>
              <a:rPr lang="ko-KR" altLang="en-US" smtClean="0"/>
              <a:t>가 주어졌을 때 애트리뷰트 </a:t>
            </a:r>
            <a:r>
              <a:rPr lang="en-US" altLang="ko-KR" smtClean="0"/>
              <a:t>C</a:t>
            </a:r>
            <a:r>
              <a:rPr lang="ko-KR" altLang="en-US" smtClean="0"/>
              <a:t>가 이행적으로 </a:t>
            </a:r>
            <a:r>
              <a:rPr lang="en-US" altLang="ko-KR" smtClean="0"/>
              <a:t>A</a:t>
            </a:r>
            <a:r>
              <a:rPr lang="ko-KR" altLang="en-US" smtClean="0"/>
              <a:t>에 종속한다</a:t>
            </a:r>
            <a:r>
              <a:rPr lang="en-US" altLang="ko-KR" smtClean="0"/>
              <a:t>(A→C)</a:t>
            </a:r>
            <a:r>
              <a:rPr lang="ko-KR" altLang="en-US" smtClean="0"/>
              <a:t>는 것의 필요 충분 조건은 </a:t>
            </a:r>
          </a:p>
          <a:p>
            <a:pPr>
              <a:buFont typeface="Wingdings" pitchFamily="2" charset="2"/>
              <a:buNone/>
            </a:pPr>
            <a:r>
              <a:rPr lang="ko-KR" altLang="en-US" smtClean="0"/>
              <a:t>                        </a:t>
            </a:r>
            <a:r>
              <a:rPr lang="en-US" altLang="ko-KR" smtClean="0"/>
              <a:t>A→B ∧ B→C     </a:t>
            </a:r>
            <a:r>
              <a:rPr lang="ko-KR" altLang="en-US" smtClean="0"/>
              <a:t>가 성립하는 것 </a:t>
            </a:r>
          </a:p>
          <a:p>
            <a:r>
              <a:rPr lang="en-US" altLang="ko-KR" smtClean="0"/>
              <a:t>A</a:t>
            </a:r>
            <a:r>
              <a:rPr lang="ko-KR" altLang="en-US" smtClean="0"/>
              <a:t>가 릴레이션의 기본 키라면 키의 정의에 따라 </a:t>
            </a:r>
            <a:r>
              <a:rPr lang="en-US" altLang="ko-KR" smtClean="0"/>
              <a:t>A→B</a:t>
            </a:r>
            <a:r>
              <a:rPr lang="ko-KR" altLang="en-US" smtClean="0"/>
              <a:t>와 </a:t>
            </a:r>
            <a:r>
              <a:rPr lang="en-US" altLang="ko-KR" smtClean="0"/>
              <a:t>A→C</a:t>
            </a:r>
            <a:r>
              <a:rPr lang="ko-KR" altLang="en-US" smtClean="0"/>
              <a:t>가 성립한다</a:t>
            </a:r>
            <a:r>
              <a:rPr lang="en-US" altLang="ko-KR" smtClean="0"/>
              <a:t>. </a:t>
            </a:r>
            <a:r>
              <a:rPr lang="ko-KR" altLang="en-US" smtClean="0"/>
              <a:t>만일 </a:t>
            </a:r>
            <a:r>
              <a:rPr lang="en-US" altLang="ko-KR" smtClean="0"/>
              <a:t>C</a:t>
            </a:r>
            <a:r>
              <a:rPr lang="ko-KR" altLang="en-US" smtClean="0"/>
              <a:t>가 </a:t>
            </a:r>
            <a:r>
              <a:rPr lang="en-US" altLang="ko-KR" smtClean="0"/>
              <a:t>A</a:t>
            </a:r>
            <a:r>
              <a:rPr lang="ko-KR" altLang="en-US" smtClean="0"/>
              <a:t>외에 </a:t>
            </a:r>
            <a:r>
              <a:rPr lang="en-US" altLang="ko-KR" smtClean="0"/>
              <a:t>B</a:t>
            </a:r>
            <a:r>
              <a:rPr lang="ko-KR" altLang="en-US" smtClean="0"/>
              <a:t>에도 함수적으로 종속한다면 </a:t>
            </a:r>
            <a:r>
              <a:rPr lang="en-US" altLang="ko-KR" smtClean="0"/>
              <a:t>C</a:t>
            </a:r>
            <a:r>
              <a:rPr lang="ko-KR" altLang="en-US" smtClean="0"/>
              <a:t>는 </a:t>
            </a:r>
            <a:r>
              <a:rPr lang="en-US" altLang="ko-KR" smtClean="0"/>
              <a:t>A</a:t>
            </a:r>
            <a:r>
              <a:rPr lang="ko-KR" altLang="en-US" smtClean="0"/>
              <a:t>에 직접 함수적으로 종속하면서 </a:t>
            </a:r>
            <a:r>
              <a:rPr lang="en-US" altLang="ko-KR" smtClean="0"/>
              <a:t>B</a:t>
            </a:r>
            <a:r>
              <a:rPr lang="ko-KR" altLang="en-US" smtClean="0"/>
              <a:t>를 거쳐서 </a:t>
            </a:r>
            <a:r>
              <a:rPr lang="en-US" altLang="ko-KR" smtClean="0"/>
              <a:t>A</a:t>
            </a:r>
            <a:r>
              <a:rPr lang="ko-KR" altLang="en-US" smtClean="0"/>
              <a:t>에 이행적으로 종속한다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smtClean="0"/>
              <a:t>이행적 함수적 종속성</a:t>
            </a:r>
            <a:r>
              <a:rPr lang="en-US" altLang="ko-KR" sz="3600" smtClean="0"/>
              <a:t>(transitive FD)</a:t>
            </a:r>
            <a:endParaRPr lang="ko-KR" altLang="en-US" sz="3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71940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mtClean="0"/>
              <a:t>한 릴레이션 </a:t>
            </a:r>
            <a:r>
              <a:rPr lang="en-US" altLang="ko-KR" smtClean="0"/>
              <a:t>R</a:t>
            </a:r>
            <a:r>
              <a:rPr lang="ko-KR" altLang="en-US" smtClean="0"/>
              <a:t>이 </a:t>
            </a:r>
            <a:r>
              <a:rPr lang="en-US" altLang="ko-KR" smtClean="0"/>
              <a:t>BCNF</a:t>
            </a:r>
            <a:r>
              <a:rPr lang="ko-KR" altLang="en-US" smtClean="0"/>
              <a:t>를 만족한다는 것은</a:t>
            </a:r>
            <a:r>
              <a:rPr lang="en-US" altLang="ko-KR" smtClean="0"/>
              <a:t> </a:t>
            </a:r>
            <a:r>
              <a:rPr lang="ko-KR" altLang="en-US" smtClean="0"/>
              <a:t>릴레이션 </a:t>
            </a:r>
            <a:r>
              <a:rPr lang="en-US" altLang="ko-KR" smtClean="0"/>
              <a:t>R</a:t>
            </a:r>
            <a:r>
              <a:rPr lang="ko-KR" altLang="en-US" smtClean="0"/>
              <a:t>이 제</a:t>
            </a:r>
            <a:r>
              <a:rPr lang="en-US" altLang="ko-KR" smtClean="0"/>
              <a:t>3</a:t>
            </a:r>
            <a:r>
              <a:rPr lang="ko-KR" altLang="en-US" smtClean="0"/>
              <a:t>정규형을 만족하고</a:t>
            </a:r>
            <a:r>
              <a:rPr lang="en-US" altLang="ko-KR" smtClean="0"/>
              <a:t>, </a:t>
            </a:r>
            <a:r>
              <a:rPr lang="ko-KR" altLang="en-US" smtClean="0"/>
              <a:t>모든 결정자가 후보 키이어야 한다는 것 </a:t>
            </a:r>
            <a:r>
              <a:rPr lang="en-US" altLang="ko-KR" smtClean="0"/>
              <a:t>.</a:t>
            </a:r>
            <a:endParaRPr lang="ko-KR" altLang="en-US" smtClean="0"/>
          </a:p>
          <a:p>
            <a:r>
              <a:rPr lang="ko-KR" altLang="en-US" smtClean="0"/>
              <a:t>수강 릴레이션에서 강사 애트리뷰트는 후보 키가 아님에도 불구하고 과목 애트리뷰트를 결정하기 때문에 </a:t>
            </a:r>
            <a:r>
              <a:rPr lang="en-US" altLang="ko-KR" smtClean="0"/>
              <a:t>BCNF</a:t>
            </a:r>
            <a:r>
              <a:rPr lang="ko-KR" altLang="en-US" smtClean="0"/>
              <a:t>가 아님 </a:t>
            </a:r>
          </a:p>
          <a:p>
            <a:r>
              <a:rPr lang="ko-KR" altLang="en-US" smtClean="0"/>
              <a:t>제</a:t>
            </a:r>
            <a:r>
              <a:rPr lang="en-US" altLang="ko-KR" smtClean="0"/>
              <a:t>3</a:t>
            </a:r>
            <a:r>
              <a:rPr lang="ko-KR" altLang="en-US" smtClean="0"/>
              <a:t>정규형을 만족하는 대부분의 릴레이션들은 </a:t>
            </a:r>
            <a:r>
              <a:rPr lang="en-US" altLang="ko-KR" smtClean="0"/>
              <a:t>BCNF</a:t>
            </a:r>
            <a:r>
              <a:rPr lang="ko-KR" altLang="en-US" smtClean="0"/>
              <a:t>도 만족함 </a:t>
            </a:r>
          </a:p>
          <a:p>
            <a:r>
              <a:rPr lang="ko-KR" altLang="en-US" smtClean="0"/>
              <a:t>하나의 후보 키만을 가진 릴레이션이 제</a:t>
            </a:r>
            <a:r>
              <a:rPr lang="en-US" altLang="ko-KR" smtClean="0"/>
              <a:t>3</a:t>
            </a:r>
            <a:r>
              <a:rPr lang="ko-KR" altLang="en-US" smtClean="0"/>
              <a:t>정규형을 만족하면 동시에 </a:t>
            </a:r>
            <a:r>
              <a:rPr lang="en-US" altLang="ko-KR" smtClean="0"/>
              <a:t>BCNF</a:t>
            </a:r>
            <a:r>
              <a:rPr lang="ko-KR" altLang="en-US" smtClean="0"/>
              <a:t>도 만족함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BCNF</a:t>
            </a:r>
            <a:r>
              <a:rPr lang="ko-KR" altLang="en-US" smtClean="0"/>
              <a:t>형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33475" y="56007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과목코드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과목명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강사명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HY울릉도M" pitchFamily="18" charset="-127"/>
                          <a:ea typeface="HY울릉도M" pitchFamily="18" charset="-127"/>
                        </a:rPr>
                        <a:t>강의실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제</a:t>
            </a:r>
            <a:r>
              <a:rPr lang="en-US" altLang="ko-KR" smtClean="0"/>
              <a:t>4</a:t>
            </a:r>
            <a:r>
              <a:rPr lang="ko-KR" altLang="en-US" smtClean="0"/>
              <a:t>정규형</a:t>
            </a:r>
            <a:endParaRPr lang="en-US" altLang="ko-KR" smtClean="0"/>
          </a:p>
          <a:p>
            <a:pPr lvl="1">
              <a:buFont typeface="Arial" charset="0"/>
              <a:buChar char="•"/>
            </a:pPr>
            <a:r>
              <a:rPr lang="ko-KR" altLang="en-US" smtClean="0"/>
              <a:t>다치종속 규정</a:t>
            </a:r>
            <a:endParaRPr lang="en-US" altLang="ko-KR" smtClean="0"/>
          </a:p>
          <a:p>
            <a:r>
              <a:rPr lang="ko-KR" altLang="en-US" smtClean="0"/>
              <a:t>제</a:t>
            </a:r>
            <a:r>
              <a:rPr lang="en-US" altLang="ko-KR" smtClean="0"/>
              <a:t>5</a:t>
            </a:r>
            <a:r>
              <a:rPr lang="ko-KR" altLang="en-US" smtClean="0"/>
              <a:t>정규형</a:t>
            </a:r>
            <a:endParaRPr lang="en-US" altLang="ko-KR" smtClean="0"/>
          </a:p>
          <a:p>
            <a:pPr lvl="1">
              <a:buFont typeface="Arial" charset="0"/>
              <a:buChar char="•"/>
            </a:pPr>
            <a:r>
              <a:rPr lang="ko-KR" altLang="en-US" smtClean="0"/>
              <a:t>조인종속규정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제</a:t>
            </a:r>
            <a:r>
              <a:rPr lang="en-US" altLang="ko-KR" smtClean="0"/>
              <a:t>4</a:t>
            </a:r>
            <a:r>
              <a:rPr lang="ko-KR" altLang="en-US" smtClean="0"/>
              <a:t>정규형과 제</a:t>
            </a:r>
            <a:r>
              <a:rPr lang="en-US" altLang="ko-KR" smtClean="0"/>
              <a:t>5</a:t>
            </a:r>
            <a:r>
              <a:rPr lang="ko-KR" altLang="en-US" smtClean="0"/>
              <a:t>정규형은 이론적인 정규형이고</a:t>
            </a:r>
            <a:r>
              <a:rPr lang="en-US" altLang="ko-KR" smtClean="0"/>
              <a:t>, </a:t>
            </a:r>
            <a:r>
              <a:rPr lang="ko-KR" altLang="en-US" smtClean="0"/>
              <a:t>실제적인 정규화는 </a:t>
            </a:r>
            <a:r>
              <a:rPr lang="en-US" altLang="ko-KR" smtClean="0"/>
              <a:t>BCNF</a:t>
            </a:r>
            <a:r>
              <a:rPr lang="ko-KR" altLang="en-US" smtClean="0"/>
              <a:t>까지만 시행한다</a:t>
            </a:r>
            <a:endParaRPr lang="en-US" altLang="ko-KR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</a:t>
            </a:r>
            <a:r>
              <a:rPr lang="en-US" altLang="ko-KR" smtClean="0"/>
              <a:t>4</a:t>
            </a:r>
            <a:r>
              <a:rPr lang="ko-KR" altLang="en-US" smtClean="0"/>
              <a:t>정규형</a:t>
            </a:r>
            <a:r>
              <a:rPr lang="en-US" altLang="ko-KR" smtClean="0"/>
              <a:t>, </a:t>
            </a:r>
            <a:r>
              <a:rPr lang="ko-KR" altLang="en-US" smtClean="0"/>
              <a:t>제</a:t>
            </a:r>
            <a:r>
              <a:rPr lang="en-US" altLang="ko-KR" smtClean="0"/>
              <a:t>5</a:t>
            </a:r>
            <a:r>
              <a:rPr lang="ko-KR" altLang="en-US" smtClean="0"/>
              <a:t>정규형</a:t>
            </a:r>
            <a:endParaRPr lang="ko-KR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 다음 중 데이터베이스 설계 시 정규화</a:t>
            </a:r>
            <a:r>
              <a:rPr lang="en-US" altLang="ko-KR" dirty="0" smtClean="0"/>
              <a:t>(normalization)</a:t>
            </a:r>
            <a:r>
              <a:rPr lang="ko-KR" altLang="en-US" dirty="0" smtClean="0"/>
              <a:t>에 대한 설명으로 옳지 않은 것은</a:t>
            </a:r>
            <a:r>
              <a:rPr lang="en-US" altLang="ko-KR" dirty="0" smtClean="0"/>
              <a:t>?</a:t>
            </a:r>
            <a:endParaRPr lang="ko-KR" altLang="en-US" dirty="0" smtClean="0"/>
          </a:p>
          <a:p>
            <a:r>
              <a:rPr lang="ko-KR" altLang="en-US" dirty="0" smtClean="0"/>
              <a:t>① 데이터의 이상</a:t>
            </a:r>
            <a:r>
              <a:rPr lang="en-US" altLang="ko-KR" dirty="0" smtClean="0"/>
              <a:t>(anomaly) </a:t>
            </a:r>
            <a:r>
              <a:rPr lang="ko-KR" altLang="en-US" dirty="0" smtClean="0"/>
              <a:t>현상이 발생하지 않도록 하는 것이다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ko-KR" altLang="en-US" dirty="0" smtClean="0"/>
              <a:t>② 정규형에는 제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정규형에서부터 제 </a:t>
            </a:r>
            <a:r>
              <a:rPr lang="en-US" altLang="ko-KR" dirty="0" smtClean="0"/>
              <a:t>5 </a:t>
            </a:r>
            <a:r>
              <a:rPr lang="ko-KR" altLang="en-US" dirty="0" smtClean="0"/>
              <a:t>정규형까지 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ko-KR" altLang="en-US" dirty="0" smtClean="0"/>
              <a:t>③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속성들 사이의 종속성 개념에 기반을 두고 이들 종속성을 제거하는 과정이다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ko-KR" altLang="en-US" dirty="0" smtClean="0"/>
              <a:t>④ 정규화는 데이터베이스의 물리적 설계단계에서 수행된다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기출문제풀이</a:t>
            </a:r>
            <a:r>
              <a:rPr lang="en-US" altLang="ko-KR" dirty="0" smtClean="0"/>
              <a:t>1 </a:t>
            </a:r>
            <a:r>
              <a:rPr lang="en-US" altLang="ko-KR" sz="1600" dirty="0" smtClean="0"/>
              <a:t>(2011</a:t>
            </a:r>
            <a:r>
              <a:rPr lang="ko-KR" altLang="en-US" sz="1600" dirty="0" smtClean="0"/>
              <a:t>년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회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다음은 데이터베이스에 관한 설명이다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옳지 않은 것은</a:t>
            </a:r>
            <a:r>
              <a:rPr lang="en-US" altLang="ko-KR" dirty="0" smtClean="0"/>
              <a:t>?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① 데이터베이스란 여러 응용 시스템들이 공유할 수 있도록 통합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저장되어 운용되는 데이터 집합을 말한다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② 데이터베이스 모델의 종류에는 </a:t>
            </a:r>
            <a:r>
              <a:rPr lang="ko-KR" altLang="en-US" dirty="0" err="1" smtClean="0"/>
              <a:t>계층형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네트워크형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등이 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③ 데이터베이스를 생성하거나 수정하는데 사용되는 데이터베이스 언어를 데이터 </a:t>
            </a:r>
            <a:r>
              <a:rPr lang="ko-KR" altLang="en-US" dirty="0" err="1" smtClean="0"/>
              <a:t>제어어</a:t>
            </a:r>
            <a:r>
              <a:rPr lang="en-US" altLang="ko-KR" dirty="0" smtClean="0"/>
              <a:t>(DCL)</a:t>
            </a:r>
            <a:r>
              <a:rPr lang="ko-KR" altLang="en-US" dirty="0" smtClean="0"/>
              <a:t>라 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④ 데이터베이스 관리자는 데이터베이스 시스템을 총체적으로 감시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관리하는 책임과 권한을 갖는 사람 또는 그룹이다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/>
          <a:p>
            <a:pPr algn="l"/>
            <a:r>
              <a:rPr lang="ko-KR" altLang="en-US" dirty="0" smtClean="0"/>
              <a:t>기출문제풀이</a:t>
            </a:r>
            <a:r>
              <a:rPr lang="en-US" altLang="ko-KR" dirty="0" smtClean="0"/>
              <a:t>2 </a:t>
            </a:r>
            <a:r>
              <a:rPr lang="en-US" altLang="ko-KR" sz="1600" dirty="0" smtClean="0"/>
              <a:t>(2009</a:t>
            </a:r>
            <a:r>
              <a:rPr lang="ko-KR" altLang="en-US" sz="1600" dirty="0" smtClean="0"/>
              <a:t>년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회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다음 중 데이터베이스를 이용하는 경우의 장점으로 가장 옳은 것은</a:t>
            </a:r>
            <a:r>
              <a:rPr lang="en-US" altLang="ko-KR" dirty="0" smtClean="0"/>
              <a:t>?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① 데이터 간의 종속성을 유지할 수 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② 데이터 관리 비용을 절감할 수 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③ 데이터의 일관성 및 </a:t>
            </a:r>
            <a:r>
              <a:rPr lang="ko-KR" altLang="en-US" dirty="0" err="1" smtClean="0"/>
              <a:t>무결성을</a:t>
            </a:r>
            <a:r>
              <a:rPr lang="ko-KR" altLang="en-US" dirty="0" smtClean="0"/>
              <a:t> 유지할 수 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④ 데이터를 중복적으로 관리하므로 시스템에 문제가 발생하더라도 복구가 쉽다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/>
          <a:p>
            <a:pPr algn="l"/>
            <a:r>
              <a:rPr lang="ko-KR" altLang="en-US" dirty="0" smtClean="0"/>
              <a:t>기출문제풀이</a:t>
            </a:r>
            <a:r>
              <a:rPr lang="en-US" altLang="ko-KR" dirty="0" smtClean="0"/>
              <a:t>3 </a:t>
            </a:r>
            <a:r>
              <a:rPr lang="en-US" altLang="ko-KR" sz="1600" dirty="0" smtClean="0"/>
              <a:t>(2010</a:t>
            </a:r>
            <a:r>
              <a:rPr lang="ko-KR" altLang="en-US" sz="1600" dirty="0" smtClean="0"/>
              <a:t>년 </a:t>
            </a:r>
            <a:r>
              <a:rPr lang="en-US" altLang="ko-KR" sz="1600" smtClean="0"/>
              <a:t>2</a:t>
            </a:r>
            <a:r>
              <a:rPr lang="ko-KR" altLang="en-US" sz="1600" smtClean="0"/>
              <a:t>회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문제</a:t>
            </a:r>
            <a:r>
              <a:rPr lang="en-US" altLang="ko-KR" dirty="0" smtClean="0"/>
              <a:t>1  =&gt; </a:t>
            </a:r>
            <a:r>
              <a:rPr lang="ko-KR" altLang="en-US" dirty="0" smtClean="0"/>
              <a:t>④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문제</a:t>
            </a:r>
            <a:r>
              <a:rPr lang="en-US" altLang="ko-KR" dirty="0" smtClean="0"/>
              <a:t>2  =&gt; </a:t>
            </a:r>
            <a:r>
              <a:rPr lang="ko-KR" altLang="en-US" dirty="0" smtClean="0"/>
              <a:t>③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문제</a:t>
            </a:r>
            <a:r>
              <a:rPr lang="en-US" altLang="ko-KR" dirty="0" smtClean="0"/>
              <a:t>3  =&gt; </a:t>
            </a:r>
            <a:r>
              <a:rPr lang="ko-KR" altLang="en-US" dirty="0" smtClean="0"/>
              <a:t>③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정답</a:t>
            </a:r>
            <a:endParaRPr lang="ko-KR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1.</a:t>
            </a:r>
            <a:r>
              <a:rPr lang="ko-KR" altLang="en-US" smtClean="0"/>
              <a:t>데이터베이스 설계</a:t>
            </a:r>
          </a:p>
          <a:p>
            <a:pPr lvl="1"/>
            <a:r>
              <a:rPr lang="en-US" altLang="ko-KR" smtClean="0"/>
              <a:t>1) </a:t>
            </a:r>
            <a:r>
              <a:rPr lang="ko-KR" altLang="en-US" smtClean="0"/>
              <a:t>데이터 모델링  </a:t>
            </a:r>
            <a:r>
              <a:rPr lang="en-US" altLang="ko-KR" smtClean="0"/>
              <a:t>2)</a:t>
            </a:r>
            <a:r>
              <a:rPr lang="ko-KR" altLang="en-US" smtClean="0"/>
              <a:t>데이타 모델 </a:t>
            </a:r>
            <a:r>
              <a:rPr lang="en-US" altLang="ko-KR" smtClean="0"/>
              <a:t>3) </a:t>
            </a:r>
            <a:r>
              <a:rPr lang="ko-KR" altLang="en-US" smtClean="0"/>
              <a:t>데이터베이스설계</a:t>
            </a:r>
          </a:p>
          <a:p>
            <a:endParaRPr lang="ko-KR" altLang="en-US" smtClean="0"/>
          </a:p>
          <a:p>
            <a:r>
              <a:rPr lang="en-US" altLang="ko-KR" smtClean="0"/>
              <a:t>2.</a:t>
            </a:r>
            <a:r>
              <a:rPr lang="ko-KR" altLang="en-US" smtClean="0"/>
              <a:t>정규화</a:t>
            </a:r>
          </a:p>
          <a:p>
            <a:pPr lvl="1"/>
            <a:r>
              <a:rPr lang="en-US" altLang="ko-KR" smtClean="0"/>
              <a:t>1) </a:t>
            </a:r>
            <a:r>
              <a:rPr lang="ko-KR" altLang="en-US" smtClean="0"/>
              <a:t>함수종속과 이상현상   </a:t>
            </a:r>
            <a:r>
              <a:rPr lang="en-US" altLang="ko-KR" smtClean="0"/>
              <a:t>2) </a:t>
            </a:r>
            <a:r>
              <a:rPr lang="ko-KR" altLang="en-US" smtClean="0"/>
              <a:t>제</a:t>
            </a:r>
            <a:r>
              <a:rPr lang="en-US" altLang="ko-KR" smtClean="0"/>
              <a:t>1</a:t>
            </a:r>
            <a:r>
              <a:rPr lang="ko-KR" altLang="en-US" smtClean="0"/>
              <a:t>정규형     </a:t>
            </a:r>
            <a:r>
              <a:rPr lang="en-US" altLang="ko-KR" smtClean="0"/>
              <a:t>3) </a:t>
            </a:r>
            <a:r>
              <a:rPr lang="ko-KR" altLang="en-US" smtClean="0"/>
              <a:t>제</a:t>
            </a:r>
            <a:r>
              <a:rPr lang="en-US" altLang="ko-KR" smtClean="0"/>
              <a:t>2</a:t>
            </a:r>
            <a:r>
              <a:rPr lang="ko-KR" altLang="en-US" smtClean="0"/>
              <a:t>정규형  </a:t>
            </a:r>
            <a:r>
              <a:rPr lang="en-US" altLang="ko-KR" smtClean="0"/>
              <a:t>4) </a:t>
            </a:r>
            <a:r>
              <a:rPr lang="ko-KR" altLang="en-US" smtClean="0"/>
              <a:t>제</a:t>
            </a:r>
            <a:r>
              <a:rPr lang="en-US" altLang="ko-KR" smtClean="0"/>
              <a:t>3</a:t>
            </a:r>
            <a:r>
              <a:rPr lang="ko-KR" altLang="en-US" smtClean="0"/>
              <a:t>정규형   </a:t>
            </a:r>
            <a:r>
              <a:rPr lang="en-US" altLang="ko-KR" smtClean="0"/>
              <a:t>5) BCNF   6) </a:t>
            </a:r>
            <a:r>
              <a:rPr lang="ko-KR" altLang="en-US" smtClean="0"/>
              <a:t>제</a:t>
            </a:r>
            <a:r>
              <a:rPr lang="en-US" altLang="ko-KR" smtClean="0"/>
              <a:t>4</a:t>
            </a:r>
            <a:r>
              <a:rPr lang="ko-KR" altLang="en-US" smtClean="0"/>
              <a:t>정규형</a:t>
            </a:r>
            <a:r>
              <a:rPr lang="en-US" altLang="ko-KR" smtClean="0"/>
              <a:t>, </a:t>
            </a:r>
            <a:r>
              <a:rPr lang="ko-KR" altLang="en-US" smtClean="0"/>
              <a:t>제</a:t>
            </a:r>
            <a:r>
              <a:rPr lang="en-US" altLang="ko-KR" smtClean="0"/>
              <a:t>5</a:t>
            </a:r>
            <a:r>
              <a:rPr lang="ko-KR" altLang="en-US" smtClean="0"/>
              <a:t>정규형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 리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 데이터 모델의 분류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① 개념적 데이터 모델</a:t>
            </a:r>
            <a:r>
              <a:rPr lang="en-US" altLang="ko-KR" smtClean="0"/>
              <a:t>(conceptual data model) </a:t>
            </a:r>
          </a:p>
          <a:p>
            <a:pPr lvl="1">
              <a:lnSpc>
                <a:spcPct val="150000"/>
              </a:lnSpc>
            </a:pPr>
            <a:r>
              <a:rPr lang="en-US" altLang="ko-KR" smtClean="0"/>
              <a:t>: </a:t>
            </a:r>
            <a:r>
              <a:rPr lang="ko-KR" altLang="en-US" smtClean="0"/>
              <a:t>사람이 인식하는 것과 유사하게 데이터베이스의 전체적인 논리적 구조를 명시 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예</a:t>
            </a:r>
            <a:r>
              <a:rPr lang="en-US" altLang="ko-KR" smtClean="0"/>
              <a:t>: </a:t>
            </a:r>
            <a:r>
              <a:rPr lang="ko-KR" altLang="en-US" smtClean="0"/>
              <a:t>엔티티</a:t>
            </a:r>
            <a:r>
              <a:rPr lang="en-US" altLang="ko-KR" smtClean="0"/>
              <a:t>-</a:t>
            </a:r>
            <a:r>
              <a:rPr lang="ko-KR" altLang="en-US" smtClean="0"/>
              <a:t>관계</a:t>
            </a:r>
            <a:r>
              <a:rPr lang="en-US" altLang="ko-KR" smtClean="0"/>
              <a:t>(ER: Entity-Relationship) </a:t>
            </a:r>
            <a:r>
              <a:rPr lang="ko-KR" altLang="en-US" smtClean="0"/>
              <a:t>데이터 모델과 객체 지향 데이터 모델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2)</a:t>
            </a:r>
            <a:r>
              <a:rPr lang="ko-KR" altLang="en-US" smtClean="0"/>
              <a:t>데이터모델</a:t>
            </a:r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lnSpc>
                <a:spcPct val="150000"/>
              </a:lnSpc>
            </a:pPr>
            <a:r>
              <a:rPr lang="ko-KR" altLang="en-US" smtClean="0"/>
              <a:t>데이터베이스의 구조를 기술하는데 사용되는 개념들의 집합인 구조</a:t>
            </a:r>
            <a:r>
              <a:rPr lang="en-US" altLang="ko-KR" smtClean="0"/>
              <a:t>(</a:t>
            </a:r>
            <a:r>
              <a:rPr lang="ko-KR" altLang="en-US" smtClean="0"/>
              <a:t>데이터 타입과 관계</a:t>
            </a:r>
            <a:r>
              <a:rPr lang="en-US" altLang="ko-KR" smtClean="0"/>
              <a:t>), </a:t>
            </a:r>
            <a:r>
              <a:rPr lang="ko-KR" altLang="en-US" smtClean="0"/>
              <a:t>이 구조 위에서 동작하는 연산자들</a:t>
            </a:r>
            <a:r>
              <a:rPr lang="en-US" altLang="ko-KR" smtClean="0"/>
              <a:t>, </a:t>
            </a:r>
            <a:r>
              <a:rPr lang="ko-KR" altLang="en-US" smtClean="0"/>
              <a:t>무결성 제약조건들로 이루어짐 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 사용자에게 내부 저장 방식의 세세한 사항은 숨기면서 데이터에 대한 직관적인 뷰를 제공하는 동시에 이들 간의 사상을 제공 </a:t>
            </a: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en-US" altLang="ko-KR" smtClean="0"/>
              <a:t>Ex)</a:t>
            </a:r>
            <a:r>
              <a:rPr lang="ko-KR" altLang="en-US" smtClean="0"/>
              <a:t> </a:t>
            </a:r>
            <a:r>
              <a:rPr lang="en-US" altLang="ko-KR" smtClean="0"/>
              <a:t>E-R </a:t>
            </a:r>
            <a:r>
              <a:rPr lang="ko-KR" altLang="en-US" smtClean="0"/>
              <a:t>모델</a:t>
            </a:r>
            <a:r>
              <a:rPr lang="en-US" altLang="ko-KR" smtClean="0"/>
              <a:t>(</a:t>
            </a:r>
            <a:r>
              <a:rPr lang="ko-KR" altLang="en-US" smtClean="0"/>
              <a:t>개체</a:t>
            </a:r>
            <a:r>
              <a:rPr lang="en-US" altLang="ko-KR" smtClean="0"/>
              <a:t>-</a:t>
            </a:r>
            <a:r>
              <a:rPr lang="ko-KR" altLang="en-US" smtClean="0"/>
              <a:t>관계 모델</a:t>
            </a:r>
            <a:r>
              <a:rPr lang="en-US" altLang="ko-KR" smtClean="0"/>
              <a:t>)</a:t>
            </a:r>
            <a:endParaRPr lang="ko-KR" altLang="en-US" smtClean="0"/>
          </a:p>
          <a:p>
            <a:pPr>
              <a:lnSpc>
                <a:spcPct val="150000"/>
              </a:lnSpc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smtClean="0"/>
              <a:t>데이터베이스 설계를 용이하게 하기 위해서 </a:t>
            </a:r>
            <a:r>
              <a:rPr lang="en-US" altLang="ko-KR" smtClean="0"/>
              <a:t>P.P. Chen</a:t>
            </a:r>
            <a:r>
              <a:rPr lang="ko-KR" altLang="en-US" smtClean="0"/>
              <a:t>이 </a:t>
            </a:r>
            <a:r>
              <a:rPr lang="en-US" altLang="ko-KR" smtClean="0"/>
              <a:t>1976</a:t>
            </a:r>
            <a:r>
              <a:rPr lang="ko-KR" altLang="en-US" smtClean="0"/>
              <a:t>년에 제안한 개념적모델</a:t>
            </a:r>
          </a:p>
          <a:p>
            <a:r>
              <a:rPr lang="en-US" altLang="ko-KR" smtClean="0"/>
              <a:t>Chen</a:t>
            </a:r>
            <a:r>
              <a:rPr lang="ko-KR" altLang="en-US" smtClean="0"/>
              <a:t>이 </a:t>
            </a:r>
            <a:r>
              <a:rPr lang="en-US" altLang="ko-KR" smtClean="0"/>
              <a:t>ER </a:t>
            </a:r>
            <a:r>
              <a:rPr lang="ko-KR" altLang="en-US" smtClean="0"/>
              <a:t>모델을 제안한 이후에 많은 학자들이 이 모델을 강화시켰음</a:t>
            </a:r>
          </a:p>
          <a:p>
            <a:r>
              <a:rPr lang="ko-KR" altLang="en-US" smtClean="0"/>
              <a:t>현재는 </a:t>
            </a:r>
            <a:r>
              <a:rPr lang="en-US" altLang="ko-KR" smtClean="0"/>
              <a:t>EER(Enhanced Entity Relationship) </a:t>
            </a:r>
            <a:r>
              <a:rPr lang="ko-KR" altLang="en-US" smtClean="0"/>
              <a:t>모델이 데이터베이스 설계 과정에 널리 사용되고 있음</a:t>
            </a:r>
          </a:p>
          <a:p>
            <a:r>
              <a:rPr lang="en-US" altLang="ko-KR" smtClean="0"/>
              <a:t>ER </a:t>
            </a:r>
            <a:r>
              <a:rPr lang="ko-KR" altLang="en-US" smtClean="0"/>
              <a:t>모델은 매우 쉽게 관계 데이터 모델로 사상됨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E-R </a:t>
            </a:r>
            <a:r>
              <a:rPr lang="ko-KR" altLang="en-US" smtClean="0"/>
              <a:t>모델</a:t>
            </a:r>
            <a:r>
              <a:rPr lang="en-US" altLang="ko-KR" smtClean="0"/>
              <a:t> (</a:t>
            </a:r>
            <a:r>
              <a:rPr lang="ko-KR" altLang="en-US" smtClean="0"/>
              <a:t>개체</a:t>
            </a:r>
            <a:r>
              <a:rPr lang="en-US" altLang="ko-KR" smtClean="0"/>
              <a:t>-</a:t>
            </a:r>
            <a:r>
              <a:rPr lang="ko-KR" altLang="en-US" smtClean="0"/>
              <a:t>관계 모델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E-R </a:t>
            </a:r>
            <a:r>
              <a:rPr lang="ko-KR" altLang="en-US" smtClean="0"/>
              <a:t>다이어그램</a:t>
            </a:r>
            <a:endParaRPr lang="ko-KR" altLang="en-US"/>
          </a:p>
        </p:txBody>
      </p:sp>
      <p:graphicFrame>
        <p:nvGraphicFramePr>
          <p:cNvPr id="4" name="내용 개체 틀 5"/>
          <p:cNvGraphicFramePr>
            <a:graphicFrameLocks/>
          </p:cNvGraphicFramePr>
          <p:nvPr/>
        </p:nvGraphicFramePr>
        <p:xfrm>
          <a:off x="681038" y="1981200"/>
          <a:ext cx="7824807" cy="398146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608269"/>
                <a:gridCol w="2187595"/>
                <a:gridCol w="3028943"/>
              </a:tblGrid>
              <a:tr h="663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울릉도M" pitchFamily="18" charset="-127"/>
                          <a:ea typeface="HY울릉도M" pitchFamily="18" charset="-127"/>
                        </a:rPr>
                        <a:t>기 호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울릉도M" pitchFamily="18" charset="-127"/>
                          <a:ea typeface="HY울릉도M" pitchFamily="18" charset="-127"/>
                        </a:rPr>
                        <a:t>기호 이름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울릉도M" pitchFamily="18" charset="-127"/>
                          <a:ea typeface="HY울릉도M" pitchFamily="18" charset="-127"/>
                        </a:rPr>
                        <a:t>의 미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anchor="ctr"/>
                </a:tc>
              </a:tr>
              <a:tr h="66357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울릉도M" pitchFamily="18" charset="-127"/>
                          <a:ea typeface="HY울릉도M" pitchFamily="18" charset="-127"/>
                        </a:rPr>
                        <a:t>직사각형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울릉도M" pitchFamily="18" charset="-127"/>
                          <a:ea typeface="HY울릉도M" pitchFamily="18" charset="-127"/>
                        </a:rPr>
                        <a:t>개체</a:t>
                      </a:r>
                      <a:r>
                        <a:rPr lang="en-US" altLang="ko-KR" dirty="0" smtClean="0">
                          <a:latin typeface="HY울릉도M" pitchFamily="18" charset="-127"/>
                          <a:ea typeface="HY울릉도M" pitchFamily="18" charset="-127"/>
                        </a:rPr>
                        <a:t>(entity) </a:t>
                      </a:r>
                      <a:r>
                        <a:rPr lang="ko-KR" altLang="en-US" dirty="0" smtClean="0">
                          <a:latin typeface="HY울릉도M" pitchFamily="18" charset="-127"/>
                          <a:ea typeface="HY울릉도M" pitchFamily="18" charset="-127"/>
                        </a:rPr>
                        <a:t>타입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anchor="ctr"/>
                </a:tc>
              </a:tr>
              <a:tr h="66357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울릉도M" pitchFamily="18" charset="-127"/>
                          <a:ea typeface="HY울릉도M" pitchFamily="18" charset="-127"/>
                        </a:rPr>
                        <a:t>마름모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울릉도M" pitchFamily="18" charset="-127"/>
                          <a:ea typeface="HY울릉도M" pitchFamily="18" charset="-127"/>
                        </a:rPr>
                        <a:t>관계</a:t>
                      </a:r>
                      <a:r>
                        <a:rPr lang="en-US" altLang="ko-KR" dirty="0" smtClean="0">
                          <a:latin typeface="HY울릉도M" pitchFamily="18" charset="-127"/>
                          <a:ea typeface="HY울릉도M" pitchFamily="18" charset="-127"/>
                        </a:rPr>
                        <a:t>(relationship)</a:t>
                      </a:r>
                      <a:r>
                        <a:rPr lang="en-US" altLang="ko-KR" baseline="0" dirty="0" smtClean="0">
                          <a:latin typeface="HY울릉도M" pitchFamily="18" charset="-127"/>
                          <a:ea typeface="HY울릉도M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HY울릉도M" pitchFamily="18" charset="-127"/>
                          <a:ea typeface="HY울릉도M" pitchFamily="18" charset="-127"/>
                        </a:rPr>
                        <a:t>타입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anchor="ctr"/>
                </a:tc>
              </a:tr>
              <a:tr h="66357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울릉도M" pitchFamily="18" charset="-127"/>
                          <a:ea typeface="HY울릉도M" pitchFamily="18" charset="-127"/>
                        </a:rPr>
                        <a:t>타원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울릉도M" pitchFamily="18" charset="-127"/>
                          <a:ea typeface="HY울릉도M" pitchFamily="18" charset="-127"/>
                        </a:rPr>
                        <a:t>속성</a:t>
                      </a:r>
                      <a:r>
                        <a:rPr lang="en-US" altLang="ko-KR" dirty="0" smtClean="0">
                          <a:latin typeface="HY울릉도M" pitchFamily="18" charset="-127"/>
                          <a:ea typeface="HY울릉도M" pitchFamily="18" charset="-127"/>
                        </a:rPr>
                        <a:t>(attribute)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anchor="ctr"/>
                </a:tc>
              </a:tr>
              <a:tr h="663577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울릉도M" pitchFamily="18" charset="-127"/>
                          <a:ea typeface="HY울릉도M" pitchFamily="18" charset="-127"/>
                        </a:rPr>
                        <a:t>밑줄타원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HY울릉도M" pitchFamily="18" charset="-127"/>
                          <a:ea typeface="HY울릉도M" pitchFamily="18" charset="-127"/>
                        </a:rPr>
                        <a:t>기본키</a:t>
                      </a:r>
                      <a:r>
                        <a:rPr lang="en-US" altLang="ko-KR" dirty="0" smtClean="0">
                          <a:latin typeface="HY울릉도M" pitchFamily="18" charset="-127"/>
                          <a:ea typeface="HY울릉도M" pitchFamily="18" charset="-127"/>
                        </a:rPr>
                        <a:t> </a:t>
                      </a:r>
                      <a:r>
                        <a:rPr lang="ko-KR" altLang="en-US" dirty="0" smtClean="0">
                          <a:latin typeface="HY울릉도M" pitchFamily="18" charset="-127"/>
                          <a:ea typeface="HY울릉도M" pitchFamily="18" charset="-127"/>
                        </a:rPr>
                        <a:t>속성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anchor="ctr"/>
                </a:tc>
              </a:tr>
              <a:tr h="66357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울릉도M" pitchFamily="18" charset="-127"/>
                          <a:ea typeface="HY울릉도M" pitchFamily="18" charset="-127"/>
                        </a:rPr>
                        <a:t>링크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울릉도M" pitchFamily="18" charset="-127"/>
                          <a:ea typeface="HY울릉도M" pitchFamily="18" charset="-127"/>
                        </a:rPr>
                        <a:t>개체타입 속성들을 연결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울릉도M" pitchFamily="18" charset="-127"/>
                        <a:ea typeface="HY울릉도M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순서도: 처리 4"/>
          <p:cNvSpPr/>
          <p:nvPr/>
        </p:nvSpPr>
        <p:spPr>
          <a:xfrm>
            <a:off x="1357290" y="2786058"/>
            <a:ext cx="1357313" cy="3619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순서도: 판단 5"/>
          <p:cNvSpPr/>
          <p:nvPr/>
        </p:nvSpPr>
        <p:spPr>
          <a:xfrm>
            <a:off x="1314450" y="3519488"/>
            <a:ext cx="1447800" cy="3619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404938" y="4062413"/>
            <a:ext cx="1266825" cy="452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404938" y="4786313"/>
            <a:ext cx="1266825" cy="452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585913" y="5057775"/>
            <a:ext cx="814387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404938" y="5600700"/>
            <a:ext cx="126682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ERD</a:t>
            </a:r>
            <a:r>
              <a:rPr lang="ko-KR" altLang="en-US" smtClean="0"/>
              <a:t>예제</a:t>
            </a:r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57158" y="2500306"/>
            <a:ext cx="8505825" cy="2895600"/>
            <a:chOff x="319088" y="1800225"/>
            <a:chExt cx="8505825" cy="2895600"/>
          </a:xfrm>
        </p:grpSpPr>
        <p:sp>
          <p:nvSpPr>
            <p:cNvPr id="6" name="순서도: 판단 5"/>
            <p:cNvSpPr/>
            <p:nvPr/>
          </p:nvSpPr>
          <p:spPr>
            <a:xfrm>
              <a:off x="3486150" y="2071688"/>
              <a:ext cx="2262188" cy="814387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</a:rPr>
                <a:t>지도하다</a:t>
              </a:r>
            </a:p>
          </p:txBody>
        </p:sp>
        <p:sp>
          <p:nvSpPr>
            <p:cNvPr id="7" name="순서도: 처리 6"/>
            <p:cNvSpPr/>
            <p:nvPr/>
          </p:nvSpPr>
          <p:spPr>
            <a:xfrm>
              <a:off x="771525" y="2162175"/>
              <a:ext cx="1538288" cy="633413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>
                  <a:solidFill>
                    <a:schemeClr val="tx1"/>
                  </a:solidFill>
                </a:rPr>
                <a:t>학생</a:t>
              </a:r>
            </a:p>
          </p:txBody>
        </p:sp>
        <p:sp>
          <p:nvSpPr>
            <p:cNvPr id="8" name="순서도: 처리 7"/>
            <p:cNvSpPr/>
            <p:nvPr/>
          </p:nvSpPr>
          <p:spPr>
            <a:xfrm>
              <a:off x="7015163" y="2162175"/>
              <a:ext cx="1538287" cy="633413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</a:rPr>
                <a:t>교수</a:t>
              </a:r>
            </a:p>
          </p:txBody>
        </p:sp>
        <p:cxnSp>
          <p:nvCxnSpPr>
            <p:cNvPr id="9" name="직선 연결선 8"/>
            <p:cNvCxnSpPr>
              <a:stCxn id="7" idx="3"/>
              <a:endCxn id="6" idx="1"/>
            </p:cNvCxnSpPr>
            <p:nvPr/>
          </p:nvCxnSpPr>
          <p:spPr>
            <a:xfrm>
              <a:off x="2309813" y="2478088"/>
              <a:ext cx="1176337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stCxn id="8" idx="1"/>
              <a:endCxn id="6" idx="3"/>
            </p:cNvCxnSpPr>
            <p:nvPr/>
          </p:nvCxnSpPr>
          <p:spPr>
            <a:xfrm rot="10800000">
              <a:off x="5748338" y="2478088"/>
              <a:ext cx="1266825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7" idx="2"/>
            </p:cNvCxnSpPr>
            <p:nvPr/>
          </p:nvCxnSpPr>
          <p:spPr>
            <a:xfrm rot="5400000">
              <a:off x="477044" y="3090069"/>
              <a:ext cx="1357312" cy="768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stCxn id="7" idx="2"/>
              <a:endCxn id="16" idx="0"/>
            </p:cNvCxnSpPr>
            <p:nvPr/>
          </p:nvCxnSpPr>
          <p:spPr>
            <a:xfrm rot="16200000" flipH="1">
              <a:off x="1811338" y="2524125"/>
              <a:ext cx="1357312" cy="1900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7" idx="2"/>
              <a:endCxn id="15" idx="0"/>
            </p:cNvCxnSpPr>
            <p:nvPr/>
          </p:nvCxnSpPr>
          <p:spPr>
            <a:xfrm rot="16200000" flipH="1">
              <a:off x="1177926" y="3157537"/>
              <a:ext cx="1357312" cy="6334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319088" y="4152900"/>
              <a:ext cx="1176337" cy="5429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</a:rPr>
                <a:t>학번</a:t>
              </a:r>
            </a:p>
          </p:txBody>
        </p:sp>
        <p:sp>
          <p:nvSpPr>
            <p:cNvPr id="15" name="타원 14"/>
            <p:cNvSpPr/>
            <p:nvPr/>
          </p:nvSpPr>
          <p:spPr>
            <a:xfrm>
              <a:off x="1585913" y="4152900"/>
              <a:ext cx="1176337" cy="5429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</a:rPr>
                <a:t>이름</a:t>
              </a:r>
            </a:p>
          </p:txBody>
        </p:sp>
        <p:sp>
          <p:nvSpPr>
            <p:cNvPr id="16" name="타원 15"/>
            <p:cNvSpPr/>
            <p:nvPr/>
          </p:nvSpPr>
          <p:spPr>
            <a:xfrm>
              <a:off x="2852738" y="4152900"/>
              <a:ext cx="1176337" cy="5429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</a:rPr>
                <a:t>학과</a:t>
              </a:r>
            </a:p>
          </p:txBody>
        </p:sp>
        <p:cxnSp>
          <p:nvCxnSpPr>
            <p:cNvPr id="17" name="직선 연결선 16"/>
            <p:cNvCxnSpPr>
              <a:stCxn id="8" idx="2"/>
            </p:cNvCxnSpPr>
            <p:nvPr/>
          </p:nvCxnSpPr>
          <p:spPr>
            <a:xfrm rot="5400000">
              <a:off x="5997576" y="2365375"/>
              <a:ext cx="1357312" cy="22177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8" idx="2"/>
            </p:cNvCxnSpPr>
            <p:nvPr/>
          </p:nvCxnSpPr>
          <p:spPr>
            <a:xfrm rot="16200000" flipH="1">
              <a:off x="7400132" y="3180556"/>
              <a:ext cx="1357312" cy="5873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8" idx="2"/>
              <a:endCxn id="21" idx="0"/>
            </p:cNvCxnSpPr>
            <p:nvPr/>
          </p:nvCxnSpPr>
          <p:spPr>
            <a:xfrm rot="5400000">
              <a:off x="6699251" y="3067050"/>
              <a:ext cx="1357312" cy="8143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/>
            <p:cNvSpPr/>
            <p:nvPr/>
          </p:nvSpPr>
          <p:spPr>
            <a:xfrm>
              <a:off x="5114925" y="4152900"/>
              <a:ext cx="1176338" cy="5429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</a:rPr>
                <a:t>교수번호</a:t>
              </a:r>
            </a:p>
          </p:txBody>
        </p:sp>
        <p:sp>
          <p:nvSpPr>
            <p:cNvPr id="21" name="타원 20"/>
            <p:cNvSpPr/>
            <p:nvPr/>
          </p:nvSpPr>
          <p:spPr>
            <a:xfrm>
              <a:off x="6381750" y="4152900"/>
              <a:ext cx="1176338" cy="5429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</a:rPr>
                <a:t>이름</a:t>
              </a:r>
            </a:p>
          </p:txBody>
        </p:sp>
        <p:sp>
          <p:nvSpPr>
            <p:cNvPr id="22" name="타원 21"/>
            <p:cNvSpPr/>
            <p:nvPr/>
          </p:nvSpPr>
          <p:spPr>
            <a:xfrm>
              <a:off x="7648575" y="4152900"/>
              <a:ext cx="1176338" cy="5429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</a:rPr>
                <a:t>학과</a:t>
              </a:r>
            </a:p>
          </p:txBody>
        </p:sp>
        <p:sp>
          <p:nvSpPr>
            <p:cNvPr id="23" name="TextBox 40"/>
            <p:cNvSpPr txBox="1">
              <a:spLocks noChangeArrowheads="1"/>
            </p:cNvSpPr>
            <p:nvPr/>
          </p:nvSpPr>
          <p:spPr bwMode="auto">
            <a:xfrm>
              <a:off x="2852738" y="1800225"/>
              <a:ext cx="54292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400" b="1"/>
                <a:t>1</a:t>
              </a:r>
              <a:endParaRPr lang="ko-KR" altLang="en-US" sz="2400" b="1"/>
            </a:p>
          </p:txBody>
        </p:sp>
        <p:sp>
          <p:nvSpPr>
            <p:cNvPr id="24" name="TextBox 41"/>
            <p:cNvSpPr txBox="1">
              <a:spLocks noChangeArrowheads="1"/>
            </p:cNvSpPr>
            <p:nvPr/>
          </p:nvSpPr>
          <p:spPr bwMode="auto">
            <a:xfrm>
              <a:off x="5929313" y="1800225"/>
              <a:ext cx="54292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2400" b="1"/>
                <a:t>N</a:t>
              </a:r>
              <a:endParaRPr lang="ko-KR" altLang="en-US" sz="2400" b="1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lnSpcReduction="10000"/>
          </a:bodyPr>
          <a:lstStyle/>
          <a:p>
            <a:r>
              <a:rPr lang="ko-KR" altLang="en-US" smtClean="0"/>
              <a:t>②논리적 데이터 모델</a:t>
            </a:r>
            <a:r>
              <a:rPr lang="en-US" altLang="ko-KR" smtClean="0"/>
              <a:t>(representation(implementation) data model) </a:t>
            </a:r>
          </a:p>
          <a:p>
            <a:r>
              <a:rPr lang="en-US" altLang="ko-KR" smtClean="0"/>
              <a:t>: </a:t>
            </a:r>
            <a:r>
              <a:rPr lang="ko-KR" altLang="en-US" smtClean="0"/>
              <a:t>최종 사용자가 이해하는 개념이면서 컴퓨터 내에서 데이터가 조직되는 방식과 멀리 떨어져 있지는 않음 </a:t>
            </a:r>
          </a:p>
          <a:p>
            <a:pPr lvl="1"/>
            <a:r>
              <a:rPr lang="ko-KR" altLang="en-US" smtClean="0"/>
              <a:t>예</a:t>
            </a:r>
            <a:r>
              <a:rPr lang="en-US" altLang="ko-KR" smtClean="0"/>
              <a:t>: </a:t>
            </a:r>
            <a:r>
              <a:rPr lang="ko-KR" altLang="en-US" smtClean="0"/>
              <a:t>계층 데이터 모델</a:t>
            </a:r>
            <a:r>
              <a:rPr lang="en-US" altLang="ko-KR" smtClean="0"/>
              <a:t>(hierarchical data model), </a:t>
            </a:r>
            <a:r>
              <a:rPr lang="ko-KR" altLang="en-US" smtClean="0"/>
              <a:t>네트워크 데이터 모델</a:t>
            </a:r>
            <a:r>
              <a:rPr lang="en-US" altLang="ko-KR" smtClean="0"/>
              <a:t>(network data model), </a:t>
            </a:r>
            <a:r>
              <a:rPr lang="ko-KR" altLang="en-US" smtClean="0"/>
              <a:t>관계 데이터 모델</a:t>
            </a:r>
            <a:r>
              <a:rPr lang="en-US" altLang="ko-KR" smtClean="0"/>
              <a:t>(relational data model), </a:t>
            </a:r>
            <a:r>
              <a:rPr lang="ko-KR" altLang="en-US" smtClean="0"/>
              <a:t>객체지향형 모델</a:t>
            </a:r>
            <a:r>
              <a:rPr lang="en-US" altLang="ko-KR" smtClean="0"/>
              <a:t>, </a:t>
            </a:r>
            <a:r>
              <a:rPr lang="ko-KR" altLang="en-US" smtClean="0"/>
              <a:t>역리스트형 모델 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1581</Words>
  <Application>Microsoft Office PowerPoint</Application>
  <PresentationFormat>화면 슬라이드 쇼(4:3)</PresentationFormat>
  <Paragraphs>231</Paragraphs>
  <Slides>37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고구려 벽화</vt:lpstr>
      <vt:lpstr>DB3장. 데이터베이스 설계와 정규화</vt:lpstr>
      <vt:lpstr>Index</vt:lpstr>
      <vt:lpstr>1.데이터베이스 설계</vt:lpstr>
      <vt:lpstr>2)데이터모델</vt:lpstr>
      <vt:lpstr>슬라이드 5</vt:lpstr>
      <vt:lpstr>E-R 모델 (개체-관계 모델)</vt:lpstr>
      <vt:lpstr>E-R 다이어그램</vt:lpstr>
      <vt:lpstr>ERD예제</vt:lpstr>
      <vt:lpstr>슬라이드 9</vt:lpstr>
      <vt:lpstr>3) 데이터베이스 설계 </vt:lpstr>
      <vt:lpstr>설계의 구분</vt:lpstr>
      <vt:lpstr>특징</vt:lpstr>
      <vt:lpstr>단계</vt:lpstr>
      <vt:lpstr>[1]요구사항과 수집분석</vt:lpstr>
      <vt:lpstr>[2]개념적설계</vt:lpstr>
      <vt:lpstr>[3]DBMS 선정 </vt:lpstr>
      <vt:lpstr>[4]논리적설계</vt:lpstr>
      <vt:lpstr>[5] 트랜잭션 설계 </vt:lpstr>
      <vt:lpstr>2.정규화</vt:lpstr>
      <vt:lpstr>1) 함수종속과 이상현상 </vt:lpstr>
      <vt:lpstr>슬라이드 21</vt:lpstr>
      <vt:lpstr>슬라이드 22</vt:lpstr>
      <vt:lpstr>릴레이션 정규화(Nomalization)</vt:lpstr>
      <vt:lpstr>이상현상(anomaly)</vt:lpstr>
      <vt:lpstr>릴레이션 분해</vt:lpstr>
      <vt:lpstr>정규형(normal form)의 종류</vt:lpstr>
      <vt:lpstr>제1정규형(first normal form) </vt:lpstr>
      <vt:lpstr>제2정규형(second normal form)</vt:lpstr>
      <vt:lpstr>제3정규형(third normal form) </vt:lpstr>
      <vt:lpstr>이행적 함수적 종속성(transitive FD)</vt:lpstr>
      <vt:lpstr>BCNF형</vt:lpstr>
      <vt:lpstr>제4정규형, 제5정규형</vt:lpstr>
      <vt:lpstr>기출문제풀이1 (2011년 2회)</vt:lpstr>
      <vt:lpstr>기출문제풀이2 (2009년 4회)</vt:lpstr>
      <vt:lpstr>기출문제풀이3 (2010년 2회)</vt:lpstr>
      <vt:lpstr>정답</vt:lpstr>
      <vt:lpstr>정 리</vt:lpstr>
    </vt:vector>
  </TitlesOfParts>
  <Company>WinXP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WinXP</dc:creator>
  <cp:lastModifiedBy>홍길동</cp:lastModifiedBy>
  <cp:revision>29</cp:revision>
  <dcterms:created xsi:type="dcterms:W3CDTF">2012-01-12T16:29:24Z</dcterms:created>
  <dcterms:modified xsi:type="dcterms:W3CDTF">2012-03-18T06:00:06Z</dcterms:modified>
</cp:coreProperties>
</file>