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5" r:id="rId4"/>
    <p:sldId id="268" r:id="rId5"/>
    <p:sldId id="269" r:id="rId6"/>
    <p:sldId id="270" r:id="rId7"/>
    <p:sldId id="274" r:id="rId8"/>
    <p:sldId id="276" r:id="rId9"/>
    <p:sldId id="267" r:id="rId10"/>
    <p:sldId id="285" r:id="rId11"/>
    <p:sldId id="271" r:id="rId12"/>
    <p:sldId id="281" r:id="rId13"/>
    <p:sldId id="272" r:id="rId14"/>
    <p:sldId id="282" r:id="rId15"/>
    <p:sldId id="284" r:id="rId16"/>
    <p:sldId id="273" r:id="rId17"/>
    <p:sldId id="277" r:id="rId18"/>
    <p:sldId id="279" r:id="rId19"/>
    <p:sldId id="280" r:id="rId20"/>
    <p:sldId id="286" r:id="rId21"/>
    <p:sldId id="287" r:id="rId22"/>
    <p:sldId id="259" r:id="rId23"/>
    <p:sldId id="260" r:id="rId24"/>
    <p:sldId id="263" r:id="rId25"/>
    <p:sldId id="264" r:id="rId26"/>
    <p:sldId id="261" r:id="rId27"/>
    <p:sldId id="26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90" autoAdjust="0"/>
    <p:restoredTop sz="94660"/>
  </p:normalViewPr>
  <p:slideViewPr>
    <p:cSldViewPr>
      <p:cViewPr varScale="1">
        <p:scale>
          <a:sx n="98" d="100"/>
          <a:sy n="98" d="100"/>
        </p:scale>
        <p:origin x="-2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DB5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테이블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543428" cy="4525963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테이블작성을 편리하게 하기위한 몇가지 테이블 양식들이 미리 들어가 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연락처</a:t>
            </a:r>
            <a:endParaRPr lang="en-US" altLang="ko-KR" smtClean="0"/>
          </a:p>
          <a:p>
            <a:pPr lvl="1"/>
            <a:r>
              <a:rPr lang="ko-KR" altLang="en-US" smtClean="0"/>
              <a:t>작업</a:t>
            </a:r>
            <a:endParaRPr lang="en-US" altLang="ko-KR" smtClean="0"/>
          </a:p>
          <a:p>
            <a:pPr lvl="1"/>
            <a:r>
              <a:rPr lang="ko-KR" altLang="en-US" smtClean="0"/>
              <a:t>문제점</a:t>
            </a:r>
            <a:endParaRPr lang="en-US" altLang="ko-KR" smtClean="0"/>
          </a:p>
          <a:p>
            <a:pPr lvl="1"/>
            <a:r>
              <a:rPr lang="ko-KR" altLang="en-US" smtClean="0"/>
              <a:t>이벤트</a:t>
            </a:r>
            <a:endParaRPr lang="en-US" altLang="ko-KR" smtClean="0"/>
          </a:p>
          <a:p>
            <a:pPr lvl="1"/>
            <a:r>
              <a:rPr lang="ko-KR" altLang="en-US" smtClean="0"/>
              <a:t>자산</a:t>
            </a:r>
            <a:endParaRPr lang="en-US" altLang="ko-KR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서식 파일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00174"/>
            <a:ext cx="1857388" cy="4500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입력마스크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데이터 입력시에 데이터입력형식을 미리 맞추어주는 기능이다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텍스트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날자</a:t>
            </a:r>
            <a:r>
              <a:rPr lang="en-US" altLang="ko-KR" smtClean="0"/>
              <a:t>/</a:t>
            </a:r>
            <a:r>
              <a:rPr lang="ko-KR" altLang="en-US" smtClean="0"/>
              <a:t>시간</a:t>
            </a:r>
            <a:r>
              <a:rPr lang="en-US" altLang="ko-KR" smtClean="0"/>
              <a:t>, </a:t>
            </a:r>
            <a:r>
              <a:rPr lang="ko-KR" altLang="en-US" smtClean="0"/>
              <a:t>통화형식의 미리입력형식을 정의할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입력마스크 마법사와 사용자 지정 입력마스크 기호를 사용하여 입력마스크를 정의할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미리정의된형식</a:t>
            </a:r>
            <a:endParaRPr lang="en-US" altLang="ko-KR" smtClean="0"/>
          </a:p>
          <a:p>
            <a:pPr lvl="1"/>
            <a:r>
              <a:rPr lang="ko-KR" altLang="en-US" smtClean="0"/>
              <a:t>주민등록번호</a:t>
            </a:r>
            <a:r>
              <a:rPr lang="en-US" altLang="ko-KR" smtClean="0"/>
              <a:t>, </a:t>
            </a:r>
            <a:r>
              <a:rPr lang="ko-KR" altLang="en-US" smtClean="0"/>
              <a:t>전하번호</a:t>
            </a:r>
            <a:r>
              <a:rPr lang="en-US" altLang="ko-KR" smtClean="0"/>
              <a:t>, </a:t>
            </a:r>
            <a:r>
              <a:rPr lang="ko-KR" altLang="en-US" smtClean="0"/>
              <a:t>우편번호</a:t>
            </a:r>
            <a:r>
              <a:rPr lang="en-US" altLang="ko-KR" smtClean="0"/>
              <a:t>, </a:t>
            </a:r>
            <a:r>
              <a:rPr lang="ko-KR" altLang="en-US" smtClean="0"/>
              <a:t>날자형식</a:t>
            </a:r>
            <a:r>
              <a:rPr lang="en-US" altLang="ko-KR" smtClean="0"/>
              <a:t>, </a:t>
            </a:r>
            <a:r>
              <a:rPr lang="ko-KR" altLang="en-US" smtClean="0"/>
              <a:t>시간형식 등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785786" y="2285992"/>
          <a:ext cx="7429551" cy="3036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6517"/>
                <a:gridCol w="2476517"/>
                <a:gridCol w="2476517"/>
              </a:tblGrid>
              <a:tr h="6072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입력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입력마스크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결과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1234567890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(000) 000-0000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(123)456-7890</a:t>
                      </a:r>
                      <a:endParaRPr lang="ko-KR" altLang="en-US" smtClean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ABCDE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!CCC-CCCC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A-BCDE</a:t>
                      </a:r>
                      <a:endParaRPr lang="ko-KR" altLang="en-US" smtClean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A5BCD88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&lt;L0???00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a5bcd88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CUBE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&gt;L&lt;???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Cube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42910" y="928670"/>
            <a:ext cx="2786082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입력마스크 예</a:t>
            </a:r>
            <a:endParaRPr lang="ko-KR" altLang="en-US" sz="24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유효성검사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필드에</a:t>
            </a:r>
            <a:r>
              <a:rPr lang="en-US" altLang="ko-KR" smtClean="0"/>
              <a:t> </a:t>
            </a:r>
            <a:r>
              <a:rPr lang="ko-KR" altLang="en-US" smtClean="0"/>
              <a:t>입력되는 데이터의 종류나 범위를 지정하여 혀용된 데이터 값만을 입력하게 할때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>
                <a:solidFill>
                  <a:srgbClr val="7030A0"/>
                </a:solidFill>
              </a:rPr>
              <a:t>일렬번호</a:t>
            </a:r>
            <a:r>
              <a:rPr lang="en-US" altLang="ko-KR" smtClean="0">
                <a:solidFill>
                  <a:srgbClr val="7030A0"/>
                </a:solidFill>
              </a:rPr>
              <a:t>, OLE </a:t>
            </a:r>
            <a:r>
              <a:rPr lang="ko-KR" altLang="en-US" smtClean="0">
                <a:solidFill>
                  <a:srgbClr val="7030A0"/>
                </a:solidFill>
              </a:rPr>
              <a:t>개체 형식에서는 사용하 수 없다</a:t>
            </a:r>
            <a:r>
              <a:rPr lang="en-US" altLang="ko-KR" smtClean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smtClean="0"/>
              <a:t>산술</a:t>
            </a:r>
            <a:r>
              <a:rPr lang="en-US" altLang="ko-KR" smtClean="0"/>
              <a:t>, </a:t>
            </a:r>
            <a:r>
              <a:rPr lang="ko-KR" altLang="en-US" smtClean="0"/>
              <a:t>비교</a:t>
            </a:r>
            <a:r>
              <a:rPr lang="en-US" altLang="ko-KR" smtClean="0"/>
              <a:t>, </a:t>
            </a:r>
            <a:r>
              <a:rPr lang="ko-KR" altLang="en-US" smtClean="0"/>
              <a:t>논리</a:t>
            </a:r>
            <a:r>
              <a:rPr lang="en-US" altLang="ko-KR" smtClean="0"/>
              <a:t>, </a:t>
            </a:r>
            <a:r>
              <a:rPr lang="ko-KR" altLang="en-US" smtClean="0"/>
              <a:t>특수 연산자에 유효성 검사규칙을 지정할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입력되는 데이터에 대한 제한이다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28596" y="2214554"/>
          <a:ext cx="8229600" cy="33344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7454"/>
                <a:gridCol w="5872146"/>
              </a:tblGrid>
              <a:tr h="796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산술 연산자</a:t>
                      </a:r>
                      <a:endParaRPr lang="ko-KR" altLang="en-US" sz="240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+, -, *, /, %, ^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6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비교 연산자</a:t>
                      </a:r>
                      <a:endParaRPr lang="ko-KR" altLang="en-US" sz="240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=, &gt;, &gt;=, &lt;, &lt;=, &lt;&gt;</a:t>
                      </a:r>
                    </a:p>
                    <a:p>
                      <a:pPr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Like</a:t>
                      </a:r>
                      <a:r>
                        <a:rPr lang="ko-KR" altLang="en-US" sz="28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와    </a:t>
                      </a:r>
                      <a:r>
                        <a:rPr lang="en-US" altLang="ko-KR" sz="28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*, ?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논리 연산자</a:t>
                      </a:r>
                      <a:endParaRPr lang="ko-KR" altLang="en-US" sz="240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And, Or, Not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5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특수 연산자</a:t>
                      </a:r>
                      <a:endParaRPr lang="ko-KR" altLang="en-US" sz="240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In, Between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유효성 검사 규칙의 지정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714348" y="2000241"/>
          <a:ext cx="7572428" cy="42005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958"/>
                <a:gridCol w="4643470"/>
              </a:tblGrid>
              <a:tr h="600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규 칙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결 과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&lt;&gt; 1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이 아닌 값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&gt;=1 and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&lt;= 100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이상 이고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100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이하의 수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Like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“Abc????”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Abc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로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시작하고 뒤에 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4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개글자가오는 입력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Like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 “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김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*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희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”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성이 김씨이고 희로 끝나는 이름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In(“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초급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,””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중급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”)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초급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,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중급 중에서만 입력가능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Between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0 and 10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과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 10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사이의 수</a:t>
                      </a:r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42910" y="928670"/>
            <a:ext cx="2786082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유효성검사규칙 예</a:t>
            </a:r>
            <a:endParaRPr lang="ko-KR" altLang="en-US" sz="24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콤보상자나 목록사아컨트롤에 값을 미리 지정 한 후 입력시 지정한 값을 선택하므로 빠르게 입력할 수 있게 하는 기능</a:t>
            </a:r>
            <a:endParaRPr lang="en-US" altLang="ko-KR" smtClean="0"/>
          </a:p>
          <a:p>
            <a:r>
              <a:rPr lang="ko-KR" altLang="en-US" smtClean="0"/>
              <a:t>디자인 보기에서 데이터 형식의 조회마법사를 이용하거나 조회 탭에서 각 속성에 직접설정 가능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예</a:t>
            </a:r>
            <a:r>
              <a:rPr lang="en-US" altLang="ko-KR" smtClean="0"/>
              <a:t>/</a:t>
            </a:r>
            <a:r>
              <a:rPr lang="ko-KR" altLang="en-US" smtClean="0"/>
              <a:t>아니오</a:t>
            </a:r>
            <a:r>
              <a:rPr lang="en-US" altLang="ko-KR" smtClean="0"/>
              <a:t>, </a:t>
            </a:r>
            <a:r>
              <a:rPr lang="ko-KR" altLang="en-US" smtClean="0"/>
              <a:t>텍스트 형식에서 지정 사용 가능</a:t>
            </a:r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858280" cy="550070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기본키는 테이블에서 각 레코드를 고유하게 구분해주는 필드이다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기본키를 지정하면 해당 필드의 인덱스 속성이 </a:t>
            </a:r>
            <a:r>
              <a:rPr lang="en-US" altLang="ko-KR" smtClean="0"/>
              <a:t>“</a:t>
            </a:r>
            <a:r>
              <a:rPr lang="ko-KR" altLang="en-US" smtClean="0"/>
              <a:t>예</a:t>
            </a:r>
            <a:r>
              <a:rPr lang="en-US" altLang="ko-KR" smtClean="0"/>
              <a:t>(</a:t>
            </a:r>
            <a:r>
              <a:rPr lang="ko-KR" altLang="en-US" smtClean="0"/>
              <a:t>중복불가능</a:t>
            </a:r>
            <a:r>
              <a:rPr lang="en-US" altLang="ko-KR" smtClean="0"/>
              <a:t>)”</a:t>
            </a:r>
            <a:r>
              <a:rPr lang="ko-KR" altLang="en-US" smtClean="0"/>
              <a:t>으로 표시된다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인덱스는 데이터검색이나 그룹화등의 작업 속도를 향상시키기 위해 데이터를 일정기준에 맞게 정렬되도록 설정하는 기능이다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한 인데스에서 </a:t>
            </a:r>
            <a:r>
              <a:rPr lang="en-US" altLang="ko-KR" smtClean="0"/>
              <a:t>10</a:t>
            </a:r>
            <a:r>
              <a:rPr lang="ko-KR" altLang="en-US" smtClean="0"/>
              <a:t>개의 필드를 사용할 수 있으며</a:t>
            </a:r>
            <a:r>
              <a:rPr lang="en-US" altLang="ko-KR" smtClean="0"/>
              <a:t>, </a:t>
            </a:r>
            <a:r>
              <a:rPr lang="ko-KR" altLang="en-US" smtClean="0"/>
              <a:t>한 테이블에 </a:t>
            </a:r>
            <a:r>
              <a:rPr lang="en-US" altLang="ko-KR" smtClean="0"/>
              <a:t>32</a:t>
            </a:r>
            <a:r>
              <a:rPr lang="ko-KR" altLang="en-US" smtClean="0"/>
              <a:t>개까지 만들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메모</a:t>
            </a:r>
            <a:r>
              <a:rPr lang="en-US" altLang="ko-KR" smtClean="0"/>
              <a:t>, </a:t>
            </a:r>
            <a:r>
              <a:rPr lang="ko-KR" altLang="en-US" smtClean="0"/>
              <a:t>하이퍼링크</a:t>
            </a:r>
            <a:r>
              <a:rPr lang="en-US" altLang="ko-KR" smtClean="0"/>
              <a:t>, OLE</a:t>
            </a:r>
            <a:r>
              <a:rPr lang="ko-KR" altLang="en-US" smtClean="0"/>
              <a:t>개체에는 인덱스를 설정할 수 없다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인덱스 속성은 </a:t>
            </a:r>
            <a:r>
              <a:rPr lang="en-US" altLang="ko-KR" smtClean="0"/>
              <a:t>‘</a:t>
            </a:r>
            <a:r>
              <a:rPr lang="ko-KR" altLang="en-US" smtClean="0"/>
              <a:t>아니오</a:t>
            </a:r>
            <a:r>
              <a:rPr lang="en-US" altLang="ko-KR" smtClean="0"/>
              <a:t>’, ‘</a:t>
            </a:r>
            <a:r>
              <a:rPr lang="ko-KR" altLang="en-US" smtClean="0"/>
              <a:t>예</a:t>
            </a:r>
            <a:r>
              <a:rPr lang="en-US" altLang="ko-KR" smtClean="0"/>
              <a:t>(</a:t>
            </a:r>
            <a:r>
              <a:rPr lang="ko-KR" altLang="en-US" smtClean="0"/>
              <a:t>중복가능</a:t>
            </a:r>
            <a:r>
              <a:rPr lang="en-US" altLang="ko-KR" smtClean="0"/>
              <a:t>)’, ‘</a:t>
            </a:r>
            <a:r>
              <a:rPr lang="ko-KR" altLang="en-US" smtClean="0"/>
              <a:t>예</a:t>
            </a:r>
            <a:r>
              <a:rPr lang="en-US" altLang="ko-KR" smtClean="0"/>
              <a:t>(</a:t>
            </a:r>
            <a:r>
              <a:rPr lang="ko-KR" altLang="en-US" smtClean="0"/>
              <a:t>중복불가능</a:t>
            </a:r>
            <a:r>
              <a:rPr lang="en-US" altLang="ko-KR" smtClean="0"/>
              <a:t>)’,</a:t>
            </a:r>
            <a:r>
              <a:rPr lang="ko-KR" altLang="en-US" smtClean="0"/>
              <a:t>중 하나를 설정할 수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아니오</a:t>
            </a:r>
            <a:r>
              <a:rPr lang="en-US" altLang="ko-KR" smtClean="0"/>
              <a:t>: </a:t>
            </a:r>
            <a:r>
              <a:rPr lang="ko-KR" altLang="en-US" smtClean="0"/>
              <a:t>인덱스 설정 안한</a:t>
            </a:r>
            <a:endParaRPr lang="en-US" altLang="ko-KR" smtClean="0"/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(</a:t>
            </a:r>
            <a:r>
              <a:rPr lang="ko-KR" altLang="en-US" smtClean="0"/>
              <a:t>중복가능</a:t>
            </a:r>
            <a:r>
              <a:rPr lang="en-US" altLang="ko-KR" smtClean="0"/>
              <a:t>) : </a:t>
            </a:r>
            <a:r>
              <a:rPr lang="ko-KR" altLang="en-US" smtClean="0"/>
              <a:t>인덱스를 설정하며</a:t>
            </a:r>
            <a:r>
              <a:rPr lang="en-US" altLang="ko-KR" smtClean="0"/>
              <a:t>, </a:t>
            </a:r>
            <a:r>
              <a:rPr lang="ko-KR" altLang="en-US" smtClean="0"/>
              <a:t>중복값을 허용한다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(</a:t>
            </a:r>
            <a:r>
              <a:rPr lang="ko-KR" altLang="en-US" smtClean="0"/>
              <a:t>중복불가능</a:t>
            </a:r>
            <a:r>
              <a:rPr lang="en-US" altLang="ko-KR" smtClean="0"/>
              <a:t>) : </a:t>
            </a:r>
            <a:r>
              <a:rPr lang="ko-KR" altLang="en-US" smtClean="0"/>
              <a:t>인덱스를 설정하며</a:t>
            </a:r>
            <a:r>
              <a:rPr lang="en-US" altLang="ko-KR" smtClean="0"/>
              <a:t>, </a:t>
            </a:r>
            <a:r>
              <a:rPr lang="ko-KR" altLang="en-US" smtClean="0"/>
              <a:t>중복값을 허용하지 않는다</a:t>
            </a:r>
            <a:r>
              <a:rPr lang="en-US" altLang="ko-KR" smtClean="0"/>
              <a:t>.</a:t>
            </a:r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5. </a:t>
            </a:r>
            <a:r>
              <a:rPr lang="ko-KR" altLang="en-US" smtClean="0"/>
              <a:t>기본키와 인덱스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관계설정은 두 개이상의 테이블 간에 연관된 정보를 설정하는 것으로</a:t>
            </a:r>
            <a:r>
              <a:rPr lang="en-US" altLang="ko-KR" smtClean="0"/>
              <a:t>, </a:t>
            </a:r>
            <a:r>
              <a:rPr lang="ko-KR" altLang="en-US" smtClean="0"/>
              <a:t>관계를 설정하면 쿼리</a:t>
            </a:r>
            <a:r>
              <a:rPr lang="en-US" altLang="ko-KR" smtClean="0"/>
              <a:t>,</a:t>
            </a:r>
            <a:r>
              <a:rPr lang="ko-KR" altLang="en-US" smtClean="0"/>
              <a:t>폼</a:t>
            </a:r>
            <a:r>
              <a:rPr lang="en-US" altLang="ko-KR" smtClean="0"/>
              <a:t>, </a:t>
            </a:r>
            <a:r>
              <a:rPr lang="ko-KR" altLang="en-US" smtClean="0"/>
              <a:t>보고서에서 편리하게 작업할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기본키와 외래키간의 관계를 표시하는 것이다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관계의 종류는 일대일</a:t>
            </a:r>
            <a:r>
              <a:rPr lang="en-US" altLang="ko-KR" smtClean="0"/>
              <a:t>(1:1), </a:t>
            </a:r>
            <a:r>
              <a:rPr lang="ko-KR" altLang="en-US" smtClean="0"/>
              <a:t>일대다</a:t>
            </a:r>
            <a:r>
              <a:rPr lang="en-US" altLang="ko-KR" smtClean="0"/>
              <a:t>(1:N), </a:t>
            </a:r>
            <a:r>
              <a:rPr lang="ko-KR" altLang="en-US" smtClean="0"/>
              <a:t>다대다</a:t>
            </a:r>
            <a:r>
              <a:rPr lang="en-US" altLang="ko-KR" smtClean="0"/>
              <a:t>(N:M)</a:t>
            </a:r>
            <a:r>
              <a:rPr lang="ko-KR" altLang="en-US" smtClean="0"/>
              <a:t>의 종류가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6. </a:t>
            </a:r>
            <a:r>
              <a:rPr lang="ko-KR" altLang="en-US" smtClean="0"/>
              <a:t>관계설정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참조무결성</a:t>
            </a:r>
            <a:r>
              <a:rPr lang="en-US" altLang="ko-KR" smtClean="0"/>
              <a:t>:</a:t>
            </a:r>
            <a:r>
              <a:rPr lang="ko-KR" altLang="en-US" smtClean="0"/>
              <a:t>관련된 테이블간의 관계를 유지하고</a:t>
            </a:r>
            <a:r>
              <a:rPr lang="en-US" altLang="ko-KR" smtClean="0"/>
              <a:t>, </a:t>
            </a:r>
            <a:r>
              <a:rPr lang="ko-KR" altLang="en-US" smtClean="0"/>
              <a:t>사용자의 실수로 이나한 작업들을 최소화하기 위한 엑세스의 기능이다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참조무결성 설정조건</a:t>
            </a:r>
            <a:endParaRPr lang="en-US" altLang="ko-KR" smtClean="0"/>
          </a:p>
          <a:p>
            <a:pPr lvl="1"/>
            <a:r>
              <a:rPr lang="ko-KR" altLang="en-US" smtClean="0"/>
              <a:t>기본테이블의 사용할 필드는 기본키이거나 인덱스이어야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관계설정의 두 테이블간의 필드는 데이터타입이 같아야한다</a:t>
            </a:r>
            <a:r>
              <a:rPr lang="en-US" altLang="ko-KR" smtClean="0"/>
              <a:t>.</a:t>
            </a:r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434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필드설정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입력마스크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유효성검사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조회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기본키와 인덱스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관계설정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2927344" cy="2200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857232"/>
            <a:ext cx="2990505" cy="24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643314"/>
            <a:ext cx="4418024" cy="2679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오른쪽 화살표 7"/>
          <p:cNvSpPr/>
          <p:nvPr/>
        </p:nvSpPr>
        <p:spPr>
          <a:xfrm>
            <a:off x="4071934" y="2214554"/>
            <a:ext cx="714380" cy="50006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43306" y="1285860"/>
            <a:ext cx="171451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데이터베이스도구</a:t>
            </a:r>
            <a:r>
              <a:rPr lang="en-US" altLang="ko-KR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탭의 </a:t>
            </a:r>
            <a:r>
              <a:rPr lang="en-US" altLang="ko-KR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관계</a:t>
            </a:r>
            <a:r>
              <a:rPr lang="en-US" altLang="ko-KR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아이콘을 클릭한다</a:t>
            </a:r>
            <a:endParaRPr lang="ko-KR" altLang="en-US" sz="120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2638952">
            <a:off x="5412902" y="3452850"/>
            <a:ext cx="357190" cy="71438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29322" y="3786190"/>
            <a:ext cx="250033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테이블표시</a:t>
            </a:r>
            <a:r>
              <a:rPr lang="en-US" altLang="ko-KR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대화상자에서  교수</a:t>
            </a:r>
            <a:r>
              <a:rPr lang="en-US" altLang="ko-KR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학생 테이블 모두를 선택하고 </a:t>
            </a:r>
            <a:r>
              <a:rPr lang="en-US" altLang="ko-KR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추가</a:t>
            </a:r>
            <a:r>
              <a:rPr lang="en-US" altLang="ko-KR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z="12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번튼을 클릭한다</a:t>
            </a:r>
            <a:endParaRPr lang="ko-KR" altLang="en-US" sz="120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572132" y="5143512"/>
            <a:ext cx="2714644" cy="928694"/>
          </a:xfrm>
          <a:prstGeom prst="wedgeRoundRectCallout">
            <a:avLst>
              <a:gd name="adj1" fmla="val -55266"/>
              <a:gd name="adj2" fmla="val 1655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관계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창에 교수 테이블과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학생 테이블이 생성된것을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071942"/>
            <a:ext cx="4131039" cy="2214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572000" y="1428736"/>
            <a:ext cx="307183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양 테이블에 서로 왜래키 기본키 관계가 있는 필드를 한쪽으로 드래그 앤 드롭하면 </a:t>
            </a:r>
            <a:r>
              <a:rPr lang="en-US" altLang="ko-KR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관계편집 창이 생성되고</a:t>
            </a:r>
            <a:r>
              <a:rPr lang="en-US" altLang="ko-KR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, “</a:t>
            </a:r>
            <a:r>
              <a:rPr lang="ko-KR" altLang="en-US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항상 참조 무결성 유지</a:t>
            </a:r>
            <a:r>
              <a:rPr lang="en-US" altLang="ko-KR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와 </a:t>
            </a:r>
            <a:r>
              <a:rPr lang="en-US" altLang="ko-KR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관련 필드 모두 업데이트</a:t>
            </a:r>
            <a:r>
              <a:rPr lang="en-US" altLang="ko-KR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” </a:t>
            </a:r>
            <a:r>
              <a:rPr lang="ko-KR" altLang="en-US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에  체크한 후 만들기 버튼을 누른다</a:t>
            </a:r>
            <a:r>
              <a:rPr lang="en-US" altLang="ko-KR" sz="140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140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643042" y="4857760"/>
            <a:ext cx="2643206" cy="1143008"/>
          </a:xfrm>
          <a:prstGeom prst="wedgeRoundRectCallout">
            <a:avLst>
              <a:gd name="adj1" fmla="val 58350"/>
              <a:gd name="adj2" fmla="val 1983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관계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창에 관계가 생성된 것을 확인 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5720" y="642918"/>
            <a:ext cx="3929090" cy="3870332"/>
            <a:chOff x="285720" y="642918"/>
            <a:chExt cx="3929090" cy="3870332"/>
          </a:xfrm>
        </p:grpSpPr>
        <p:grpSp>
          <p:nvGrpSpPr>
            <p:cNvPr id="11" name="그룹 10"/>
            <p:cNvGrpSpPr/>
            <p:nvPr/>
          </p:nvGrpSpPr>
          <p:grpSpPr>
            <a:xfrm>
              <a:off x="285720" y="642918"/>
              <a:ext cx="3921708" cy="3870332"/>
              <a:chOff x="285720" y="642918"/>
              <a:chExt cx="3921708" cy="3870332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20" y="642918"/>
                <a:ext cx="3921708" cy="3870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7" name="모서리가 둥근 직사각형 6"/>
              <p:cNvSpPr/>
              <p:nvPr/>
            </p:nvSpPr>
            <p:spPr>
              <a:xfrm>
                <a:off x="857224" y="1142984"/>
                <a:ext cx="642942" cy="14287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500298" y="1571612"/>
                <a:ext cx="642942" cy="14287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/>
              <p:cNvCxnSpPr>
                <a:stCxn id="7" idx="3"/>
                <a:endCxn id="8" idx="1"/>
              </p:cNvCxnSpPr>
              <p:nvPr/>
            </p:nvCxnSpPr>
            <p:spPr>
              <a:xfrm>
                <a:off x="1500166" y="1214422"/>
                <a:ext cx="1000132" cy="42862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472" y="2357430"/>
              <a:ext cx="3643338" cy="2078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액세스 질의문에서 사용되는 산술</a:t>
            </a:r>
            <a:r>
              <a:rPr lang="en-US" altLang="ko-KR" smtClean="0"/>
              <a:t>/</a:t>
            </a:r>
            <a:r>
              <a:rPr lang="ko-KR" altLang="en-US" smtClean="0"/>
              <a:t>대입 연산자 중에서 연산의 몫을 구하는 것으로 올바른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＼</a:t>
            </a:r>
            <a:endParaRPr lang="en-US" altLang="ko-KR" smtClean="0"/>
          </a:p>
          <a:p>
            <a:pPr lvl="1"/>
            <a:r>
              <a:rPr lang="ko-KR" altLang="en-US" smtClean="0"/>
              <a:t>② </a:t>
            </a:r>
            <a:r>
              <a:rPr lang="en-US" altLang="ko-KR" smtClean="0"/>
              <a:t>/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&amp;</a:t>
            </a:r>
          </a:p>
          <a:p>
            <a:pPr lvl="1"/>
            <a:r>
              <a:rPr lang="en-US" altLang="ko-KR" smtClean="0"/>
              <a:t>④ Mod</a:t>
            </a:r>
            <a:endParaRPr lang="ko-KR" altLang="en-US" smtClean="0"/>
          </a:p>
          <a:p>
            <a:pPr lvl="1"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smtClean="0"/>
              <a:t>(2010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4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다음 중 액세스에서 색인</a:t>
            </a:r>
            <a:r>
              <a:rPr lang="en-US" altLang="ko-KR" smtClean="0"/>
              <a:t>(index)</a:t>
            </a:r>
            <a:r>
              <a:rPr lang="ko-KR" altLang="en-US" smtClean="0"/>
              <a:t>에 대한 설명으로 가장 옳지 않는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인덱스 이름을 공통적으로 부여하면 여러 개의 필드를 하나의 인덱스로 구성할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</a:t>
            </a:r>
            <a:r>
              <a:rPr lang="en-US" altLang="ko-KR" smtClean="0"/>
              <a:t>'OLE </a:t>
            </a:r>
            <a:r>
              <a:rPr lang="ko-KR" altLang="en-US" smtClean="0"/>
              <a:t>개체</a:t>
            </a:r>
            <a:r>
              <a:rPr lang="en-US" altLang="ko-KR" smtClean="0"/>
              <a:t>'</a:t>
            </a:r>
            <a:r>
              <a:rPr lang="ko-KR" altLang="en-US" smtClean="0"/>
              <a:t>를 제외한 모든 데이터 형식 필드에 인덱스를 설정할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인덱스를 설정하면 조회 및 정렬 속도는 느려지지만 업데이트 속도는 빨라진다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중복불가능</a:t>
            </a:r>
            <a:r>
              <a:rPr lang="en-US" altLang="ko-KR" smtClean="0"/>
              <a:t>(unique) </a:t>
            </a:r>
            <a:r>
              <a:rPr lang="ko-KR" altLang="en-US" smtClean="0"/>
              <a:t>색인을 설정하면 중복된 자료의 입력을 방지할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smtClean="0"/>
              <a:t>(2010</a:t>
            </a:r>
            <a:r>
              <a:rPr lang="ko-KR" altLang="en-US" sz="1600" smtClean="0"/>
              <a:t>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테이블에 잘못된 데이터가 입력되면 이후 많은 문제가 발생한다</a:t>
            </a:r>
            <a:r>
              <a:rPr lang="en-US" altLang="ko-KR" smtClean="0"/>
              <a:t>. </a:t>
            </a:r>
            <a:r>
              <a:rPr lang="ko-KR" altLang="en-US" smtClean="0"/>
              <a:t>이런 문제를 해결하기 위한 방안으로 점검을 필요로 하는 필드에 요구 사항이나 조건 또는 입력이 가능한 데이터 등을 미리 지정한 후 데이터 입력 시 이를 점검하도록 하는 기능은 다음 중 어느 것인가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기본값② 필수 여부</a:t>
            </a:r>
          </a:p>
          <a:p>
            <a:pPr lvl="1"/>
            <a:r>
              <a:rPr lang="ko-KR" altLang="en-US" smtClean="0"/>
              <a:t>③ 빈문자열 허용④ 유효성 검사 규칙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dirty="0" smtClean="0"/>
              <a:t>(2010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도서</a:t>
            </a:r>
            <a:r>
              <a:rPr lang="en-US" altLang="ko-KR" smtClean="0"/>
              <a:t>] </a:t>
            </a:r>
            <a:r>
              <a:rPr lang="ko-KR" altLang="en-US" smtClean="0"/>
              <a:t>테이블은 도서번호</a:t>
            </a:r>
            <a:r>
              <a:rPr lang="en-US" altLang="ko-KR" smtClean="0"/>
              <a:t>, </a:t>
            </a:r>
            <a:r>
              <a:rPr lang="ko-KR" altLang="en-US" smtClean="0"/>
              <a:t>도서명</a:t>
            </a:r>
            <a:r>
              <a:rPr lang="en-US" altLang="ko-KR" smtClean="0"/>
              <a:t>, </a:t>
            </a:r>
            <a:r>
              <a:rPr lang="ko-KR" altLang="en-US" smtClean="0"/>
              <a:t>출판사코드</a:t>
            </a:r>
            <a:r>
              <a:rPr lang="en-US" altLang="ko-KR" smtClean="0"/>
              <a:t>, </a:t>
            </a:r>
            <a:r>
              <a:rPr lang="ko-KR" altLang="en-US" smtClean="0"/>
              <a:t>대여료 필드로 구성되어 있다</a:t>
            </a:r>
            <a:r>
              <a:rPr lang="en-US" altLang="ko-KR" smtClean="0"/>
              <a:t>. </a:t>
            </a:r>
            <a:r>
              <a:rPr lang="ko-KR" altLang="en-US" smtClean="0"/>
              <a:t>테이블의 필드를 설정하는 방법에 대한 설명 중 가장 옳지 않은 것은</a:t>
            </a:r>
            <a:r>
              <a:rPr lang="en-US" altLang="ko-KR" smtClean="0"/>
              <a:t>? (</a:t>
            </a:r>
            <a:r>
              <a:rPr lang="ko-KR" altLang="en-US" smtClean="0"/>
              <a:t>단</a:t>
            </a:r>
            <a:r>
              <a:rPr lang="en-US" altLang="ko-KR" smtClean="0"/>
              <a:t>, '</a:t>
            </a:r>
            <a:r>
              <a:rPr lang="ko-KR" altLang="en-US" smtClean="0"/>
              <a:t>도서명</a:t>
            </a:r>
            <a:r>
              <a:rPr lang="en-US" altLang="ko-KR" smtClean="0"/>
              <a:t>'</a:t>
            </a:r>
            <a:r>
              <a:rPr lang="ko-KR" altLang="en-US" smtClean="0"/>
              <a:t>은 항상 입력되지만 </a:t>
            </a:r>
            <a:r>
              <a:rPr lang="en-US" altLang="ko-KR" smtClean="0"/>
              <a:t>'</a:t>
            </a:r>
            <a:r>
              <a:rPr lang="ko-KR" altLang="en-US" smtClean="0"/>
              <a:t>도서번호</a:t>
            </a:r>
            <a:r>
              <a:rPr lang="en-US" altLang="ko-KR" smtClean="0"/>
              <a:t>'</a:t>
            </a:r>
            <a:r>
              <a:rPr lang="ko-KR" altLang="en-US" smtClean="0"/>
              <a:t>는 입력되지 않는 경우도 있으며</a:t>
            </a:r>
            <a:r>
              <a:rPr lang="en-US" altLang="ko-KR" smtClean="0"/>
              <a:t>, '</a:t>
            </a:r>
            <a:r>
              <a:rPr lang="ko-KR" altLang="en-US" smtClean="0"/>
              <a:t>출판사코드</a:t>
            </a:r>
            <a:r>
              <a:rPr lang="en-US" altLang="ko-KR" smtClean="0"/>
              <a:t>'</a:t>
            </a:r>
            <a:r>
              <a:rPr lang="ko-KR" altLang="en-US" smtClean="0"/>
              <a:t>는 </a:t>
            </a:r>
            <a:r>
              <a:rPr lang="en-US" altLang="ko-KR" smtClean="0"/>
              <a:t>[</a:t>
            </a:r>
            <a:r>
              <a:rPr lang="ko-KR" altLang="en-US" smtClean="0"/>
              <a:t>출판사</a:t>
            </a:r>
            <a:r>
              <a:rPr lang="en-US" altLang="ko-KR" smtClean="0"/>
              <a:t>] </a:t>
            </a:r>
            <a:r>
              <a:rPr lang="ko-KR" altLang="en-US" smtClean="0"/>
              <a:t>테이블의 </a:t>
            </a:r>
            <a:r>
              <a:rPr lang="en-US" altLang="ko-KR" smtClean="0"/>
              <a:t>'</a:t>
            </a:r>
            <a:r>
              <a:rPr lang="ko-KR" altLang="en-US" smtClean="0"/>
              <a:t>출판사</a:t>
            </a:r>
            <a:r>
              <a:rPr lang="en-US" altLang="ko-KR" smtClean="0"/>
              <a:t>' </a:t>
            </a:r>
            <a:r>
              <a:rPr lang="ko-KR" altLang="en-US" smtClean="0"/>
              <a:t>필드의 외 래키임</a:t>
            </a:r>
            <a:r>
              <a:rPr lang="en-US" altLang="ko-KR" smtClean="0"/>
              <a:t>)</a:t>
            </a:r>
            <a:endParaRPr lang="ko-KR" altLang="en-US" smtClean="0"/>
          </a:p>
          <a:p>
            <a:pPr lvl="1"/>
            <a:r>
              <a:rPr lang="ko-KR" altLang="en-US" smtClean="0"/>
              <a:t>① </a:t>
            </a:r>
            <a:r>
              <a:rPr lang="en-US" altLang="ko-KR" smtClean="0"/>
              <a:t>'</a:t>
            </a:r>
            <a:r>
              <a:rPr lang="ko-KR" altLang="en-US" smtClean="0"/>
              <a:t>도서번호</a:t>
            </a:r>
            <a:r>
              <a:rPr lang="en-US" altLang="ko-KR" smtClean="0"/>
              <a:t>' </a:t>
            </a:r>
            <a:r>
              <a:rPr lang="ko-KR" altLang="en-US" smtClean="0"/>
              <a:t>필드의 데이터 형식을 문자형으로 하고 기본 키</a:t>
            </a:r>
            <a:r>
              <a:rPr lang="en-US" altLang="ko-KR" smtClean="0"/>
              <a:t>(PK)</a:t>
            </a:r>
            <a:r>
              <a:rPr lang="ko-KR" altLang="en-US" smtClean="0"/>
              <a:t>로 설정하였다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</a:t>
            </a:r>
            <a:r>
              <a:rPr lang="en-US" altLang="ko-KR" smtClean="0"/>
              <a:t>'</a:t>
            </a:r>
            <a:r>
              <a:rPr lang="ko-KR" altLang="en-US" smtClean="0"/>
              <a:t>도서명</a:t>
            </a:r>
            <a:r>
              <a:rPr lang="en-US" altLang="ko-KR" smtClean="0"/>
              <a:t>' </a:t>
            </a:r>
            <a:r>
              <a:rPr lang="ko-KR" altLang="en-US" smtClean="0"/>
              <a:t>필드는 반드시 값을 입력하도록 </a:t>
            </a:r>
            <a:r>
              <a:rPr lang="en-US" altLang="ko-KR" smtClean="0"/>
              <a:t>'</a:t>
            </a:r>
            <a:r>
              <a:rPr lang="ko-KR" altLang="en-US" smtClean="0"/>
              <a:t>필수</a:t>
            </a:r>
            <a:r>
              <a:rPr lang="en-US" altLang="ko-KR" smtClean="0"/>
              <a:t>'</a:t>
            </a:r>
            <a:r>
              <a:rPr lang="ko-KR" altLang="en-US" smtClean="0"/>
              <a:t>로 지정하였다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'</a:t>
            </a:r>
            <a:r>
              <a:rPr lang="ko-KR" altLang="en-US" smtClean="0"/>
              <a:t>출판사코드</a:t>
            </a:r>
            <a:r>
              <a:rPr lang="en-US" altLang="ko-KR" smtClean="0"/>
              <a:t>' </a:t>
            </a:r>
            <a:r>
              <a:rPr lang="ko-KR" altLang="en-US" smtClean="0"/>
              <a:t>필드는 </a:t>
            </a:r>
            <a:r>
              <a:rPr lang="en-US" altLang="ko-KR" smtClean="0"/>
              <a:t>[</a:t>
            </a:r>
            <a:r>
              <a:rPr lang="ko-KR" altLang="en-US" smtClean="0"/>
              <a:t>출판사</a:t>
            </a:r>
            <a:r>
              <a:rPr lang="en-US" altLang="ko-KR" smtClean="0"/>
              <a:t>] </a:t>
            </a:r>
            <a:r>
              <a:rPr lang="ko-KR" altLang="en-US" smtClean="0"/>
              <a:t>테이블의 </a:t>
            </a:r>
            <a:r>
              <a:rPr lang="en-US" altLang="ko-KR" smtClean="0"/>
              <a:t>'</a:t>
            </a:r>
            <a:r>
              <a:rPr lang="ko-KR" altLang="en-US" smtClean="0"/>
              <a:t>출판사</a:t>
            </a:r>
            <a:r>
              <a:rPr lang="en-US" altLang="ko-KR" smtClean="0"/>
              <a:t>' </a:t>
            </a:r>
            <a:r>
              <a:rPr lang="ko-KR" altLang="en-US" smtClean="0"/>
              <a:t>필드와 데이터 형식을 일치시켰다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</a:t>
            </a:r>
            <a:r>
              <a:rPr lang="en-US" altLang="ko-KR" smtClean="0"/>
              <a:t>'</a:t>
            </a:r>
            <a:r>
              <a:rPr lang="ko-KR" altLang="en-US" smtClean="0"/>
              <a:t>대여료</a:t>
            </a:r>
            <a:r>
              <a:rPr lang="en-US" altLang="ko-KR" smtClean="0"/>
              <a:t>' </a:t>
            </a:r>
            <a:r>
              <a:rPr lang="ko-KR" altLang="en-US" smtClean="0"/>
              <a:t>필드는 숫자나 통화 형식으로 지정하였다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smtClean="0"/>
              <a:t>기출문제풀이</a:t>
            </a:r>
            <a:r>
              <a:rPr lang="en-US" altLang="ko-KR" smtClean="0"/>
              <a:t>4 </a:t>
            </a:r>
            <a:r>
              <a:rPr lang="en-US" altLang="ko-KR" sz="1600" dirty="0" smtClean="0"/>
              <a:t>(2010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</a:t>
            </a:r>
            <a:r>
              <a:rPr lang="en-US" altLang="ko-KR" smtClean="0"/>
              <a:t>=&gt; </a:t>
            </a:r>
            <a:r>
              <a:rPr lang="ko-KR" altLang="en-US" smtClean="0"/>
              <a:t>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2  </a:t>
            </a:r>
            <a:r>
              <a:rPr lang="en-US" altLang="ko-KR" smtClean="0"/>
              <a:t>=&gt; </a:t>
            </a:r>
            <a:r>
              <a:rPr lang="ko-KR" altLang="en-US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3  </a:t>
            </a:r>
            <a:r>
              <a:rPr lang="en-US" altLang="ko-KR" smtClean="0"/>
              <a:t>=&gt;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4  =&gt; </a:t>
            </a:r>
            <a:r>
              <a:rPr lang="ko-KR" altLang="en-US" smtClean="0"/>
              <a:t>①</a:t>
            </a:r>
            <a:endParaRPr lang="en-US" altLang="ko-KR" smtClean="0"/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필드설정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입력마스크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유효성검사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조회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기본키와 인덱스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관계설정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테이블을 작성하기 위해서는 먼저테이블의</a:t>
            </a:r>
            <a:r>
              <a:rPr lang="en-US" altLang="ko-KR" smtClean="0"/>
              <a:t> </a:t>
            </a:r>
            <a:r>
              <a:rPr lang="ko-KR" altLang="en-US" smtClean="0"/>
              <a:t>필드의 이름및 데이타타입을 설정해 주어야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필드설정으로 테이블이 스키마가 정해지면</a:t>
            </a:r>
            <a:r>
              <a:rPr lang="en-US" altLang="ko-KR" smtClean="0"/>
              <a:t>, </a:t>
            </a:r>
            <a:r>
              <a:rPr lang="ko-KR" altLang="en-US" smtClean="0"/>
              <a:t>실제 레코드 데이터들을 입력할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필드설정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143380"/>
            <a:ext cx="3997320" cy="2025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071546"/>
            <a:ext cx="4714908" cy="3143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928662" y="4786322"/>
            <a:ext cx="7429552" cy="121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만들기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탭의 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테이블 디자인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아이콘을 눌러 디자인보기 모드로 들어가 테이블의 필드를 먼저 설정한다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0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2886081" cy="4816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4500562" y="2143116"/>
            <a:ext cx="3857652" cy="21431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필드이름을 입력한 후 데이터형식의 콤보상자를 눌러 필드의 데이터 타입을 설정한다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4105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928670"/>
            <a:ext cx="2990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000372"/>
            <a:ext cx="8305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4929190" y="1214422"/>
            <a:ext cx="500066" cy="35719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4786314" y="2214554"/>
            <a:ext cx="357190" cy="6429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5720" y="4643446"/>
            <a:ext cx="3714776" cy="16430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테이블의 이름을 저장하고 기본키를 설정해 달라는 대화상자에 예 또는 아니요를 하면 테이블이 만들어진다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4643446"/>
            <a:ext cx="2097082" cy="1653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데이터형식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04" cy="49292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텍스트</a:t>
            </a:r>
            <a:endParaRPr lang="en-US" altLang="ko-KR" smtClean="0"/>
          </a:p>
          <a:p>
            <a:pPr lvl="1"/>
            <a:r>
              <a:rPr lang="ko-KR" altLang="en-US" smtClean="0"/>
              <a:t>문자형식이며</a:t>
            </a:r>
            <a:r>
              <a:rPr lang="en-US" altLang="ko-KR" smtClean="0"/>
              <a:t>, </a:t>
            </a:r>
            <a:r>
              <a:rPr lang="ko-KR" altLang="en-US" smtClean="0"/>
              <a:t>최대 </a:t>
            </a:r>
            <a:r>
              <a:rPr lang="en-US" altLang="ko-KR" smtClean="0"/>
              <a:t>255</a:t>
            </a:r>
            <a:r>
              <a:rPr lang="ko-KR" altLang="en-US" smtClean="0"/>
              <a:t>자까지 지정가능</a:t>
            </a:r>
            <a:endParaRPr lang="en-US" altLang="ko-KR" smtClean="0"/>
          </a:p>
          <a:p>
            <a:r>
              <a:rPr lang="ko-KR" altLang="en-US" smtClean="0"/>
              <a:t>메모형식</a:t>
            </a:r>
            <a:endParaRPr lang="en-US" altLang="ko-KR" smtClean="0"/>
          </a:p>
          <a:p>
            <a:pPr lvl="1"/>
            <a:r>
              <a:rPr lang="ko-KR" altLang="en-US" smtClean="0"/>
              <a:t>텍스트와 비슷하나 긴텍스트 저장에 사용 최대 </a:t>
            </a:r>
            <a:r>
              <a:rPr lang="en-US" altLang="ko-KR" smtClean="0"/>
              <a:t>65,535</a:t>
            </a:r>
            <a:r>
              <a:rPr lang="ko-KR" altLang="en-US" smtClean="0"/>
              <a:t>자까지 지정 가능</a:t>
            </a:r>
            <a:endParaRPr lang="en-US" altLang="ko-KR" smtClean="0"/>
          </a:p>
          <a:p>
            <a:r>
              <a:rPr lang="ko-KR" altLang="en-US" smtClean="0"/>
              <a:t>숫자형식</a:t>
            </a:r>
            <a:endParaRPr lang="en-US" altLang="ko-KR" smtClean="0"/>
          </a:p>
          <a:p>
            <a:pPr lvl="1"/>
            <a:r>
              <a:rPr lang="ko-KR" altLang="en-US" smtClean="0"/>
              <a:t>바이트</a:t>
            </a:r>
            <a:r>
              <a:rPr lang="en-US" altLang="ko-KR" smtClean="0"/>
              <a:t>(Byte) : 0~ 255 </a:t>
            </a:r>
            <a:r>
              <a:rPr lang="ko-KR" altLang="en-US" smtClean="0"/>
              <a:t>자까지 지정</a:t>
            </a:r>
            <a:endParaRPr lang="en-US" altLang="ko-KR" smtClean="0"/>
          </a:p>
          <a:p>
            <a:pPr lvl="1"/>
            <a:r>
              <a:rPr lang="ko-KR" altLang="en-US" smtClean="0"/>
              <a:t>정수</a:t>
            </a:r>
            <a:r>
              <a:rPr lang="en-US" altLang="ko-KR" smtClean="0"/>
              <a:t>(Integer) : -32,768 ~ 32,767 </a:t>
            </a:r>
            <a:r>
              <a:rPr lang="ko-KR" altLang="en-US" smtClean="0"/>
              <a:t>까지의</a:t>
            </a:r>
            <a:r>
              <a:rPr lang="en-US" altLang="ko-KR" smtClean="0"/>
              <a:t> </a:t>
            </a:r>
            <a:r>
              <a:rPr lang="ko-KR" altLang="en-US" smtClean="0"/>
              <a:t>숫자</a:t>
            </a:r>
            <a:r>
              <a:rPr lang="en-US" altLang="ko-KR" smtClean="0"/>
              <a:t> </a:t>
            </a:r>
            <a:r>
              <a:rPr lang="ko-KR" altLang="en-US" smtClean="0"/>
              <a:t>지정</a:t>
            </a:r>
            <a:r>
              <a:rPr lang="en-US" altLang="ko-KR" smtClean="0"/>
              <a:t>(-2</a:t>
            </a:r>
            <a:r>
              <a:rPr lang="en-US" altLang="ko-KR" baseline="30000" smtClean="0"/>
              <a:t>15</a:t>
            </a:r>
            <a:r>
              <a:rPr lang="en-US" altLang="ko-KR" smtClean="0"/>
              <a:t>~+2</a:t>
            </a:r>
            <a:r>
              <a:rPr lang="en-US" altLang="ko-KR" baseline="30000" smtClean="0"/>
              <a:t>15</a:t>
            </a:r>
            <a:r>
              <a:rPr lang="en-US" altLang="ko-KR" smtClean="0"/>
              <a:t>-1)</a:t>
            </a:r>
          </a:p>
          <a:p>
            <a:pPr lvl="1"/>
            <a:r>
              <a:rPr lang="ko-KR" altLang="en-US" smtClean="0"/>
              <a:t>정수</a:t>
            </a:r>
            <a:r>
              <a:rPr lang="en-US" altLang="ko-KR" smtClean="0"/>
              <a:t>(long):  -2</a:t>
            </a:r>
            <a:r>
              <a:rPr lang="en-US" altLang="ko-KR" baseline="30000" smtClean="0"/>
              <a:t>31</a:t>
            </a:r>
            <a:r>
              <a:rPr lang="en-US" altLang="ko-KR" smtClean="0"/>
              <a:t>~+2</a:t>
            </a:r>
            <a:r>
              <a:rPr lang="en-US" altLang="ko-KR" baseline="30000" smtClean="0"/>
              <a:t>31</a:t>
            </a:r>
            <a:r>
              <a:rPr lang="en-US" altLang="ko-KR" smtClean="0"/>
              <a:t>-1</a:t>
            </a:r>
          </a:p>
          <a:p>
            <a:pPr lvl="1"/>
            <a:r>
              <a:rPr lang="ko-KR" altLang="en-US" smtClean="0"/>
              <a:t>실수</a:t>
            </a:r>
            <a:r>
              <a:rPr lang="en-US" altLang="ko-KR" smtClean="0"/>
              <a:t>(single):  4 </a:t>
            </a:r>
            <a:r>
              <a:rPr lang="ko-KR" altLang="en-US" smtClean="0"/>
              <a:t>바이트 부동소수점 방식</a:t>
            </a:r>
            <a:endParaRPr lang="en-US" altLang="ko-KR" smtClean="0"/>
          </a:p>
          <a:p>
            <a:pPr lvl="1"/>
            <a:r>
              <a:rPr lang="ko-KR" altLang="en-US" smtClean="0"/>
              <a:t>실수</a:t>
            </a:r>
            <a:r>
              <a:rPr lang="en-US" altLang="ko-KR" smtClean="0"/>
              <a:t>(double):  8 </a:t>
            </a:r>
            <a:r>
              <a:rPr lang="ko-KR" altLang="en-US" smtClean="0"/>
              <a:t>바이트 부동소수점 방식</a:t>
            </a:r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642918"/>
            <a:ext cx="8858280" cy="600079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통화형식</a:t>
            </a:r>
            <a:endParaRPr lang="en-US" altLang="ko-KR" smtClean="0"/>
          </a:p>
          <a:p>
            <a:pPr lvl="1"/>
            <a:r>
              <a:rPr lang="ko-KR" altLang="en-US" smtClean="0"/>
              <a:t>기본적으로 </a:t>
            </a:r>
            <a:r>
              <a:rPr lang="en-US" altLang="ko-KR" smtClean="0"/>
              <a:t>8</a:t>
            </a:r>
            <a:r>
              <a:rPr lang="ko-KR" altLang="en-US" smtClean="0"/>
              <a:t>바이트 이며 화폐단위를 위한 저장 방식이다</a:t>
            </a:r>
            <a:endParaRPr lang="en-US" altLang="ko-KR" smtClean="0"/>
          </a:p>
          <a:p>
            <a:r>
              <a:rPr lang="ko-KR" altLang="en-US" smtClean="0"/>
              <a:t>날자</a:t>
            </a:r>
            <a:r>
              <a:rPr lang="en-US" altLang="ko-KR" smtClean="0"/>
              <a:t>/</a:t>
            </a:r>
            <a:r>
              <a:rPr lang="ko-KR" altLang="en-US" smtClean="0"/>
              <a:t>시간 형식</a:t>
            </a:r>
            <a:endParaRPr lang="en-US" altLang="ko-KR" smtClean="0"/>
          </a:p>
          <a:p>
            <a:pPr lvl="1"/>
            <a:r>
              <a:rPr lang="en-US" altLang="ko-KR" smtClean="0"/>
              <a:t>100</a:t>
            </a:r>
            <a:r>
              <a:rPr lang="ko-KR" altLang="en-US" smtClean="0"/>
              <a:t>년에서 </a:t>
            </a:r>
            <a:r>
              <a:rPr lang="en-US" altLang="ko-KR" smtClean="0"/>
              <a:t>9999</a:t>
            </a:r>
            <a:r>
              <a:rPr lang="ko-KR" altLang="en-US" smtClean="0"/>
              <a:t>년까지 날짜와 시간 값을 저장 가능</a:t>
            </a:r>
            <a:endParaRPr lang="en-US" altLang="ko-KR" smtClean="0"/>
          </a:p>
          <a:p>
            <a:r>
              <a:rPr lang="ko-KR" altLang="en-US" smtClean="0"/>
              <a:t>일렬번호형식</a:t>
            </a:r>
            <a:endParaRPr lang="en-US" altLang="ko-KR" smtClean="0"/>
          </a:p>
          <a:p>
            <a:pPr lvl="1"/>
            <a:r>
              <a:rPr lang="ko-KR" altLang="en-US" smtClean="0"/>
              <a:t>레코드가 추가 될때마다 자동으로 하나씩 증가됨</a:t>
            </a:r>
            <a:r>
              <a:rPr lang="en-US" altLang="ko-KR" smtClean="0"/>
              <a:t>. 4</a:t>
            </a:r>
            <a:r>
              <a:rPr lang="ko-KR" altLang="en-US" smtClean="0"/>
              <a:t>바이트 저장방식</a:t>
            </a:r>
            <a:endParaRPr lang="en-US" altLang="ko-KR" smtClean="0"/>
          </a:p>
          <a:p>
            <a:r>
              <a:rPr lang="ko-KR" altLang="en-US" smtClean="0"/>
              <a:t>예</a:t>
            </a:r>
            <a:r>
              <a:rPr lang="en-US" altLang="ko-KR" smtClean="0"/>
              <a:t>/</a:t>
            </a:r>
            <a:r>
              <a:rPr lang="ko-KR" altLang="en-US" smtClean="0"/>
              <a:t>아니오 형식</a:t>
            </a:r>
            <a:endParaRPr lang="en-US" altLang="ko-KR" smtClean="0"/>
          </a:p>
          <a:p>
            <a:pPr lvl="1"/>
            <a:r>
              <a:rPr lang="en-US" altLang="ko-KR" smtClean="0"/>
              <a:t>Yes/No, True/False, On/Off  </a:t>
            </a:r>
            <a:r>
              <a:rPr lang="ko-KR" altLang="en-US" smtClean="0"/>
              <a:t>형식 등의 저장방식</a:t>
            </a:r>
            <a:endParaRPr lang="en-US" altLang="ko-KR" smtClean="0"/>
          </a:p>
          <a:p>
            <a:r>
              <a:rPr lang="en-US" altLang="ko-KR" smtClean="0"/>
              <a:t>OLE </a:t>
            </a:r>
            <a:r>
              <a:rPr lang="ko-KR" altLang="en-US" smtClean="0"/>
              <a:t>개체 형식</a:t>
            </a:r>
            <a:endParaRPr lang="en-US" altLang="ko-KR" smtClean="0"/>
          </a:p>
          <a:p>
            <a:pPr lvl="1"/>
            <a:r>
              <a:rPr lang="ko-KR" altLang="en-US" smtClean="0"/>
              <a:t>이미지</a:t>
            </a:r>
            <a:r>
              <a:rPr lang="en-US" altLang="ko-KR" smtClean="0"/>
              <a:t>, </a:t>
            </a:r>
            <a:r>
              <a:rPr lang="ko-KR" altLang="en-US" smtClean="0"/>
              <a:t>소리</a:t>
            </a:r>
            <a:r>
              <a:rPr lang="en-US" altLang="ko-KR" smtClean="0"/>
              <a:t> </a:t>
            </a:r>
            <a:r>
              <a:rPr lang="ko-KR" altLang="en-US" smtClean="0"/>
              <a:t>등의 이진 데이터 형식의 저장방식</a:t>
            </a:r>
            <a:r>
              <a:rPr lang="en-US" altLang="ko-KR" smtClean="0"/>
              <a:t>, 1GB </a:t>
            </a:r>
            <a:r>
              <a:rPr lang="ko-KR" altLang="en-US" smtClean="0"/>
              <a:t>의 기본크기</a:t>
            </a:r>
            <a:endParaRPr lang="en-US" altLang="ko-KR" smtClean="0"/>
          </a:p>
          <a:p>
            <a:r>
              <a:rPr lang="ko-KR" altLang="en-US" smtClean="0"/>
              <a:t>하이퍼링크 형식</a:t>
            </a:r>
            <a:endParaRPr lang="en-US" altLang="ko-KR" smtClean="0"/>
          </a:p>
          <a:p>
            <a:pPr lvl="1"/>
            <a:r>
              <a:rPr lang="en-US" altLang="ko-KR" smtClean="0"/>
              <a:t>URL</a:t>
            </a:r>
            <a:r>
              <a:rPr lang="ko-KR" altLang="en-US" smtClean="0"/>
              <a:t>형식의 저장방식</a:t>
            </a:r>
            <a:endParaRPr lang="en-US" altLang="ko-KR" smtClean="0"/>
          </a:p>
          <a:p>
            <a:r>
              <a:rPr lang="en-US" altLang="ko-KR" smtClean="0"/>
              <a:t>File </a:t>
            </a:r>
            <a:r>
              <a:rPr lang="ko-KR" altLang="en-US" smtClean="0"/>
              <a:t>형식</a:t>
            </a:r>
            <a:endParaRPr lang="en-US" altLang="ko-KR" smtClean="0"/>
          </a:p>
          <a:p>
            <a:pPr lvl="1"/>
            <a:r>
              <a:rPr lang="ko-KR" altLang="en-US" smtClean="0"/>
              <a:t>오피스 </a:t>
            </a:r>
            <a:r>
              <a:rPr lang="en-US" altLang="ko-KR" smtClean="0"/>
              <a:t>2007</a:t>
            </a:r>
            <a:r>
              <a:rPr lang="ko-KR" altLang="en-US" smtClean="0"/>
              <a:t>에 새롭게 등장한 저장 방식</a:t>
            </a:r>
            <a:r>
              <a:rPr lang="en-US" altLang="ko-KR" smtClean="0"/>
              <a:t>. </a:t>
            </a:r>
            <a:r>
              <a:rPr lang="ko-KR" altLang="en-US" smtClean="0"/>
              <a:t>화일저장방식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5616352" cy="4429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2357422" y="357166"/>
            <a:ext cx="3643338" cy="571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디자인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의 메뉴들</a:t>
            </a:r>
            <a:endParaRPr lang="ko-KR" altLang="en-US" sz="24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5074" y="1428736"/>
            <a:ext cx="2143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보기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기본키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유효성검사테스트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행삽입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행삭제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조회열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속성시트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인덱스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1154</Words>
  <Application>Microsoft Office PowerPoint</Application>
  <PresentationFormat>화면 슬라이드 쇼(4:3)</PresentationFormat>
  <Paragraphs>169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고구려 벽화</vt:lpstr>
      <vt:lpstr>DB5장. 테이블 만들기</vt:lpstr>
      <vt:lpstr>Index</vt:lpstr>
      <vt:lpstr>1. 필드설정</vt:lpstr>
      <vt:lpstr>슬라이드 4</vt:lpstr>
      <vt:lpstr>슬라이드 5</vt:lpstr>
      <vt:lpstr>슬라이드 6</vt:lpstr>
      <vt:lpstr>데이터형식</vt:lpstr>
      <vt:lpstr>슬라이드 8</vt:lpstr>
      <vt:lpstr>슬라이드 9</vt:lpstr>
      <vt:lpstr>테이블 서식 파일</vt:lpstr>
      <vt:lpstr>2. 입력마스크</vt:lpstr>
      <vt:lpstr>슬라이드 12</vt:lpstr>
      <vt:lpstr>3. 유효성검사</vt:lpstr>
      <vt:lpstr>유효성 검사 규칙의 지정</vt:lpstr>
      <vt:lpstr>슬라이드 15</vt:lpstr>
      <vt:lpstr>4. 조회</vt:lpstr>
      <vt:lpstr>5. 기본키와 인덱스</vt:lpstr>
      <vt:lpstr>6. 관계설정</vt:lpstr>
      <vt:lpstr>슬라이드 19</vt:lpstr>
      <vt:lpstr>슬라이드 20</vt:lpstr>
      <vt:lpstr>슬라이드 21</vt:lpstr>
      <vt:lpstr>기출문제풀이1 (2010년 4회)</vt:lpstr>
      <vt:lpstr>기출문제풀이2 (2010년 4회)</vt:lpstr>
      <vt:lpstr>기출문제풀이3 (2010년 3회)</vt:lpstr>
      <vt:lpstr>기출문제풀이4 (2010년 3회)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91</cp:revision>
  <dcterms:created xsi:type="dcterms:W3CDTF">2012-01-12T16:29:24Z</dcterms:created>
  <dcterms:modified xsi:type="dcterms:W3CDTF">2012-03-21T15:57:56Z</dcterms:modified>
</cp:coreProperties>
</file>