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67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59" r:id="rId28"/>
    <p:sldId id="260" r:id="rId29"/>
    <p:sldId id="263" r:id="rId30"/>
    <p:sldId id="261" r:id="rId31"/>
    <p:sldId id="262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9" autoAdjust="0"/>
    <p:restoredTop sz="94660"/>
  </p:normalViewPr>
  <p:slideViewPr>
    <p:cSldViewPr>
      <p:cViewPr varScale="1">
        <p:scale>
          <a:sx n="94" d="100"/>
          <a:sy n="94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데이터베이스 일반</a:t>
            </a:r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울릉도M" pitchFamily="18" charset="-127"/>
          <a:ea typeface="HY울릉도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울릉도M" pitchFamily="18" charset="-127"/>
          <a:ea typeface="HY울릉도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DB7</a:t>
            </a:r>
            <a:r>
              <a:rPr lang="ko-KR" altLang="en-US" smtClean="0"/>
              <a:t>장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r>
              <a:rPr lang="en-US" altLang="ko-KR" smtClean="0"/>
              <a:t>Query </a:t>
            </a:r>
            <a:r>
              <a:rPr lang="ko-KR" altLang="en-US" smtClean="0"/>
              <a:t>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5"/>
          </a:xfrm>
        </p:spPr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만들기</a:t>
            </a:r>
            <a:r>
              <a:rPr lang="en-US" altLang="ko-KR" smtClean="0"/>
              <a:t>]</a:t>
            </a:r>
            <a:r>
              <a:rPr lang="ko-KR" altLang="en-US" smtClean="0"/>
              <a:t>탭의 </a:t>
            </a:r>
            <a:r>
              <a:rPr lang="en-US" altLang="ko-KR" smtClean="0"/>
              <a:t>[</a:t>
            </a:r>
            <a:r>
              <a:rPr lang="ko-KR" altLang="en-US" smtClean="0"/>
              <a:t>기타</a:t>
            </a:r>
            <a:r>
              <a:rPr lang="en-US" altLang="ko-KR" smtClean="0"/>
              <a:t>]</a:t>
            </a:r>
            <a:r>
              <a:rPr lang="ko-KR" altLang="en-US" smtClean="0"/>
              <a:t>그룹의 </a:t>
            </a:r>
            <a:r>
              <a:rPr lang="en-US" altLang="ko-KR" smtClean="0"/>
              <a:t>[</a:t>
            </a:r>
            <a:r>
              <a:rPr lang="ko-KR" altLang="en-US" smtClean="0"/>
              <a:t>쿼리디자인</a:t>
            </a:r>
            <a:r>
              <a:rPr lang="en-US" altLang="ko-KR" smtClean="0"/>
              <a:t>]</a:t>
            </a:r>
            <a:r>
              <a:rPr lang="ko-KR" altLang="en-US" smtClean="0"/>
              <a:t>을 눌러 실행한다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4. Query </a:t>
            </a:r>
            <a:r>
              <a:rPr lang="ko-KR" altLang="en-US" smtClean="0"/>
              <a:t>디자인 창 다루기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14686"/>
            <a:ext cx="8391525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81216"/>
            <a:ext cx="6419859" cy="4567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500166" y="642918"/>
            <a:ext cx="5929354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테이블 표시 대화상자에서 원하는 테이블을 추가한다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00174"/>
            <a:ext cx="5905497" cy="48487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357290" y="714356"/>
            <a:ext cx="6429420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쿼리 디자인창에 테이블이 추가된 것을 확인하고 닫기를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00034" y="714356"/>
            <a:ext cx="4786325" cy="4152911"/>
            <a:chOff x="1500188" y="847725"/>
            <a:chExt cx="6143625" cy="5162550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0188" y="847725"/>
              <a:ext cx="6143625" cy="51625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1643042" y="1285860"/>
              <a:ext cx="571504" cy="78581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모서리가 둥근 사각형 설명선 4"/>
          <p:cNvSpPr/>
          <p:nvPr/>
        </p:nvSpPr>
        <p:spPr>
          <a:xfrm>
            <a:off x="5715008" y="1714488"/>
            <a:ext cx="2857520" cy="2714644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아래의 편집창에 학생테이블의 모두 선택하고 끌면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학생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*”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의 기호가 생성되고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의미는 학생테이블 모든 항목을 의미한다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쿼리의 확인을 위해 실행아이콘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(!)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857364"/>
            <a:ext cx="5499100" cy="398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785918" y="857232"/>
            <a:ext cx="5500726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쿼리가 실행된것을 확인할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36"/>
            <a:ext cx="6659579" cy="4620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285852" y="500042"/>
            <a:ext cx="6286544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다른 방법으로 원하는 필드를 각 테이블에서 끌어서 가져다 놓고 실행 버튼을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 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928802"/>
            <a:ext cx="5689600" cy="372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285852" y="500042"/>
            <a:ext cx="6286544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원하는 필드만 선택되어 실행된 것을 확인할수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쿼리의 수식 작성하기</a:t>
            </a:r>
            <a:endParaRPr lang="en-US" altLang="ko-KR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쿼리에 수식을 이용한 필드를 만들수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총점</a:t>
            </a:r>
            <a:r>
              <a:rPr lang="en-US" altLang="ko-KR" smtClean="0"/>
              <a:t>=</a:t>
            </a:r>
            <a:r>
              <a:rPr lang="ko-KR" altLang="en-US" smtClean="0"/>
              <a:t>영어</a:t>
            </a:r>
            <a:r>
              <a:rPr lang="en-US" altLang="ko-KR" smtClean="0"/>
              <a:t>+</a:t>
            </a:r>
            <a:r>
              <a:rPr lang="ko-KR" altLang="en-US" smtClean="0"/>
              <a:t>국어</a:t>
            </a:r>
            <a:r>
              <a:rPr lang="en-US" altLang="ko-KR" smtClean="0"/>
              <a:t>+</a:t>
            </a:r>
            <a:r>
              <a:rPr lang="ko-KR" altLang="en-US" smtClean="0"/>
              <a:t>수학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평균</a:t>
            </a:r>
            <a:r>
              <a:rPr lang="en-US" altLang="ko-KR" smtClean="0"/>
              <a:t>= </a:t>
            </a:r>
            <a:r>
              <a:rPr lang="ko-KR" altLang="en-US" smtClean="0"/>
              <a:t>총점</a:t>
            </a:r>
            <a:r>
              <a:rPr lang="en-US" altLang="ko-KR" smtClean="0"/>
              <a:t>/3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조건식을 이용한 쿼리를 작성할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예</a:t>
            </a:r>
            <a:r>
              <a:rPr lang="en-US" altLang="ko-KR" smtClean="0"/>
              <a:t>) Between </a:t>
            </a:r>
            <a:r>
              <a:rPr lang="ko-KR" altLang="en-US" smtClean="0"/>
              <a:t>값</a:t>
            </a:r>
            <a:r>
              <a:rPr lang="en-US" altLang="ko-KR" smtClean="0"/>
              <a:t>1 and  </a:t>
            </a:r>
            <a:r>
              <a:rPr lang="ko-KR" altLang="en-US" smtClean="0"/>
              <a:t>값</a:t>
            </a:r>
            <a:r>
              <a:rPr lang="en-US" altLang="ko-KR" smtClean="0"/>
              <a:t>2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In(</a:t>
            </a:r>
            <a:r>
              <a:rPr lang="ko-KR" altLang="en-US" smtClean="0"/>
              <a:t>값</a:t>
            </a:r>
            <a:r>
              <a:rPr lang="en-US" altLang="ko-KR" smtClean="0"/>
              <a:t>1,</a:t>
            </a:r>
            <a:r>
              <a:rPr lang="ko-KR" altLang="en-US" smtClean="0"/>
              <a:t>값</a:t>
            </a:r>
            <a:r>
              <a:rPr lang="en-US" altLang="ko-KR" smtClean="0"/>
              <a:t>2, …),    Like(</a:t>
            </a:r>
            <a:r>
              <a:rPr lang="ko-KR" altLang="en-US" smtClean="0"/>
              <a:t>문자열</a:t>
            </a:r>
            <a:r>
              <a:rPr lang="en-US" altLang="ko-KR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함수를 이용한 쿼리를 작성할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IIF() </a:t>
            </a:r>
            <a:r>
              <a:rPr lang="ko-KR" altLang="en-US" smtClean="0"/>
              <a:t>함수 등</a:t>
            </a:r>
            <a:endParaRPr lang="en-US" altLang="ko-KR" smtClean="0"/>
          </a:p>
          <a:p>
            <a:pPr>
              <a:lnSpc>
                <a:spcPct val="150000"/>
              </a:lnSpc>
              <a:buNone/>
            </a:pPr>
            <a:endParaRPr lang="ko-KR" altLang="en-US" smtClean="0"/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5130800" cy="402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4643438" y="2643182"/>
            <a:ext cx="3857652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합계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 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국어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]+[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영어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]+[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수학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857488" y="4000504"/>
            <a:ext cx="500066" cy="285752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071546"/>
            <a:ext cx="6759597" cy="5178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9006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1. Query</a:t>
            </a:r>
            <a:r>
              <a:rPr lang="ko-KR" altLang="en-US" smtClean="0"/>
              <a:t>의 개념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2. Query</a:t>
            </a:r>
            <a:r>
              <a:rPr lang="ko-KR" altLang="en-US" smtClean="0"/>
              <a:t>의 종류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3. Query</a:t>
            </a:r>
            <a:r>
              <a:rPr lang="ko-KR" altLang="en-US" smtClean="0"/>
              <a:t>작성하기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4. Query </a:t>
            </a:r>
            <a:r>
              <a:rPr lang="ko-KR" altLang="en-US" smtClean="0"/>
              <a:t>디자인 창 다루기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쿼리의 수식 작성하기</a:t>
            </a:r>
            <a:endParaRPr lang="en-US" altLang="ko-KR" smtClean="0"/>
          </a:p>
          <a:p>
            <a:pPr>
              <a:lnSpc>
                <a:spcPct val="20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8350" y="1619250"/>
            <a:ext cx="7605713" cy="361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7000892" y="1857364"/>
            <a:ext cx="1071570" cy="5000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71604" y="500042"/>
            <a:ext cx="5929354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합계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라는 캡션으로 실행된 것을 확인할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3650" y="1441450"/>
            <a:ext cx="6615113" cy="3975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5072066" y="3929066"/>
            <a:ext cx="1500198" cy="5000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29124" y="1071546"/>
            <a:ext cx="4143404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세과목평균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 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합계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]/3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897813" cy="4660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71744"/>
            <a:ext cx="7048500" cy="276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357290" y="1285860"/>
            <a:ext cx="6215106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세과목평균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라는 캡션으로 실행된 것을 확인할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0138" y="2028825"/>
            <a:ext cx="6943725" cy="280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6858016" y="2214554"/>
            <a:ext cx="928694" cy="24288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14612" y="857232"/>
            <a:ext cx="3714776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세과목평균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 Round([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합계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]/3,1)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36"/>
            <a:ext cx="6691313" cy="391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500042"/>
            <a:ext cx="2857520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latin typeface="HY울릉도M" pitchFamily="18" charset="-127"/>
                <a:ea typeface="HY울릉도M" pitchFamily="18" charset="-127"/>
              </a:rPr>
              <a:t>학점 구하기</a:t>
            </a:r>
            <a:endParaRPr lang="ko-KR" altLang="en-US" sz="240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0034" y="5715016"/>
            <a:ext cx="8358246" cy="9286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IIF([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평균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]&gt;=90,"A",IIF([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평균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]&gt;=80,"B",IIF([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평균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]&gt;=70,"C",</a:t>
            </a:r>
          </a:p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IIF([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평균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]&gt;=60,"D","F"))))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572132" y="2428868"/>
            <a:ext cx="2357454" cy="785818"/>
          </a:xfrm>
          <a:prstGeom prst="wedgeRound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세과목평균을 평균으로 고쳐서실행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57224" y="785794"/>
            <a:ext cx="721523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sz="2400" smtClean="0">
                <a:latin typeface="HY울릉도M" pitchFamily="18" charset="-127"/>
                <a:ea typeface="HY울릉도M" pitchFamily="18" charset="-127"/>
              </a:rPr>
              <a:t>학점</a:t>
            </a:r>
            <a:r>
              <a:rPr lang="en-US" altLang="ko-KR" sz="2400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sz="2400" smtClean="0">
                <a:latin typeface="HY울릉도M" pitchFamily="18" charset="-127"/>
                <a:ea typeface="HY울릉도M" pitchFamily="18" charset="-127"/>
              </a:rPr>
              <a:t>이 구해진 것을 확인할수 있다</a:t>
            </a:r>
            <a:r>
              <a:rPr lang="en-US" altLang="ko-KR" sz="240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sz="2400">
              <a:latin typeface="HY울릉도M" pitchFamily="18" charset="-127"/>
              <a:ea typeface="HY울릉도M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71472" y="2357430"/>
            <a:ext cx="7639050" cy="2838450"/>
            <a:chOff x="571472" y="2357430"/>
            <a:chExt cx="7639050" cy="28384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472" y="2357430"/>
              <a:ext cx="7639050" cy="2838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7215206" y="2571744"/>
              <a:ext cx="785818" cy="250033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다음 쿼리의 유형에 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크로스탭 쿼리는 테이블의 특정 필드의 요약 값</a:t>
            </a:r>
            <a:r>
              <a:rPr lang="en-US" altLang="ko-KR" smtClean="0"/>
              <a:t>(</a:t>
            </a:r>
            <a:r>
              <a:rPr lang="ko-KR" altLang="en-US" smtClean="0"/>
              <a:t>합계</a:t>
            </a:r>
            <a:r>
              <a:rPr lang="en-US" altLang="ko-KR" smtClean="0"/>
              <a:t>, </a:t>
            </a:r>
            <a:r>
              <a:rPr lang="ko-KR" altLang="en-US" smtClean="0"/>
              <a:t>개수</a:t>
            </a:r>
            <a:r>
              <a:rPr lang="en-US" altLang="ko-KR" smtClean="0"/>
              <a:t>, </a:t>
            </a:r>
            <a:r>
              <a:rPr lang="ko-KR" altLang="en-US" smtClean="0"/>
              <a:t>평균 등</a:t>
            </a:r>
            <a:r>
              <a:rPr lang="en-US" altLang="ko-KR" smtClean="0"/>
              <a:t>)</a:t>
            </a:r>
            <a:r>
              <a:rPr lang="ko-KR" altLang="en-US" smtClean="0"/>
              <a:t>을 표시할 수 없다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선택 쿼리는 가장 일반적인 유형의 쿼리로 레코드를 그룹으로 묶어 합계</a:t>
            </a:r>
            <a:r>
              <a:rPr lang="en-US" altLang="ko-KR" smtClean="0"/>
              <a:t>, </a:t>
            </a:r>
            <a:r>
              <a:rPr lang="ko-KR" altLang="en-US" smtClean="0"/>
              <a:t>개수</a:t>
            </a:r>
            <a:r>
              <a:rPr lang="en-US" altLang="ko-KR" smtClean="0"/>
              <a:t>, </a:t>
            </a:r>
            <a:r>
              <a:rPr lang="ko-KR" altLang="en-US" smtClean="0"/>
              <a:t>평균 등을 계산할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</a:t>
            </a:r>
            <a:r>
              <a:rPr lang="en-US" altLang="ko-KR" smtClean="0"/>
              <a:t>SQL </a:t>
            </a:r>
            <a:r>
              <a:rPr lang="ko-KR" altLang="en-US" smtClean="0"/>
              <a:t>쿼리는 </a:t>
            </a:r>
            <a:r>
              <a:rPr lang="en-US" altLang="ko-KR" smtClean="0"/>
              <a:t>SQL </a:t>
            </a:r>
            <a:r>
              <a:rPr lang="ko-KR" altLang="en-US" smtClean="0"/>
              <a:t>문을 사용하여 만드는 쿼리로 관계형 데이터베이스를 업데이트하고 관리할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실행 쿼리는 여러 레코드의 값을 한꺼번에 변경하거나 삭제할 수 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1 </a:t>
            </a:r>
            <a:r>
              <a:rPr lang="en-US" altLang="ko-KR" sz="1600" smtClean="0"/>
              <a:t>(2008</a:t>
            </a:r>
            <a:r>
              <a:rPr lang="ko-KR" altLang="en-US" sz="1600" smtClean="0"/>
              <a:t>년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332899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다음 보기의 </a:t>
            </a:r>
            <a:r>
              <a:rPr lang="en-US" altLang="ko-KR" smtClean="0"/>
              <a:t>SQL</a:t>
            </a:r>
            <a:r>
              <a:rPr lang="ko-KR" altLang="en-US" smtClean="0"/>
              <a:t>문의 의미를 설명한 것이다</a:t>
            </a:r>
            <a:r>
              <a:rPr lang="en-US" altLang="ko-KR" smtClean="0"/>
              <a:t>. </a:t>
            </a:r>
            <a:r>
              <a:rPr lang="ko-KR" altLang="en-US" smtClean="0"/>
              <a:t>바르게 설명한 것은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① </a:t>
            </a:r>
            <a:r>
              <a:rPr lang="en-US" altLang="ko-KR" smtClean="0"/>
              <a:t>ORDER BY </a:t>
            </a:r>
            <a:r>
              <a:rPr lang="ko-KR" altLang="en-US" smtClean="0"/>
              <a:t>절의 </a:t>
            </a:r>
            <a:r>
              <a:rPr lang="en-US" altLang="ko-KR" smtClean="0"/>
              <a:t>ASC</a:t>
            </a:r>
            <a:r>
              <a:rPr lang="ko-KR" altLang="en-US" smtClean="0"/>
              <a:t>는 내림차순으로 정렬하라는 것으로 지정하지 않아도 동일한 결과를 초래한다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‘사원’ 테이블에서 부서가 영업부이거나 총무부인 사원의 이름</a:t>
            </a:r>
            <a:r>
              <a:rPr lang="en-US" altLang="ko-KR" smtClean="0"/>
              <a:t>, </a:t>
            </a:r>
            <a:r>
              <a:rPr lang="ko-KR" altLang="en-US" smtClean="0"/>
              <a:t>나이</a:t>
            </a:r>
            <a:r>
              <a:rPr lang="en-US" altLang="ko-KR" smtClean="0"/>
              <a:t>, </a:t>
            </a:r>
            <a:r>
              <a:rPr lang="ko-KR" altLang="en-US" smtClean="0"/>
              <a:t>급여를 검색한 후 나이를 기준으로 내림차순 정렬된 결과를 조회한다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</a:t>
            </a:r>
            <a:r>
              <a:rPr lang="en-US" altLang="ko-KR" smtClean="0"/>
              <a:t>WHERE</a:t>
            </a:r>
            <a:r>
              <a:rPr lang="ko-KR" altLang="en-US" smtClean="0"/>
              <a:t>절은 </a:t>
            </a:r>
            <a:r>
              <a:rPr lang="en-US" altLang="ko-KR" smtClean="0"/>
              <a:t>WHERE </a:t>
            </a:r>
            <a:r>
              <a:rPr lang="ko-KR" altLang="en-US" smtClean="0"/>
              <a:t>부서 </a:t>
            </a:r>
            <a:r>
              <a:rPr lang="en-US" altLang="ko-KR" smtClean="0"/>
              <a:t>IN (‘</a:t>
            </a:r>
            <a:r>
              <a:rPr lang="ko-KR" altLang="en-US" smtClean="0"/>
              <a:t>영업부’</a:t>
            </a:r>
            <a:r>
              <a:rPr lang="en-US" altLang="ko-KR" smtClean="0"/>
              <a:t>, ‘</a:t>
            </a:r>
            <a:r>
              <a:rPr lang="ko-KR" altLang="en-US" smtClean="0"/>
              <a:t>총무부’</a:t>
            </a:r>
            <a:r>
              <a:rPr lang="en-US" altLang="ko-KR" smtClean="0"/>
              <a:t>)</a:t>
            </a:r>
            <a:r>
              <a:rPr lang="ko-KR" altLang="en-US" smtClean="0"/>
              <a:t>와 같이 지정해도 동일한 결과를 조회한다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‘사원’ 테이블에서 영업부와 총무부를 제외한 사원의 이름</a:t>
            </a:r>
            <a:r>
              <a:rPr lang="en-US" altLang="ko-KR" smtClean="0"/>
              <a:t>, </a:t>
            </a:r>
            <a:r>
              <a:rPr lang="ko-KR" altLang="en-US" smtClean="0"/>
              <a:t>나이</a:t>
            </a:r>
            <a:r>
              <a:rPr lang="en-US" altLang="ko-KR" smtClean="0"/>
              <a:t>, </a:t>
            </a:r>
            <a:r>
              <a:rPr lang="ko-KR" altLang="en-US" smtClean="0"/>
              <a:t>급여를 검색한 후 나이를 기준으로 오름차순 정렬된 결과를 조회한다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endParaRPr lang="ko-KR" altLang="en-US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2 </a:t>
            </a:r>
            <a:r>
              <a:rPr lang="en-US" altLang="ko-KR" sz="1600" smtClean="0"/>
              <a:t>(2008</a:t>
            </a:r>
            <a:r>
              <a:rPr lang="ko-KR" altLang="en-US" sz="1600" smtClean="0"/>
              <a:t>년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5984" y="4857760"/>
            <a:ext cx="4572032" cy="16430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SELECT </a:t>
            </a:r>
            <a:r>
              <a:rPr lang="ko-KR" altLang="en-US" smtClean="0"/>
              <a:t>이름</a:t>
            </a:r>
            <a:r>
              <a:rPr lang="en-US" altLang="ko-KR" smtClean="0"/>
              <a:t>, </a:t>
            </a:r>
            <a:r>
              <a:rPr lang="ko-KR" altLang="en-US" smtClean="0"/>
              <a:t>나이</a:t>
            </a:r>
            <a:r>
              <a:rPr lang="en-US" altLang="ko-KR" smtClean="0"/>
              <a:t>, </a:t>
            </a:r>
            <a:r>
              <a:rPr lang="ko-KR" altLang="en-US" smtClean="0"/>
              <a:t>급여</a:t>
            </a:r>
          </a:p>
          <a:p>
            <a:r>
              <a:rPr lang="en-US" altLang="ko-KR" smtClean="0"/>
              <a:t>FROM </a:t>
            </a:r>
            <a:r>
              <a:rPr lang="ko-KR" altLang="en-US" smtClean="0"/>
              <a:t>사원</a:t>
            </a:r>
          </a:p>
          <a:p>
            <a:r>
              <a:rPr lang="en-US" altLang="ko-KR" smtClean="0"/>
              <a:t>WHERE </a:t>
            </a:r>
            <a:r>
              <a:rPr lang="ko-KR" altLang="en-US" smtClean="0"/>
              <a:t>부서</a:t>
            </a:r>
            <a:r>
              <a:rPr lang="en-US" altLang="ko-KR" smtClean="0"/>
              <a:t>=‘</a:t>
            </a:r>
            <a:r>
              <a:rPr lang="ko-KR" altLang="en-US" smtClean="0"/>
              <a:t>영업부’ </a:t>
            </a:r>
            <a:r>
              <a:rPr lang="en-US" altLang="ko-KR" smtClean="0"/>
              <a:t>OR </a:t>
            </a:r>
            <a:r>
              <a:rPr lang="ko-KR" altLang="en-US" smtClean="0"/>
              <a:t>부서</a:t>
            </a:r>
            <a:r>
              <a:rPr lang="en-US" altLang="ko-KR" smtClean="0"/>
              <a:t>=‘</a:t>
            </a:r>
            <a:r>
              <a:rPr lang="ko-KR" altLang="en-US" smtClean="0"/>
              <a:t>총무부’</a:t>
            </a:r>
          </a:p>
          <a:p>
            <a:r>
              <a:rPr lang="en-US" altLang="ko-KR" smtClean="0"/>
              <a:t>ORDER BY </a:t>
            </a:r>
            <a:r>
              <a:rPr lang="ko-KR" altLang="en-US" smtClean="0"/>
              <a:t>나이 </a:t>
            </a:r>
            <a:r>
              <a:rPr lang="en-US" altLang="ko-KR" smtClean="0"/>
              <a:t>ASC;</a:t>
            </a:r>
            <a:endParaRPr lang="ko-KR" alt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mtClean="0"/>
              <a:t>다음 중 하위 쿼리</a:t>
            </a:r>
            <a:r>
              <a:rPr lang="en-US" altLang="ko-KR" smtClean="0"/>
              <a:t>(Sub query)</a:t>
            </a:r>
            <a:r>
              <a:rPr lang="ko-KR" altLang="en-US" smtClean="0"/>
              <a:t>의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주 쿼리에서 </a:t>
            </a:r>
            <a:r>
              <a:rPr lang="en-US" altLang="ko-KR" smtClean="0"/>
              <a:t>IN </a:t>
            </a:r>
            <a:r>
              <a:rPr lang="ko-KR" altLang="en-US" smtClean="0"/>
              <a:t>조건부를 사용하여 하위 쿼리의 일부 레코드에 동일한 값이 있는 레코드만 검색할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하위 쿼리에서 반환하는 값이 </a:t>
            </a:r>
            <a:r>
              <a:rPr lang="en-US" altLang="ko-KR" smtClean="0"/>
              <a:t>1</a:t>
            </a:r>
            <a:r>
              <a:rPr lang="ko-KR" altLang="en-US" smtClean="0"/>
              <a:t>개일 때는 기본 쿼리에서 </a:t>
            </a:r>
            <a:r>
              <a:rPr lang="en-US" altLang="ko-KR" smtClean="0"/>
              <a:t>ON </a:t>
            </a:r>
            <a:r>
              <a:rPr lang="ko-KR" altLang="en-US" smtClean="0"/>
              <a:t>연산자를 쓸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</a:t>
            </a:r>
            <a:r>
              <a:rPr lang="en-US" altLang="ko-KR" smtClean="0"/>
              <a:t>SELECT </a:t>
            </a:r>
            <a:r>
              <a:rPr lang="ko-KR" altLang="en-US" smtClean="0"/>
              <a:t>문의 필드 목록이나 </a:t>
            </a:r>
            <a:r>
              <a:rPr lang="en-US" altLang="ko-KR" smtClean="0"/>
              <a:t>WHERE </a:t>
            </a:r>
            <a:r>
              <a:rPr lang="ko-KR" altLang="en-US" smtClean="0"/>
              <a:t>또는 </a:t>
            </a:r>
            <a:r>
              <a:rPr lang="en-US" altLang="ko-KR" smtClean="0"/>
              <a:t>HAVING </a:t>
            </a:r>
            <a:r>
              <a:rPr lang="ko-KR" altLang="en-US" smtClean="0"/>
              <a:t>절에서 식 대신에 하위 쿼리를 사용할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주 쿼리에서 </a:t>
            </a:r>
            <a:r>
              <a:rPr lang="en-US" altLang="ko-KR" smtClean="0"/>
              <a:t>ALL </a:t>
            </a:r>
            <a:r>
              <a:rPr lang="ko-KR" altLang="en-US" smtClean="0"/>
              <a:t>조건부를 사용하여 하위 쿼리에서 검색된 모든 레코드와 비교를 만족시키는 레코드만 검색할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3 </a:t>
            </a:r>
            <a:r>
              <a:rPr lang="en-US" altLang="ko-KR" sz="1600" smtClean="0"/>
              <a:t>(2011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3</a:t>
            </a:r>
            <a:r>
              <a:rPr lang="ko-KR" altLang="en-US" sz="160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Query</a:t>
            </a:r>
            <a:r>
              <a:rPr lang="ko-KR" altLang="en-US" smtClean="0"/>
              <a:t>는 테이블이나 타 </a:t>
            </a:r>
            <a:r>
              <a:rPr lang="en-US" altLang="ko-KR" smtClean="0"/>
              <a:t>Query</a:t>
            </a:r>
            <a:r>
              <a:rPr lang="ko-KR" altLang="en-US" smtClean="0"/>
              <a:t>를 원본으로 하여 데이터를 </a:t>
            </a:r>
            <a:r>
              <a:rPr lang="en-US" altLang="ko-KR" smtClean="0"/>
              <a:t>select, insert, delete, update</a:t>
            </a:r>
            <a:r>
              <a:rPr lang="ko-KR" altLang="en-US" smtClean="0"/>
              <a:t>할 수 있는 엑세스의 데이터베이스 개체이다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Query</a:t>
            </a:r>
            <a:r>
              <a:rPr lang="ko-KR" altLang="en-US" smtClean="0"/>
              <a:t>의 결과는 테이블로 표시되며</a:t>
            </a:r>
            <a:r>
              <a:rPr lang="en-US" altLang="ko-KR" smtClean="0"/>
              <a:t>, </a:t>
            </a:r>
            <a:r>
              <a:rPr lang="ko-KR" altLang="en-US" smtClean="0"/>
              <a:t>테이블처럼 결과가 항상 테이블로존재하는것이 아닌 질의를 저장하고 있는 것이다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Query</a:t>
            </a:r>
            <a:r>
              <a:rPr lang="ko-KR" altLang="en-US" smtClean="0"/>
              <a:t>를 이용해서 얻은 결과도 폼</a:t>
            </a:r>
            <a:r>
              <a:rPr lang="en-US" altLang="ko-KR" smtClean="0"/>
              <a:t>,</a:t>
            </a:r>
            <a:r>
              <a:rPr lang="ko-KR" altLang="en-US" smtClean="0"/>
              <a:t>보고서</a:t>
            </a:r>
            <a:r>
              <a:rPr lang="en-US" altLang="ko-KR" smtClean="0"/>
              <a:t> </a:t>
            </a:r>
            <a:r>
              <a:rPr lang="ko-KR" altLang="en-US" smtClean="0"/>
              <a:t>등의 레코드 원본으로 사용될 수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 Query</a:t>
            </a:r>
            <a:r>
              <a:rPr lang="ko-KR" altLang="en-US" smtClean="0"/>
              <a:t>의 개념</a:t>
            </a:r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dirty="0" smtClean="0"/>
              <a:t>1  </a:t>
            </a:r>
            <a:r>
              <a:rPr lang="en-US" altLang="ko-KR" smtClean="0"/>
              <a:t>=&gt; </a:t>
            </a:r>
            <a:r>
              <a:rPr lang="ko-KR" altLang="en-US" smtClean="0"/>
              <a:t>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smtClean="0"/>
              <a:t>2  =&gt; </a:t>
            </a:r>
            <a:r>
              <a:rPr lang="ko-KR" altLang="en-US" smtClean="0"/>
              <a:t>③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smtClean="0"/>
              <a:t>3  =&gt; </a:t>
            </a:r>
            <a:r>
              <a:rPr lang="ko-KR" altLang="en-US" smtClean="0"/>
              <a:t>②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정답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1. Query</a:t>
            </a:r>
            <a:r>
              <a:rPr lang="ko-KR" altLang="en-US" smtClean="0"/>
              <a:t>의 개념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2. Query</a:t>
            </a:r>
            <a:r>
              <a:rPr lang="ko-KR" altLang="en-US" smtClean="0"/>
              <a:t>의 종류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3. Query</a:t>
            </a:r>
            <a:r>
              <a:rPr lang="ko-KR" altLang="en-US" smtClean="0"/>
              <a:t>작성하기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4. Query </a:t>
            </a:r>
            <a:r>
              <a:rPr lang="ko-KR" altLang="en-US" smtClean="0"/>
              <a:t>디자인 창 다루기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쿼리의 수식 작성하기</a:t>
            </a:r>
          </a:p>
          <a:p>
            <a:pPr>
              <a:lnSpc>
                <a:spcPct val="200000"/>
              </a:lnSpc>
              <a:buNone/>
            </a:pP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 리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2928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선택질의</a:t>
            </a:r>
            <a:endParaRPr lang="en-US" altLang="ko-KR" smtClean="0"/>
          </a:p>
          <a:p>
            <a:pPr lvl="1"/>
            <a:r>
              <a:rPr lang="ko-KR" altLang="en-US" smtClean="0"/>
              <a:t>가장 일반적인 질의</a:t>
            </a:r>
            <a:r>
              <a:rPr lang="en-US" altLang="ko-KR" smtClean="0"/>
              <a:t>.</a:t>
            </a:r>
            <a:r>
              <a:rPr lang="ko-KR" altLang="en-US" smtClean="0"/>
              <a:t>데이터시트에서 레코드를 제한적으로 수정할 수 있다</a:t>
            </a:r>
            <a:r>
              <a:rPr lang="en-US" altLang="ko-KR" smtClean="0"/>
              <a:t>. </a:t>
            </a:r>
            <a:r>
              <a:rPr lang="ko-KR" altLang="en-US" smtClean="0"/>
              <a:t>레코드를 그룹으로 묶어서 합계</a:t>
            </a:r>
            <a:r>
              <a:rPr lang="en-US" altLang="ko-KR" smtClean="0"/>
              <a:t>,</a:t>
            </a:r>
            <a:r>
              <a:rPr lang="ko-KR" altLang="en-US" smtClean="0"/>
              <a:t>개수</a:t>
            </a:r>
            <a:r>
              <a:rPr lang="en-US" altLang="ko-KR" smtClean="0"/>
              <a:t>,</a:t>
            </a:r>
            <a:r>
              <a:rPr lang="ko-KR" altLang="en-US" smtClean="0"/>
              <a:t>평균등을 구할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실행질의</a:t>
            </a:r>
            <a:endParaRPr lang="en-US" altLang="ko-KR" smtClean="0"/>
          </a:p>
          <a:p>
            <a:pPr lvl="1"/>
            <a:r>
              <a:rPr lang="ko-KR" altLang="en-US" smtClean="0"/>
              <a:t>삭제질의</a:t>
            </a:r>
            <a:r>
              <a:rPr lang="en-US" altLang="ko-KR" smtClean="0"/>
              <a:t>, </a:t>
            </a:r>
            <a:r>
              <a:rPr lang="ko-KR" altLang="en-US" smtClean="0"/>
              <a:t>갱신질의</a:t>
            </a:r>
            <a:r>
              <a:rPr lang="en-US" altLang="ko-KR" smtClean="0"/>
              <a:t>, </a:t>
            </a:r>
            <a:r>
              <a:rPr lang="ko-KR" altLang="en-US" smtClean="0"/>
              <a:t>삽입질의</a:t>
            </a:r>
            <a:r>
              <a:rPr lang="en-US" altLang="ko-KR" smtClean="0"/>
              <a:t>, </a:t>
            </a:r>
            <a:r>
              <a:rPr lang="ko-KR" altLang="en-US" smtClean="0"/>
              <a:t>테이블 만들기 질의가 있다</a:t>
            </a:r>
            <a:r>
              <a:rPr lang="en-US" altLang="ko-KR" smtClean="0"/>
              <a:t>. </a:t>
            </a:r>
            <a:r>
              <a:rPr lang="ko-KR" altLang="en-US" smtClean="0"/>
              <a:t>여러레코드를 한번에 변경가능하다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SQL</a:t>
            </a:r>
            <a:r>
              <a:rPr lang="ko-KR" altLang="en-US" smtClean="0"/>
              <a:t>질의</a:t>
            </a:r>
            <a:endParaRPr lang="en-US" altLang="ko-KR" smtClean="0"/>
          </a:p>
          <a:p>
            <a:pPr lvl="1"/>
            <a:r>
              <a:rPr lang="en-US" altLang="ko-KR" smtClean="0"/>
              <a:t>SQL</a:t>
            </a:r>
            <a:r>
              <a:rPr lang="ko-KR" altLang="en-US" smtClean="0"/>
              <a:t>문을 이용한 질의 이다</a:t>
            </a:r>
            <a:r>
              <a:rPr lang="en-US" altLang="ko-KR" smtClean="0"/>
              <a:t>. </a:t>
            </a:r>
            <a:r>
              <a:rPr lang="ko-KR" altLang="en-US" smtClean="0"/>
              <a:t>통합쿼리</a:t>
            </a:r>
            <a:r>
              <a:rPr lang="en-US" altLang="ko-KR" smtClean="0"/>
              <a:t>, </a:t>
            </a:r>
            <a:r>
              <a:rPr lang="ko-KR" altLang="en-US" smtClean="0"/>
              <a:t>창구쿼리</a:t>
            </a:r>
            <a:r>
              <a:rPr lang="en-US" altLang="ko-KR" smtClean="0"/>
              <a:t>, </a:t>
            </a:r>
            <a:r>
              <a:rPr lang="ko-KR" altLang="en-US" smtClean="0"/>
              <a:t>데이터장의 쿼리</a:t>
            </a:r>
            <a:r>
              <a:rPr lang="en-US" altLang="ko-KR" smtClean="0"/>
              <a:t>, </a:t>
            </a:r>
            <a:r>
              <a:rPr lang="ko-KR" altLang="en-US" smtClean="0"/>
              <a:t>하위 쿼리등이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기타질의</a:t>
            </a:r>
            <a:endParaRPr lang="en-US" altLang="ko-KR" smtClean="0"/>
          </a:p>
          <a:p>
            <a:pPr lvl="1"/>
            <a:r>
              <a:rPr lang="ko-KR" altLang="en-US" smtClean="0"/>
              <a:t>매개변수쿼리</a:t>
            </a:r>
            <a:endParaRPr lang="en-US" altLang="ko-KR" smtClean="0"/>
          </a:p>
          <a:p>
            <a:pPr lvl="1"/>
            <a:r>
              <a:rPr lang="ko-KR" altLang="en-US" smtClean="0"/>
              <a:t>크로스탭질의</a:t>
            </a:r>
            <a:endParaRPr lang="en-US" altLang="ko-KR" smtClean="0"/>
          </a:p>
          <a:p>
            <a:pPr lvl="1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Query</a:t>
            </a:r>
            <a:r>
              <a:rPr lang="ko-KR" altLang="en-US" smtClean="0"/>
              <a:t>의 종류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5"/>
          </a:xfrm>
        </p:spPr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만들기</a:t>
            </a:r>
            <a:r>
              <a:rPr lang="en-US" altLang="ko-KR" smtClean="0"/>
              <a:t>]</a:t>
            </a:r>
            <a:r>
              <a:rPr lang="ko-KR" altLang="en-US" smtClean="0"/>
              <a:t>탭의 </a:t>
            </a:r>
            <a:r>
              <a:rPr lang="en-US" altLang="ko-KR" smtClean="0"/>
              <a:t>[</a:t>
            </a:r>
            <a:r>
              <a:rPr lang="ko-KR" altLang="en-US" smtClean="0"/>
              <a:t>기타</a:t>
            </a:r>
            <a:r>
              <a:rPr lang="en-US" altLang="ko-KR" smtClean="0"/>
              <a:t>]</a:t>
            </a:r>
            <a:r>
              <a:rPr lang="ko-KR" altLang="en-US" smtClean="0"/>
              <a:t>그룹의 </a:t>
            </a:r>
            <a:r>
              <a:rPr lang="en-US" altLang="ko-KR" smtClean="0"/>
              <a:t>[</a:t>
            </a:r>
            <a:r>
              <a:rPr lang="ko-KR" altLang="en-US" smtClean="0"/>
              <a:t>쿼리마법사</a:t>
            </a:r>
            <a:r>
              <a:rPr lang="en-US" altLang="ko-KR" smtClean="0"/>
              <a:t>]</a:t>
            </a:r>
            <a:r>
              <a:rPr lang="ko-KR" altLang="en-US" smtClean="0"/>
              <a:t>를 눌러 실행한다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 Query</a:t>
            </a:r>
            <a:r>
              <a:rPr lang="ko-KR" altLang="en-US" smtClean="0"/>
              <a:t>작성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143380"/>
            <a:ext cx="7077092" cy="16596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41529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857496"/>
            <a:ext cx="55054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모서리가 둥근 사각형 설명선 3"/>
          <p:cNvSpPr/>
          <p:nvPr/>
        </p:nvSpPr>
        <p:spPr>
          <a:xfrm>
            <a:off x="5643570" y="1071546"/>
            <a:ext cx="3000396" cy="1571636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성적 테이블에서 원하는 항목을 고른다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0"/>
            <a:ext cx="55054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4286248" y="4071942"/>
            <a:ext cx="1071570" cy="4286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57356" y="5143512"/>
            <a:ext cx="6643734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상세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각 레코들의 필드마다 표시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)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를 선택하고 다음을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55054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2571736" y="1571612"/>
            <a:ext cx="928694" cy="2143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5286380" y="4000504"/>
            <a:ext cx="928694" cy="2143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85918" y="4786322"/>
            <a:ext cx="6715172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쿼리의 이름을 만들어 주고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마침을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14488"/>
            <a:ext cx="6372241" cy="44954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357290" y="642918"/>
            <a:ext cx="6072230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쿼리의 결과가 실행된 것을 확인할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803</Words>
  <Application>Microsoft Office PowerPoint</Application>
  <PresentationFormat>화면 슬라이드 쇼(4:3)</PresentationFormat>
  <Paragraphs>87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고구려 벽화</vt:lpstr>
      <vt:lpstr>DB7장. Query 만들기</vt:lpstr>
      <vt:lpstr>Index</vt:lpstr>
      <vt:lpstr>1. Query의 개념</vt:lpstr>
      <vt:lpstr>2. Query의 종류</vt:lpstr>
      <vt:lpstr>3. Query작성</vt:lpstr>
      <vt:lpstr>슬라이드 6</vt:lpstr>
      <vt:lpstr>슬라이드 7</vt:lpstr>
      <vt:lpstr>슬라이드 8</vt:lpstr>
      <vt:lpstr>슬라이드 9</vt:lpstr>
      <vt:lpstr>4. Query 디자인 창 다루기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5. 쿼리의 수식 작성하기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기출문제풀이1 (2008년 2회)</vt:lpstr>
      <vt:lpstr>기출문제풀이2 (2008년 4회)</vt:lpstr>
      <vt:lpstr>기출문제풀이3 (2011년 3회)</vt:lpstr>
      <vt:lpstr>정답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90</cp:revision>
  <dcterms:created xsi:type="dcterms:W3CDTF">2012-01-12T16:29:24Z</dcterms:created>
  <dcterms:modified xsi:type="dcterms:W3CDTF">2012-03-25T16:26:10Z</dcterms:modified>
</cp:coreProperties>
</file>