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4" r:id="rId4"/>
    <p:sldId id="265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7" r:id="rId14"/>
    <p:sldId id="278" r:id="rId15"/>
    <p:sldId id="279" r:id="rId16"/>
    <p:sldId id="276" r:id="rId17"/>
    <p:sldId id="280" r:id="rId18"/>
    <p:sldId id="281" r:id="rId19"/>
    <p:sldId id="275" r:id="rId20"/>
    <p:sldId id="282" r:id="rId21"/>
    <p:sldId id="283" r:id="rId22"/>
    <p:sldId id="284" r:id="rId23"/>
    <p:sldId id="285" r:id="rId24"/>
    <p:sldId id="267" r:id="rId25"/>
    <p:sldId id="286" r:id="rId26"/>
    <p:sldId id="287" r:id="rId27"/>
    <p:sldId id="288" r:id="rId28"/>
    <p:sldId id="289" r:id="rId29"/>
    <p:sldId id="259" r:id="rId30"/>
    <p:sldId id="260" r:id="rId31"/>
    <p:sldId id="263" r:id="rId32"/>
    <p:sldId id="261" r:id="rId33"/>
    <p:sldId id="262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27" autoAdjust="0"/>
    <p:restoredTop sz="94660"/>
  </p:normalViewPr>
  <p:slideViewPr>
    <p:cSldViewPr>
      <p:cViewPr varScale="1">
        <p:scale>
          <a:sx n="98" d="100"/>
          <a:sy n="98" d="100"/>
        </p:scale>
        <p:origin x="-33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2012-03-26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EA4B6C6-BF55-4BD6-9AA6-354C1CAD0C7A}" type="datetimeFigureOut">
              <a:rPr lang="ko-KR" altLang="en-US" smtClean="0"/>
              <a:pPr/>
              <a:t>2012-03-26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0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휴먼모음T" pitchFamily="18" charset="-127"/>
                <a:ea typeface="휴먼모음T" pitchFamily="18" charset="-127"/>
              </a:rPr>
              <a:t>데이터베이스 일반</a:t>
            </a:r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HY울릉도M" pitchFamily="18" charset="-127"/>
          <a:ea typeface="HY울릉도M" pitchFamily="18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HY울릉도M" pitchFamily="18" charset="-127"/>
          <a:ea typeface="HY울릉도M" pitchFamily="18" charset="-127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HY울릉도M" pitchFamily="18" charset="-127"/>
          <a:ea typeface="HY울릉도M" pitchFamily="18" charset="-127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HY울릉도M" pitchFamily="18" charset="-127"/>
          <a:ea typeface="HY울릉도M" pitchFamily="18" charset="-127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HY울릉도M" pitchFamily="18" charset="-127"/>
          <a:ea typeface="HY울릉도M" pitchFamily="18" charset="-127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HY울릉도M" pitchFamily="18" charset="-127"/>
          <a:ea typeface="HY울릉도M" pitchFamily="18" charset="-127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DB9</a:t>
            </a:r>
            <a:r>
              <a:rPr lang="ko-KR" altLang="en-US" smtClean="0"/>
              <a:t>장</a:t>
            </a:r>
            <a:r>
              <a:rPr lang="en-US" altLang="ko-KR" smtClean="0"/>
              <a:t>.</a:t>
            </a:r>
            <a:r>
              <a:rPr lang="ko-KR" altLang="en-US" smtClean="0"/>
              <a:t> 폼 작성하기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285992"/>
            <a:ext cx="550545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1071538" y="642918"/>
            <a:ext cx="6858048" cy="857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 폼의 제목을 설정한 후 마침 버튼을 누른다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 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357950" y="5143512"/>
            <a:ext cx="857256" cy="2143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214554"/>
            <a:ext cx="6109543" cy="32147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928662" y="785794"/>
            <a:ext cx="6858048" cy="857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 선택한 형식과 스타일의 폼이 완성된 것을 확인 할 수 있다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3048"/>
          </a:xfrm>
        </p:spPr>
        <p:txBody>
          <a:bodyPr/>
          <a:lstStyle/>
          <a:p>
            <a:r>
              <a:rPr lang="ko-KR" altLang="en-US" smtClean="0"/>
              <a:t>리본메뉴 </a:t>
            </a:r>
            <a:r>
              <a:rPr lang="en-US" altLang="ko-KR" smtClean="0"/>
              <a:t>[</a:t>
            </a:r>
            <a:r>
              <a:rPr lang="ko-KR" altLang="en-US" smtClean="0"/>
              <a:t>만들기</a:t>
            </a:r>
            <a:r>
              <a:rPr lang="en-US" altLang="ko-KR" smtClean="0"/>
              <a:t>]</a:t>
            </a:r>
            <a:r>
              <a:rPr lang="ko-KR" altLang="en-US" smtClean="0"/>
              <a:t>탭의 </a:t>
            </a:r>
            <a:r>
              <a:rPr lang="en-US" altLang="ko-KR" smtClean="0"/>
              <a:t>[</a:t>
            </a:r>
            <a:r>
              <a:rPr lang="ko-KR" altLang="en-US" smtClean="0"/>
              <a:t>기타폼</a:t>
            </a:r>
            <a:r>
              <a:rPr lang="en-US" altLang="ko-KR" smtClean="0"/>
              <a:t>] </a:t>
            </a:r>
            <a:r>
              <a:rPr lang="ko-KR" altLang="en-US" smtClean="0"/>
              <a:t>메뉴의 </a:t>
            </a:r>
            <a:r>
              <a:rPr lang="en-US" altLang="ko-KR" smtClean="0"/>
              <a:t>[</a:t>
            </a:r>
            <a:r>
              <a:rPr lang="ko-KR" altLang="en-US" smtClean="0"/>
              <a:t>피벗테이블</a:t>
            </a:r>
            <a:r>
              <a:rPr lang="en-US" altLang="ko-KR" smtClean="0"/>
              <a:t>]</a:t>
            </a:r>
            <a:r>
              <a:rPr lang="ko-KR" altLang="en-US" smtClean="0"/>
              <a:t>아이콘을 눌러 실행한다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2)</a:t>
            </a:r>
            <a:r>
              <a:rPr lang="ko-KR" altLang="en-US" smtClean="0"/>
              <a:t>피벗테이블 폼 만들기</a:t>
            </a:r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3000372"/>
            <a:ext cx="4645035" cy="26818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모서리가 둥근 직사각형 4"/>
          <p:cNvSpPr/>
          <p:nvPr/>
        </p:nvSpPr>
        <p:spPr>
          <a:xfrm>
            <a:off x="5286380" y="5286388"/>
            <a:ext cx="1428760" cy="5000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500042"/>
            <a:ext cx="5476875" cy="5934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6215074" y="928670"/>
            <a:ext cx="2357454" cy="3429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피벗테이블 레이아웃영역을 클릭하면 피벗테이블 레이아웃영역을 과 피벗테이블 필드 목록상자가 실행되는 것을 확인할 수 있다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 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71546"/>
            <a:ext cx="7581900" cy="5057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5357826"/>
            <a:ext cx="29908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5143504" y="428604"/>
            <a:ext cx="3786214" cy="14287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필터영역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행영역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열영역에 각각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원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하는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필드를 끌어다 놓고 빠른실행도구의 저장아이콘을 눌러 폼이름을 작성해준다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785794"/>
            <a:ext cx="6086475" cy="5286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모서리가 둥근 직사각형 2"/>
          <p:cNvSpPr/>
          <p:nvPr/>
        </p:nvSpPr>
        <p:spPr>
          <a:xfrm>
            <a:off x="571472" y="5214950"/>
            <a:ext cx="1428760" cy="3571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57884" y="2143116"/>
            <a:ext cx="2643206" cy="22145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“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사원별 급여현황폼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”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이 작성된 것을 확인할 수 있다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00172"/>
          </a:xfrm>
        </p:spPr>
        <p:txBody>
          <a:bodyPr/>
          <a:lstStyle/>
          <a:p>
            <a:r>
              <a:rPr lang="ko-KR" altLang="en-US" smtClean="0"/>
              <a:t>리본메뉴 </a:t>
            </a:r>
            <a:r>
              <a:rPr lang="en-US" altLang="ko-KR" smtClean="0"/>
              <a:t>[</a:t>
            </a:r>
            <a:r>
              <a:rPr lang="ko-KR" altLang="en-US" smtClean="0"/>
              <a:t>만들기</a:t>
            </a:r>
            <a:r>
              <a:rPr lang="en-US" altLang="ko-KR" smtClean="0"/>
              <a:t>]</a:t>
            </a:r>
            <a:r>
              <a:rPr lang="ko-KR" altLang="en-US" smtClean="0"/>
              <a:t>탭의 </a:t>
            </a:r>
            <a:r>
              <a:rPr lang="en-US" altLang="ko-KR" smtClean="0"/>
              <a:t>[</a:t>
            </a:r>
            <a:r>
              <a:rPr lang="ko-KR" altLang="en-US" smtClean="0"/>
              <a:t>폼</a:t>
            </a:r>
            <a:r>
              <a:rPr lang="en-US" altLang="ko-KR" smtClean="0"/>
              <a:t>] </a:t>
            </a:r>
            <a:r>
              <a:rPr lang="ko-KR" altLang="en-US" smtClean="0"/>
              <a:t>그룹의 </a:t>
            </a:r>
            <a:r>
              <a:rPr lang="en-US" altLang="ko-KR" smtClean="0"/>
              <a:t>[</a:t>
            </a:r>
            <a:r>
              <a:rPr lang="ko-KR" altLang="en-US" smtClean="0"/>
              <a:t>폼디자인</a:t>
            </a:r>
            <a:r>
              <a:rPr lang="en-US" altLang="ko-KR" smtClean="0"/>
              <a:t>]</a:t>
            </a:r>
            <a:r>
              <a:rPr lang="ko-KR" altLang="en-US" smtClean="0"/>
              <a:t>아이콘을 눌러 실행한다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3)</a:t>
            </a:r>
            <a:r>
              <a:rPr lang="ko-KR" altLang="en-US" smtClean="0"/>
              <a:t>디자인보기에서 폼 만들기</a:t>
            </a:r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3286124"/>
            <a:ext cx="6127735" cy="27892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57158" y="1357298"/>
            <a:ext cx="5422900" cy="4229100"/>
            <a:chOff x="357158" y="1357298"/>
            <a:chExt cx="5422900" cy="4229100"/>
          </a:xfrm>
        </p:grpSpPr>
        <p:pic>
          <p:nvPicPr>
            <p:cNvPr id="1331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7158" y="1357298"/>
              <a:ext cx="5422900" cy="4229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4" name="모서리가 둥근 직사각형 3"/>
            <p:cNvSpPr/>
            <p:nvPr/>
          </p:nvSpPr>
          <p:spPr>
            <a:xfrm>
              <a:off x="571472" y="1714488"/>
              <a:ext cx="357190" cy="35719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785786" y="4286256"/>
              <a:ext cx="1357322" cy="35719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5286380" y="1714488"/>
            <a:ext cx="3571900" cy="27860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폼디자인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아이콘을 눌러 나온 창의 좌측 상단의 작은 까만 사각형을 빠르게 더블클릭하거나 마누스 오른쪽버튼 속성을 누르면 속성창이 실행된다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000108"/>
            <a:ext cx="3365500" cy="410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4929190" y="928670"/>
            <a:ext cx="3429024" cy="19288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속성창에서 레코드 원본을 성적테이블로 설정한다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071802" y="3214686"/>
            <a:ext cx="642942" cy="3571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3071810"/>
            <a:ext cx="8791575" cy="2390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642910" y="1000108"/>
            <a:ext cx="7786742" cy="12144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 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폼 디자인 도구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의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디자인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탭에서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도구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그룹의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기존필드추가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아이콘을 클릭한다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7358082" y="3429000"/>
            <a:ext cx="642942" cy="92869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475775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1. </a:t>
            </a:r>
            <a:r>
              <a:rPr lang="ko-KR" altLang="en-US" smtClean="0"/>
              <a:t>폼의 개념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폼의 구성요소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3. </a:t>
            </a:r>
            <a:r>
              <a:rPr lang="ko-KR" altLang="en-US" smtClean="0"/>
              <a:t>폼 만들기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4. </a:t>
            </a:r>
            <a:r>
              <a:rPr lang="ko-KR" altLang="en-US" smtClean="0"/>
              <a:t>폼의 속성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000108"/>
            <a:ext cx="4584700" cy="515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5572132" y="1071546"/>
            <a:ext cx="2928958" cy="22145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필드목록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작업창이 실행되는 것을 확인 할 수 있다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643042" y="2714620"/>
            <a:ext cx="1428760" cy="6429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642918"/>
            <a:ext cx="7248525" cy="5734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모서리가 둥근 사각형 설명선 2"/>
          <p:cNvSpPr/>
          <p:nvPr/>
        </p:nvSpPr>
        <p:spPr>
          <a:xfrm>
            <a:off x="5500694" y="3714752"/>
            <a:ext cx="3429024" cy="2000264"/>
          </a:xfrm>
          <a:prstGeom prst="wedgeRoundRectCallout">
            <a:avLst>
              <a:gd name="adj1" fmla="val -54517"/>
              <a:gd name="adj2" fmla="val 1526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필드목록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작업창이에서 폼 레이아웃 영역으로 원하는 필드명을 끌어다 놓는다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929322" y="2500306"/>
            <a:ext cx="714380" cy="11430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928662" y="2857496"/>
            <a:ext cx="1928826" cy="307183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rot="10800000" flipV="1">
            <a:off x="3214678" y="3000372"/>
            <a:ext cx="2571768" cy="7143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642918"/>
            <a:ext cx="5991244" cy="52838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5929322" y="1928802"/>
            <a:ext cx="2643206" cy="24288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보기의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폼보기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를 눌러실행한다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571480"/>
            <a:ext cx="5384816" cy="5791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모서리가 둥근 사각형 설명선 2"/>
          <p:cNvSpPr/>
          <p:nvPr/>
        </p:nvSpPr>
        <p:spPr>
          <a:xfrm>
            <a:off x="5643570" y="2214554"/>
            <a:ext cx="2786082" cy="2000264"/>
          </a:xfrm>
          <a:prstGeom prst="wedgeRoundRectCallout">
            <a:avLst>
              <a:gd name="adj1" fmla="val -60217"/>
              <a:gd name="adj2" fmla="val 30500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폼의 실행상태가 된것을 확인할 수 있으며 저장 아이콘을 눌러 폼의 이름을 만들어준다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폼에 대한 전반적인 속성을 지정할 수 있는 곳이다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형식</a:t>
            </a:r>
            <a:r>
              <a:rPr lang="en-US" altLang="ko-KR" smtClean="0"/>
              <a:t>, </a:t>
            </a:r>
            <a:r>
              <a:rPr lang="ko-KR" altLang="en-US" smtClean="0"/>
              <a:t>데이터</a:t>
            </a:r>
            <a:r>
              <a:rPr lang="en-US" altLang="ko-KR" smtClean="0"/>
              <a:t>, </a:t>
            </a:r>
            <a:r>
              <a:rPr lang="ko-KR" altLang="en-US" smtClean="0"/>
              <a:t>이벤트</a:t>
            </a:r>
            <a:r>
              <a:rPr lang="en-US" altLang="ko-KR" smtClean="0"/>
              <a:t>, </a:t>
            </a:r>
            <a:r>
              <a:rPr lang="ko-KR" altLang="en-US" smtClean="0"/>
              <a:t>기타 탭으로 구성되어 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폼의 디자인 보기 상태에서 편집가능하다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[</a:t>
            </a:r>
            <a:r>
              <a:rPr lang="ko-KR" altLang="en-US" smtClean="0"/>
              <a:t>폼디자인</a:t>
            </a:r>
            <a:r>
              <a:rPr lang="en-US" altLang="ko-KR" smtClean="0"/>
              <a:t>] </a:t>
            </a:r>
            <a:r>
              <a:rPr lang="ko-KR" altLang="en-US" smtClean="0"/>
              <a:t>아이콘을 눌러 나온 창의 좌측 상단의 작은 까만 사각형을 빠르게 더블클릭하거나 마누스 오른쪽버튼 속성을 누르면 속성창이 실행된다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4. </a:t>
            </a:r>
            <a:r>
              <a:rPr lang="ko-KR" altLang="en-US" smtClean="0"/>
              <a:t>폼의 속성</a:t>
            </a:r>
            <a:endParaRPr lang="ko-KR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5429264"/>
            <a:ext cx="342900" cy="41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428604"/>
            <a:ext cx="4081474" cy="59388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5000628" y="428604"/>
            <a:ext cx="3857652" cy="60007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lphaLcPeriod"/>
            </a:pPr>
            <a:r>
              <a:rPr lang="ko-KR" altLang="en-US" sz="1600" smtClean="0">
                <a:latin typeface="HY울릉도M" pitchFamily="18" charset="-127"/>
                <a:ea typeface="HY울릉도M" pitchFamily="18" charset="-127"/>
              </a:rPr>
              <a:t>캡션</a:t>
            </a:r>
            <a:r>
              <a:rPr lang="en-US" altLang="ko-KR" sz="1600" smtClean="0">
                <a:latin typeface="HY울릉도M" pitchFamily="18" charset="-127"/>
                <a:ea typeface="HY울릉도M" pitchFamily="18" charset="-127"/>
              </a:rPr>
              <a:t>:</a:t>
            </a:r>
            <a:r>
              <a:rPr lang="ko-KR" altLang="en-US" sz="1600" smtClean="0">
                <a:latin typeface="HY울릉도M" pitchFamily="18" charset="-127"/>
                <a:ea typeface="HY울릉도M" pitchFamily="18" charset="-127"/>
              </a:rPr>
              <a:t>실행창의 제목표시줄에 표시될 내용</a:t>
            </a:r>
            <a:endParaRPr lang="en-US" altLang="ko-KR" sz="1600" smtClean="0">
              <a:latin typeface="HY울릉도M" pitchFamily="18" charset="-127"/>
              <a:ea typeface="HY울릉도M" pitchFamily="18" charset="-127"/>
            </a:endParaRPr>
          </a:p>
          <a:p>
            <a:pPr marL="342900" indent="-342900">
              <a:buFont typeface="+mj-lt"/>
              <a:buAutoNum type="alphaLcPeriod"/>
            </a:pPr>
            <a:r>
              <a:rPr lang="ko-KR" altLang="en-US" sz="1600" smtClean="0">
                <a:latin typeface="HY울릉도M" pitchFamily="18" charset="-127"/>
                <a:ea typeface="HY울릉도M" pitchFamily="18" charset="-127"/>
              </a:rPr>
              <a:t>그림</a:t>
            </a:r>
            <a:r>
              <a:rPr lang="en-US" altLang="ko-KR" sz="1600" smtClean="0">
                <a:latin typeface="HY울릉도M" pitchFamily="18" charset="-127"/>
                <a:ea typeface="HY울릉도M" pitchFamily="18" charset="-127"/>
              </a:rPr>
              <a:t>:</a:t>
            </a:r>
            <a:r>
              <a:rPr lang="ko-KR" altLang="en-US" sz="1600" smtClean="0">
                <a:latin typeface="HY울릉도M" pitchFamily="18" charset="-127"/>
                <a:ea typeface="HY울릉도M" pitchFamily="18" charset="-127"/>
              </a:rPr>
              <a:t>폼의 배경으로 사용할 이미지지정</a:t>
            </a:r>
            <a:endParaRPr lang="en-US" altLang="ko-KR" sz="1600" smtClean="0">
              <a:latin typeface="HY울릉도M" pitchFamily="18" charset="-127"/>
              <a:ea typeface="HY울릉도M" pitchFamily="18" charset="-127"/>
            </a:endParaRPr>
          </a:p>
          <a:p>
            <a:pPr marL="342900" indent="-342900">
              <a:buFont typeface="+mj-lt"/>
              <a:buAutoNum type="alphaLcPeriod"/>
            </a:pPr>
            <a:r>
              <a:rPr lang="ko-KR" altLang="en-US" sz="1600" smtClean="0">
                <a:latin typeface="HY울릉도M" pitchFamily="18" charset="-127"/>
                <a:ea typeface="HY울릉도M" pitchFamily="18" charset="-127"/>
              </a:rPr>
              <a:t>레코드 선택기</a:t>
            </a:r>
            <a:r>
              <a:rPr lang="en-US" altLang="ko-KR" sz="1600" smtClean="0">
                <a:latin typeface="HY울릉도M" pitchFamily="18" charset="-127"/>
                <a:ea typeface="HY울릉도M" pitchFamily="18" charset="-127"/>
              </a:rPr>
              <a:t>:</a:t>
            </a:r>
            <a:r>
              <a:rPr lang="ko-KR" altLang="en-US" sz="1600" smtClean="0">
                <a:latin typeface="HY울릉도M" pitchFamily="18" charset="-127"/>
                <a:ea typeface="HY울릉도M" pitchFamily="18" charset="-127"/>
              </a:rPr>
              <a:t>레코드 선택기이 표시여부</a:t>
            </a:r>
            <a:endParaRPr lang="en-US" altLang="ko-KR" sz="1600" smtClean="0">
              <a:latin typeface="HY울릉도M" pitchFamily="18" charset="-127"/>
              <a:ea typeface="HY울릉도M" pitchFamily="18" charset="-127"/>
            </a:endParaRPr>
          </a:p>
          <a:p>
            <a:pPr marL="342900" indent="-342900">
              <a:buFont typeface="+mj-lt"/>
              <a:buAutoNum type="alphaLcPeriod"/>
            </a:pPr>
            <a:r>
              <a:rPr lang="ko-KR" altLang="en-US" sz="1600" smtClean="0">
                <a:latin typeface="HY울릉도M" pitchFamily="18" charset="-127"/>
                <a:ea typeface="HY울릉도M" pitchFamily="18" charset="-127"/>
              </a:rPr>
              <a:t>탐색단추</a:t>
            </a:r>
            <a:r>
              <a:rPr lang="en-US" altLang="ko-KR" sz="1600" smtClean="0">
                <a:latin typeface="HY울릉도M" pitchFamily="18" charset="-127"/>
                <a:ea typeface="HY울릉도M" pitchFamily="18" charset="-127"/>
              </a:rPr>
              <a:t>:</a:t>
            </a:r>
            <a:r>
              <a:rPr lang="ko-KR" altLang="en-US" sz="1600" smtClean="0">
                <a:latin typeface="HY울릉도M" pitchFamily="18" charset="-127"/>
                <a:ea typeface="HY울릉도M" pitchFamily="18" charset="-127"/>
              </a:rPr>
              <a:t>탐색단추의 표시여부</a:t>
            </a:r>
            <a:endParaRPr lang="en-US" altLang="ko-KR" sz="1600" smtClean="0">
              <a:latin typeface="HY울릉도M" pitchFamily="18" charset="-127"/>
              <a:ea typeface="HY울릉도M" pitchFamily="18" charset="-127"/>
            </a:endParaRPr>
          </a:p>
          <a:p>
            <a:pPr marL="342900" indent="-342900">
              <a:buFont typeface="+mj-lt"/>
              <a:buAutoNum type="alphaLcPeriod"/>
            </a:pPr>
            <a:r>
              <a:rPr lang="ko-KR" altLang="en-US" sz="1600" smtClean="0">
                <a:latin typeface="HY울릉도M" pitchFamily="18" charset="-127"/>
                <a:ea typeface="HY울릉도M" pitchFamily="18" charset="-127"/>
              </a:rPr>
              <a:t>자동크기조정</a:t>
            </a:r>
            <a:r>
              <a:rPr lang="en-US" altLang="ko-KR" sz="1600" smtClean="0">
                <a:latin typeface="HY울릉도M" pitchFamily="18" charset="-127"/>
                <a:ea typeface="HY울릉도M" pitchFamily="18" charset="-127"/>
              </a:rPr>
              <a:t>:</a:t>
            </a:r>
            <a:r>
              <a:rPr lang="ko-KR" altLang="en-US" sz="1600" smtClean="0">
                <a:latin typeface="HY울릉도M" pitchFamily="18" charset="-127"/>
                <a:ea typeface="HY울릉도M" pitchFamily="18" charset="-127"/>
              </a:rPr>
              <a:t>레코드를 모두 표시할수 있도록 폼의 창크기를 자동으로 조정할지의 여부</a:t>
            </a:r>
            <a:endParaRPr lang="en-US" altLang="ko-KR" sz="1600" smtClean="0">
              <a:latin typeface="HY울릉도M" pitchFamily="18" charset="-127"/>
              <a:ea typeface="HY울릉도M" pitchFamily="18" charset="-127"/>
            </a:endParaRPr>
          </a:p>
          <a:p>
            <a:pPr marL="342900" indent="-342900">
              <a:buFont typeface="+mj-lt"/>
              <a:buAutoNum type="alphaLcPeriod"/>
            </a:pPr>
            <a:r>
              <a:rPr lang="ko-KR" altLang="en-US" sz="1600" smtClean="0">
                <a:latin typeface="HY울릉도M" pitchFamily="18" charset="-127"/>
                <a:ea typeface="HY울릉도M" pitchFamily="18" charset="-127"/>
              </a:rPr>
              <a:t>자동가운데 맞춤</a:t>
            </a:r>
            <a:r>
              <a:rPr lang="en-US" altLang="ko-KR" sz="1600" smtClean="0">
                <a:latin typeface="HY울릉도M" pitchFamily="18" charset="-127"/>
                <a:ea typeface="HY울릉도M" pitchFamily="18" charset="-127"/>
              </a:rPr>
              <a:t>:</a:t>
            </a:r>
            <a:r>
              <a:rPr lang="ko-KR" altLang="en-US" sz="1600" smtClean="0">
                <a:latin typeface="HY울릉도M" pitchFamily="18" charset="-127"/>
                <a:ea typeface="HY울릉도M" pitchFamily="18" charset="-127"/>
              </a:rPr>
              <a:t>폼의 실행시에 엑세스 창의 가운데에 위치할것인가의 내용</a:t>
            </a:r>
            <a:endParaRPr lang="en-US" altLang="ko-KR" sz="1600" smtClean="0">
              <a:latin typeface="HY울릉도M" pitchFamily="18" charset="-127"/>
              <a:ea typeface="HY울릉도M" pitchFamily="18" charset="-127"/>
            </a:endParaRPr>
          </a:p>
          <a:p>
            <a:pPr marL="342900" indent="-342900">
              <a:buFont typeface="+mj-lt"/>
              <a:buAutoNum type="alphaLcPeriod"/>
            </a:pPr>
            <a:r>
              <a:rPr lang="ko-KR" altLang="en-US" sz="1600" smtClean="0">
                <a:latin typeface="HY울릉도M" pitchFamily="18" charset="-127"/>
                <a:ea typeface="HY울릉도M" pitchFamily="18" charset="-127"/>
              </a:rPr>
              <a:t>테두리스타일</a:t>
            </a:r>
            <a:r>
              <a:rPr lang="en-US" altLang="ko-KR" sz="1600" smtClean="0">
                <a:latin typeface="HY울릉도M" pitchFamily="18" charset="-127"/>
                <a:ea typeface="HY울릉도M" pitchFamily="18" charset="-127"/>
              </a:rPr>
              <a:t>:</a:t>
            </a:r>
            <a:r>
              <a:rPr lang="ko-KR" altLang="en-US" sz="1600" smtClean="0">
                <a:latin typeface="HY울릉도M" pitchFamily="18" charset="-127"/>
                <a:ea typeface="HY울릉도M" pitchFamily="18" charset="-127"/>
              </a:rPr>
              <a:t>테두리스타일을 지정</a:t>
            </a:r>
            <a:endParaRPr lang="en-US" altLang="ko-KR" sz="1600" smtClean="0">
              <a:latin typeface="HY울릉도M" pitchFamily="18" charset="-127"/>
              <a:ea typeface="HY울릉도M" pitchFamily="18" charset="-127"/>
            </a:endParaRPr>
          </a:p>
          <a:p>
            <a:pPr marL="342900" indent="-342900">
              <a:buFont typeface="+mj-lt"/>
              <a:buAutoNum type="alphaLcPeriod"/>
            </a:pPr>
            <a:r>
              <a:rPr lang="ko-KR" altLang="en-US" sz="1600" smtClean="0">
                <a:latin typeface="HY울릉도M" pitchFamily="18" charset="-127"/>
                <a:ea typeface="HY울릉도M" pitchFamily="18" charset="-127"/>
              </a:rPr>
              <a:t>컨트롤상자</a:t>
            </a:r>
            <a:r>
              <a:rPr lang="en-US" altLang="ko-KR" sz="1600" smtClean="0">
                <a:latin typeface="HY울릉도M" pitchFamily="18" charset="-127"/>
                <a:ea typeface="HY울릉도M" pitchFamily="18" charset="-127"/>
              </a:rPr>
              <a:t>:</a:t>
            </a:r>
            <a:r>
              <a:rPr lang="ko-KR" altLang="en-US" sz="1600" smtClean="0">
                <a:latin typeface="HY울릉도M" pitchFamily="18" charset="-127"/>
                <a:ea typeface="HY울릉도M" pitchFamily="18" charset="-127"/>
              </a:rPr>
              <a:t>제목 표시줄에 조절 메뉴 상자와 제어상자를 표시할 것인지의 여부</a:t>
            </a:r>
            <a:endParaRPr lang="en-US" altLang="ko-KR" sz="1600" smtClean="0">
              <a:latin typeface="HY울릉도M" pitchFamily="18" charset="-127"/>
              <a:ea typeface="HY울릉도M" pitchFamily="18" charset="-127"/>
            </a:endParaRPr>
          </a:p>
          <a:p>
            <a:pPr marL="342900" indent="-342900">
              <a:buFont typeface="+mj-lt"/>
              <a:buAutoNum type="alphaLcPeriod"/>
            </a:pPr>
            <a:r>
              <a:rPr lang="ko-KR" altLang="en-US" sz="1600" smtClean="0">
                <a:latin typeface="HY울릉도M" pitchFamily="18" charset="-127"/>
                <a:ea typeface="HY울릉도M" pitchFamily="18" charset="-127"/>
              </a:rPr>
              <a:t>최소화</a:t>
            </a:r>
            <a:r>
              <a:rPr lang="en-US" altLang="ko-KR" sz="1600" smtClean="0">
                <a:latin typeface="HY울릉도M" pitchFamily="18" charset="-127"/>
                <a:ea typeface="HY울릉도M" pitchFamily="18" charset="-127"/>
              </a:rPr>
              <a:t>/</a:t>
            </a:r>
            <a:r>
              <a:rPr lang="ko-KR" altLang="en-US" sz="1600" smtClean="0">
                <a:latin typeface="HY울릉도M" pitchFamily="18" charset="-127"/>
                <a:ea typeface="HY울릉도M" pitchFamily="18" charset="-127"/>
              </a:rPr>
              <a:t>최대화단추</a:t>
            </a:r>
            <a:r>
              <a:rPr lang="en-US" altLang="ko-KR" sz="1600" smtClean="0">
                <a:latin typeface="HY울릉도M" pitchFamily="18" charset="-127"/>
                <a:ea typeface="HY울릉도M" pitchFamily="18" charset="-127"/>
              </a:rPr>
              <a:t>:</a:t>
            </a:r>
            <a:r>
              <a:rPr lang="ko-KR" altLang="en-US" sz="1600" smtClean="0">
                <a:latin typeface="HY울릉도M" pitchFamily="18" charset="-127"/>
                <a:ea typeface="HY울릉도M" pitchFamily="18" charset="-127"/>
              </a:rPr>
              <a:t> 최소화</a:t>
            </a:r>
            <a:r>
              <a:rPr lang="en-US" altLang="ko-KR" sz="1600" smtClean="0">
                <a:latin typeface="HY울릉도M" pitchFamily="18" charset="-127"/>
                <a:ea typeface="HY울릉도M" pitchFamily="18" charset="-127"/>
              </a:rPr>
              <a:t>/</a:t>
            </a:r>
            <a:r>
              <a:rPr lang="ko-KR" altLang="en-US" sz="1600" smtClean="0">
                <a:latin typeface="HY울릉도M" pitchFamily="18" charset="-127"/>
                <a:ea typeface="HY울릉도M" pitchFamily="18" charset="-127"/>
              </a:rPr>
              <a:t>최대화단추를 표시할것인가에 대한 내용</a:t>
            </a:r>
            <a:endParaRPr lang="en-US" altLang="ko-KR" sz="1600" smtClean="0">
              <a:latin typeface="HY울릉도M" pitchFamily="18" charset="-127"/>
              <a:ea typeface="HY울릉도M" pitchFamily="18" charset="-127"/>
            </a:endParaRPr>
          </a:p>
          <a:p>
            <a:pPr marL="342900" indent="-342900">
              <a:buFont typeface="+mj-lt"/>
              <a:buAutoNum type="alphaLcPeriod"/>
            </a:pPr>
            <a:r>
              <a:rPr lang="ko-KR" altLang="en-US" sz="1600" smtClean="0">
                <a:latin typeface="HY울릉도M" pitchFamily="18" charset="-127"/>
                <a:ea typeface="HY울릉도M" pitchFamily="18" charset="-127"/>
              </a:rPr>
              <a:t>닫기단추</a:t>
            </a:r>
            <a:r>
              <a:rPr lang="en-US" altLang="ko-KR" sz="1600" smtClean="0">
                <a:latin typeface="HY울릉도M" pitchFamily="18" charset="-127"/>
                <a:ea typeface="HY울릉도M" pitchFamily="18" charset="-127"/>
              </a:rPr>
              <a:t>:</a:t>
            </a:r>
            <a:r>
              <a:rPr lang="ko-KR" altLang="en-US" sz="1600" smtClean="0">
                <a:latin typeface="HY울릉도M" pitchFamily="18" charset="-127"/>
                <a:ea typeface="HY울릉도M" pitchFamily="18" charset="-127"/>
              </a:rPr>
              <a:t> 닫기단추 표시할것인가에 대한 내용</a:t>
            </a:r>
            <a:endParaRPr lang="en-US" altLang="ko-KR" sz="1600" smtClean="0">
              <a:latin typeface="HY울릉도M" pitchFamily="18" charset="-127"/>
              <a:ea typeface="HY울릉도M" pitchFamily="18" charset="-127"/>
            </a:endParaRPr>
          </a:p>
          <a:p>
            <a:pPr marL="342900" indent="-342900">
              <a:buFont typeface="+mj-lt"/>
              <a:buAutoNum type="alphaLcPeriod"/>
            </a:pPr>
            <a:r>
              <a:rPr lang="ko-KR" altLang="en-US" sz="1600" smtClean="0">
                <a:latin typeface="HY울릉도M" pitchFamily="18" charset="-127"/>
                <a:ea typeface="HY울릉도M" pitchFamily="18" charset="-127"/>
              </a:rPr>
              <a:t>스크롤 막대: 스크롤 막대 표시할것인가에 대한 내용</a:t>
            </a:r>
            <a:endParaRPr lang="en-US" altLang="ko-KR" sz="1600" smtClean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214546" y="571480"/>
            <a:ext cx="142876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형식탭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4429156" cy="422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모서리가 둥근 직사각형 2"/>
          <p:cNvSpPr/>
          <p:nvPr/>
        </p:nvSpPr>
        <p:spPr>
          <a:xfrm>
            <a:off x="2214546" y="571480"/>
            <a:ext cx="142876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데이터탭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43438" y="857232"/>
            <a:ext cx="3714776" cy="51435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lphaLcPeriod"/>
            </a:pP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레코드원본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: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폼의 원본을 지정한다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(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테이블이나 쿼리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)</a:t>
            </a:r>
          </a:p>
          <a:p>
            <a:pPr marL="342900" indent="-342900">
              <a:buFont typeface="+mj-lt"/>
              <a:buAutoNum type="alphaLcPeriod"/>
            </a:pP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필터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: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특정기준을 위한 필터를 지정한다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</a:p>
          <a:p>
            <a:pPr marL="342900" indent="-342900">
              <a:buFont typeface="+mj-lt"/>
              <a:buAutoNum type="alphaLcPeriod"/>
            </a:pP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정렬기준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: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정렬할 기준을 설정한다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</a:p>
          <a:p>
            <a:pPr marL="342900" indent="-342900">
              <a:buFont typeface="+mj-lt"/>
              <a:buAutoNum type="alphaLcPeriod"/>
            </a:pP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편집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추가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삭제 기능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: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폼의 내용을 편집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추가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삭제 가능한지를 설정할 수 있다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</a:p>
          <a:p>
            <a:pPr marL="342900" indent="-342900">
              <a:buFont typeface="+mj-lt"/>
              <a:buAutoNum type="alphaLcPeriod"/>
            </a:pP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레코드 잠금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: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동시에 다수의 사용자가 레코드를 변경하려고할때 잠그는 방법을 설정한다</a:t>
            </a:r>
            <a:endParaRPr lang="en-US" altLang="ko-KR" smtClean="0">
              <a:latin typeface="HY울릉도M" pitchFamily="18" charset="-127"/>
              <a:ea typeface="HY울릉도M" pitchFamily="18" charset="-127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z="1400" smtClean="0">
                <a:solidFill>
                  <a:srgbClr val="7030A0"/>
                </a:solidFill>
                <a:latin typeface="HY울릉도M" pitchFamily="18" charset="-127"/>
                <a:ea typeface="HY울릉도M" pitchFamily="18" charset="-127"/>
              </a:rPr>
              <a:t>잠그지않음</a:t>
            </a:r>
            <a:r>
              <a:rPr lang="en-US" altLang="ko-KR" sz="1400" smtClean="0">
                <a:solidFill>
                  <a:srgbClr val="7030A0"/>
                </a:solidFill>
                <a:latin typeface="HY울릉도M" pitchFamily="18" charset="-127"/>
                <a:ea typeface="HY울릉도M" pitchFamily="18" charset="-127"/>
              </a:rPr>
              <a:t>:</a:t>
            </a:r>
            <a:r>
              <a:rPr lang="ko-KR" altLang="en-US" sz="1400" smtClean="0">
                <a:solidFill>
                  <a:srgbClr val="002060"/>
                </a:solidFill>
                <a:latin typeface="HY울릉도M" pitchFamily="18" charset="-127"/>
                <a:ea typeface="HY울릉도M" pitchFamily="18" charset="-127"/>
              </a:rPr>
              <a:t>여러사용자가 동시에 레코드를 편집할 수 있다</a:t>
            </a:r>
            <a:r>
              <a:rPr lang="en-US" altLang="ko-KR" sz="1400" smtClean="0">
                <a:solidFill>
                  <a:srgbClr val="002060"/>
                </a:solidFill>
                <a:latin typeface="HY울릉도M" pitchFamily="18" charset="-127"/>
                <a:ea typeface="HY울릉도M" pitchFamily="18" charset="-127"/>
              </a:rPr>
              <a:t>.(</a:t>
            </a:r>
            <a:r>
              <a:rPr lang="ko-KR" altLang="en-US" sz="1400" smtClean="0">
                <a:solidFill>
                  <a:srgbClr val="002060"/>
                </a:solidFill>
                <a:latin typeface="HY울릉도M" pitchFamily="18" charset="-127"/>
                <a:ea typeface="HY울릉도M" pitchFamily="18" charset="-127"/>
              </a:rPr>
              <a:t>공유</a:t>
            </a:r>
            <a:r>
              <a:rPr lang="en-US" altLang="ko-KR" sz="1400" smtClean="0">
                <a:solidFill>
                  <a:srgbClr val="002060"/>
                </a:solidFill>
                <a:latin typeface="HY울릉도M" pitchFamily="18" charset="-127"/>
                <a:ea typeface="HY울릉도M" pitchFamily="18" charset="-127"/>
              </a:rPr>
              <a:t>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z="1400" smtClean="0">
                <a:solidFill>
                  <a:srgbClr val="7030A0"/>
                </a:solidFill>
                <a:latin typeface="HY울릉도M" pitchFamily="18" charset="-127"/>
                <a:ea typeface="HY울릉도M" pitchFamily="18" charset="-127"/>
              </a:rPr>
              <a:t>모든레코드</a:t>
            </a:r>
            <a:r>
              <a:rPr lang="en-US" altLang="ko-KR" sz="1400" smtClean="0">
                <a:solidFill>
                  <a:srgbClr val="7030A0"/>
                </a:solidFill>
                <a:latin typeface="HY울릉도M" pitchFamily="18" charset="-127"/>
                <a:ea typeface="HY울릉도M" pitchFamily="18" charset="-127"/>
              </a:rPr>
              <a:t>:</a:t>
            </a:r>
            <a:r>
              <a:rPr lang="ko-KR" altLang="en-US" sz="1400" smtClean="0">
                <a:solidFill>
                  <a:srgbClr val="002060"/>
                </a:solidFill>
                <a:latin typeface="HY울릉도M" pitchFamily="18" charset="-127"/>
                <a:ea typeface="HY울릉도M" pitchFamily="18" charset="-127"/>
              </a:rPr>
              <a:t>모든 레코드를 다른 사용자가 편집할 수 없도록 한다</a:t>
            </a:r>
            <a:r>
              <a:rPr lang="en-US" altLang="ko-KR" sz="1400" smtClean="0">
                <a:solidFill>
                  <a:srgbClr val="002060"/>
                </a:solidFill>
                <a:latin typeface="HY울릉도M" pitchFamily="18" charset="-127"/>
                <a:ea typeface="HY울릉도M" pitchFamily="18" charset="-127"/>
              </a:rPr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z="1400" smtClean="0">
                <a:solidFill>
                  <a:srgbClr val="7030A0"/>
                </a:solidFill>
                <a:latin typeface="HY울릉도M" pitchFamily="18" charset="-127"/>
                <a:ea typeface="HY울릉도M" pitchFamily="18" charset="-127"/>
              </a:rPr>
              <a:t>편집한레코드</a:t>
            </a:r>
            <a:r>
              <a:rPr lang="en-US" altLang="ko-KR" sz="1400" smtClean="0">
                <a:solidFill>
                  <a:srgbClr val="7030A0"/>
                </a:solidFill>
                <a:latin typeface="HY울릉도M" pitchFamily="18" charset="-127"/>
                <a:ea typeface="HY울릉도M" pitchFamily="18" charset="-127"/>
              </a:rPr>
              <a:t>:</a:t>
            </a:r>
            <a:r>
              <a:rPr lang="ko-KR" altLang="en-US" sz="1400" smtClean="0">
                <a:solidFill>
                  <a:srgbClr val="002060"/>
                </a:solidFill>
                <a:latin typeface="HY울릉도M" pitchFamily="18" charset="-127"/>
                <a:ea typeface="HY울릉도M" pitchFamily="18" charset="-127"/>
              </a:rPr>
              <a:t>한번에 한사람만 레코드를 편집할 수 있다</a:t>
            </a:r>
            <a:r>
              <a:rPr lang="en-US" altLang="ko-KR" sz="1400" smtClean="0">
                <a:solidFill>
                  <a:srgbClr val="002060"/>
                </a:solidFill>
                <a:latin typeface="HY울릉도M" pitchFamily="18" charset="-127"/>
                <a:ea typeface="HY울릉도M" pitchFamily="18" charset="-127"/>
              </a:rPr>
              <a:t>.(</a:t>
            </a:r>
            <a:r>
              <a:rPr lang="ko-KR" altLang="en-US" sz="1400" smtClean="0">
                <a:solidFill>
                  <a:srgbClr val="002060"/>
                </a:solidFill>
                <a:latin typeface="HY울릉도M" pitchFamily="18" charset="-127"/>
                <a:ea typeface="HY울릉도M" pitchFamily="18" charset="-127"/>
              </a:rPr>
              <a:t>독점</a:t>
            </a:r>
            <a:r>
              <a:rPr lang="en-US" altLang="ko-KR" sz="1400" smtClean="0">
                <a:solidFill>
                  <a:srgbClr val="002060"/>
                </a:solidFill>
                <a:latin typeface="HY울릉도M" pitchFamily="18" charset="-127"/>
                <a:ea typeface="HY울릉도M" pitchFamily="18" charset="-127"/>
              </a:rPr>
              <a:t>)</a:t>
            </a:r>
            <a:endParaRPr lang="ko-KR" altLang="en-US" sz="1400">
              <a:solidFill>
                <a:srgbClr val="7030A0"/>
              </a:solidFill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000108"/>
            <a:ext cx="2990858" cy="551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모서리가 둥근 직사각형 2"/>
          <p:cNvSpPr/>
          <p:nvPr/>
        </p:nvSpPr>
        <p:spPr>
          <a:xfrm>
            <a:off x="2071670" y="357166"/>
            <a:ext cx="142876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이벤트탭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5214942" y="1571612"/>
            <a:ext cx="2643206" cy="2000264"/>
          </a:xfrm>
          <a:prstGeom prst="wedgeRoundRectCallout">
            <a:avLst>
              <a:gd name="adj1" fmla="val -59656"/>
              <a:gd name="adj2" fmla="val 2897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각종 이벤트를 나열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43050"/>
            <a:ext cx="3994160" cy="438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모서리가 둥근 직사각형 2"/>
          <p:cNvSpPr/>
          <p:nvPr/>
        </p:nvSpPr>
        <p:spPr>
          <a:xfrm>
            <a:off x="1714480" y="1000108"/>
            <a:ext cx="142876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기타탭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143504" y="1214422"/>
            <a:ext cx="3071834" cy="48577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+mj-lt"/>
              <a:buAutoNum type="alphaLcPeriod"/>
            </a:pP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팝업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: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폼을 팝업용으로 할것인가에 대한 설정</a:t>
            </a:r>
            <a:endParaRPr lang="en-US" altLang="ko-KR" smtClean="0">
              <a:latin typeface="HY울릉도M" pitchFamily="18" charset="-127"/>
              <a:ea typeface="HY울릉도M" pitchFamily="18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LcPeriod"/>
            </a:pP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모달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: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폼을 모달 폼으로 할 것인지에 대한 설정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(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모달폼은 폼이 열려 있는 경우 다른 폼을 선택할 수 없다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.)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b="1" smtClean="0"/>
              <a:t>하위 폼에 대한 설명으로 옳지 않은 것은</a:t>
            </a:r>
            <a:r>
              <a:rPr lang="en-US" altLang="ko-KR" b="1" smtClean="0"/>
              <a:t>?</a:t>
            </a:r>
          </a:p>
          <a:p>
            <a:pPr lvl="1"/>
            <a:r>
              <a:rPr lang="ko-KR" altLang="en-US" smtClean="0"/>
              <a:t>① 하위 폼이란 특정한 폼 안에 들어 있는 또 하나의 폼을 말한다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② 하위 폼을 사용하면 일 대 다 관계가 설정되어 있는 테이블이나 쿼리에서 데이터를 효과적으로 표시할 수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③ 하위 폼은 단일 폼으로 표시되며 연속 폼으로는 표시할 수 없다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④ 데이터베이스 창에서 테이블</a:t>
            </a:r>
            <a:r>
              <a:rPr lang="en-US" altLang="ko-KR" smtClean="0"/>
              <a:t>, </a:t>
            </a:r>
            <a:r>
              <a:rPr lang="ko-KR" altLang="en-US" smtClean="0"/>
              <a:t>쿼리</a:t>
            </a:r>
            <a:r>
              <a:rPr lang="en-US" altLang="ko-KR" smtClean="0"/>
              <a:t>, </a:t>
            </a:r>
            <a:r>
              <a:rPr lang="ko-KR" altLang="en-US" smtClean="0"/>
              <a:t>폼 등을 폼 창으로 드래그 앤 드롭하여 하위 폼으로 삽입할 수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기출문제풀이</a:t>
            </a:r>
            <a:r>
              <a:rPr lang="en-US" altLang="ko-KR" dirty="0" smtClean="0"/>
              <a:t>1 </a:t>
            </a:r>
            <a:r>
              <a:rPr lang="en-US" altLang="ko-KR" sz="1600" smtClean="0"/>
              <a:t>(2007</a:t>
            </a:r>
            <a:r>
              <a:rPr lang="ko-KR" altLang="en-US" sz="1600" smtClean="0"/>
              <a:t>년 </a:t>
            </a:r>
            <a:r>
              <a:rPr lang="en-US" altLang="ko-KR" sz="1600" smtClean="0"/>
              <a:t>1</a:t>
            </a:r>
            <a:r>
              <a:rPr lang="ko-KR" altLang="en-US" sz="1600" smtClean="0"/>
              <a:t>회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mtClean="0"/>
              <a:t>폼은 테이블이나 쿼리를 데이터원본으로 해서 </a:t>
            </a:r>
            <a:r>
              <a:rPr lang="ko-KR" altLang="en-US" smtClean="0">
                <a:solidFill>
                  <a:srgbClr val="7030A0"/>
                </a:solidFill>
              </a:rPr>
              <a:t>입</a:t>
            </a:r>
            <a:r>
              <a:rPr lang="en-US" altLang="ko-KR" smtClean="0">
                <a:solidFill>
                  <a:srgbClr val="7030A0"/>
                </a:solidFill>
              </a:rPr>
              <a:t>.</a:t>
            </a:r>
            <a:r>
              <a:rPr lang="ko-KR" altLang="en-US" smtClean="0">
                <a:solidFill>
                  <a:srgbClr val="7030A0"/>
                </a:solidFill>
              </a:rPr>
              <a:t>출력을 작업을 효율적으로 </a:t>
            </a:r>
            <a:r>
              <a:rPr lang="ko-KR" altLang="en-US" smtClean="0"/>
              <a:t>하기위한 기능을 제공하는 개체이다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폼에 컨트롤을 배치하여 시각적으로 효과적인 화면을 작성할수 있다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1. </a:t>
            </a:r>
            <a:r>
              <a:rPr lang="ko-KR" altLang="en-US" smtClean="0"/>
              <a:t>폼의 개념</a:t>
            </a:r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mtClean="0"/>
              <a:t>다음 중 폼의 각 구역</a:t>
            </a:r>
            <a:r>
              <a:rPr lang="en-US" altLang="ko-KR" smtClean="0"/>
              <a:t>(section)</a:t>
            </a:r>
            <a:r>
              <a:rPr lang="ko-KR" altLang="en-US" smtClean="0"/>
              <a:t>에 대한 설명으로 옳지 않은 것은</a:t>
            </a:r>
            <a:r>
              <a:rPr lang="en-US" altLang="ko-KR" smtClean="0"/>
              <a:t>?</a:t>
            </a:r>
            <a:endParaRPr lang="ko-KR" altLang="en-US" smtClean="0"/>
          </a:p>
          <a:p>
            <a:pPr lvl="1"/>
            <a:r>
              <a:rPr lang="ko-KR" altLang="en-US" smtClean="0"/>
              <a:t>① 폼 머리글은 폼의 제목 같이 모든 레코드에 대해 동일한 정보를 표시하며 인쇄할 때는 첫 페이지의 맨 위에 나타난다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② 페이지 머리글은 제목이나 열 머리글과 같은 정보로 폼 보기 상태 및 인쇄 시에 표시된다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③ 본문은 실제 데이터를 표시하는 부분으로 ‘연속 폼’의 경우레코드에 따라 반복적으로 표시된다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④ 페이지 바닥글은 날짜나 페이지 번호와 같은 정보가 인쇄된 모든 페이지의 아래에 표시된다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/>
          <a:p>
            <a:pPr algn="l"/>
            <a:r>
              <a:rPr lang="ko-KR" altLang="en-US" dirty="0" smtClean="0"/>
              <a:t>기출문제풀이</a:t>
            </a:r>
            <a:r>
              <a:rPr lang="en-US" altLang="ko-KR" dirty="0" smtClean="0"/>
              <a:t>2 </a:t>
            </a:r>
            <a:r>
              <a:rPr lang="en-US" altLang="ko-KR" sz="1600" dirty="0" smtClean="0"/>
              <a:t>(2009</a:t>
            </a:r>
            <a:r>
              <a:rPr lang="ko-KR" altLang="en-US" sz="1600" smtClean="0"/>
              <a:t>년 </a:t>
            </a:r>
            <a:r>
              <a:rPr lang="en-US" altLang="ko-KR" sz="1600" smtClean="0"/>
              <a:t>3</a:t>
            </a:r>
            <a:r>
              <a:rPr lang="ko-KR" altLang="en-US" sz="1600" smtClean="0"/>
              <a:t>회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다음 중 포커스가 임의의 레코드로 이동되어 그 레코드가 현재 레코드가 되거나 폼이 새로 고쳐지거나 다시 질의될 때 발생하는 이벤트로 옳은 것은</a:t>
            </a:r>
            <a:r>
              <a:rPr lang="en-US" altLang="ko-KR" smtClean="0"/>
              <a:t>?</a:t>
            </a:r>
            <a:endParaRPr lang="ko-KR" altLang="en-US" smtClean="0"/>
          </a:p>
          <a:p>
            <a:r>
              <a:rPr lang="ko-KR" altLang="en-US" smtClean="0"/>
              <a:t>① </a:t>
            </a:r>
            <a:r>
              <a:rPr lang="en-US" altLang="ko-KR" smtClean="0"/>
              <a:t>Focus② Event</a:t>
            </a:r>
            <a:endParaRPr lang="ko-KR" altLang="en-US" smtClean="0"/>
          </a:p>
          <a:p>
            <a:r>
              <a:rPr lang="ko-KR" altLang="en-US" smtClean="0"/>
              <a:t>③ </a:t>
            </a:r>
            <a:r>
              <a:rPr lang="en-US" altLang="ko-KR" smtClean="0"/>
              <a:t>Current④ Click</a:t>
            </a:r>
            <a:endParaRPr lang="ko-KR" altLang="en-US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/>
          <a:p>
            <a:pPr algn="l"/>
            <a:r>
              <a:rPr lang="ko-KR" altLang="en-US" dirty="0" smtClean="0"/>
              <a:t>기출문제풀이</a:t>
            </a:r>
            <a:r>
              <a:rPr lang="en-US" altLang="ko-KR" dirty="0" smtClean="0"/>
              <a:t>3 </a:t>
            </a:r>
            <a:r>
              <a:rPr lang="en-US" altLang="ko-KR" sz="1600" smtClean="0"/>
              <a:t>(2008</a:t>
            </a:r>
            <a:r>
              <a:rPr lang="ko-KR" altLang="en-US" sz="1600" smtClean="0"/>
              <a:t>년 </a:t>
            </a:r>
            <a:r>
              <a:rPr lang="en-US" altLang="ko-KR" sz="1600" smtClean="0"/>
              <a:t>2</a:t>
            </a:r>
            <a:r>
              <a:rPr lang="ko-KR" altLang="en-US" sz="1600" smtClean="0"/>
              <a:t>회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문제</a:t>
            </a:r>
            <a:r>
              <a:rPr lang="en-US" altLang="ko-KR" dirty="0" smtClean="0"/>
              <a:t>1  </a:t>
            </a:r>
            <a:r>
              <a:rPr lang="en-US" altLang="ko-KR" smtClean="0"/>
              <a:t>=&gt; </a:t>
            </a:r>
            <a:r>
              <a:rPr lang="ko-KR" altLang="en-US" smtClean="0"/>
              <a:t>③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문제</a:t>
            </a:r>
            <a:r>
              <a:rPr lang="en-US" altLang="ko-KR" smtClean="0"/>
              <a:t>2  =&gt; </a:t>
            </a:r>
            <a:r>
              <a:rPr lang="ko-KR" altLang="en-US" smtClean="0"/>
              <a:t>②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문제</a:t>
            </a:r>
            <a:r>
              <a:rPr lang="en-US" altLang="ko-KR" smtClean="0"/>
              <a:t>3  =&gt;</a:t>
            </a:r>
            <a:r>
              <a:rPr lang="ko-KR" altLang="en-US" smtClean="0"/>
              <a:t> ③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정답</a:t>
            </a:r>
            <a:endParaRPr lang="ko-KR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mtClean="0"/>
              <a:t>1. </a:t>
            </a:r>
            <a:r>
              <a:rPr lang="ko-KR" altLang="en-US" smtClean="0"/>
              <a:t>폼의 개념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폼의 구성요소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3. </a:t>
            </a:r>
            <a:r>
              <a:rPr lang="ko-KR" altLang="en-US" smtClean="0"/>
              <a:t>폼 만들기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4. </a:t>
            </a:r>
            <a:r>
              <a:rPr lang="ko-KR" altLang="en-US" smtClean="0"/>
              <a:t>폼의 속성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 리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5400684" cy="4543444"/>
          </a:xfrm>
        </p:spPr>
        <p:txBody>
          <a:bodyPr/>
          <a:lstStyle/>
          <a:p>
            <a:r>
              <a:rPr lang="ko-KR" altLang="en-US" smtClean="0"/>
              <a:t>폼머리글</a:t>
            </a:r>
            <a:r>
              <a:rPr lang="en-US" altLang="ko-KR" smtClean="0"/>
              <a:t>, </a:t>
            </a:r>
            <a:r>
              <a:rPr lang="ko-KR" altLang="en-US" smtClean="0"/>
              <a:t>폼바닥글</a:t>
            </a:r>
            <a:r>
              <a:rPr lang="en-US" altLang="ko-KR" smtClean="0"/>
              <a:t>, </a:t>
            </a:r>
            <a:r>
              <a:rPr lang="ko-KR" altLang="en-US" smtClean="0"/>
              <a:t>본문</a:t>
            </a:r>
            <a:r>
              <a:rPr lang="en-US" altLang="ko-KR" smtClean="0"/>
              <a:t>, </a:t>
            </a:r>
            <a:r>
              <a:rPr lang="ko-KR" altLang="en-US" smtClean="0"/>
              <a:t>페이지머리글</a:t>
            </a:r>
            <a:r>
              <a:rPr lang="en-US" altLang="ko-KR" smtClean="0"/>
              <a:t>, </a:t>
            </a:r>
            <a:r>
              <a:rPr lang="ko-KR" altLang="en-US" smtClean="0"/>
              <a:t>페이지바닥글</a:t>
            </a:r>
            <a:r>
              <a:rPr lang="en-US" altLang="ko-KR" smtClean="0"/>
              <a:t>, </a:t>
            </a:r>
            <a:r>
              <a:rPr lang="ko-KR" altLang="en-US" smtClean="0"/>
              <a:t>컨트롤들로 구성된다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본문은 기본영역이고</a:t>
            </a:r>
            <a:r>
              <a:rPr lang="en-US" altLang="ko-KR" smtClean="0"/>
              <a:t>, </a:t>
            </a:r>
            <a:r>
              <a:rPr lang="ko-KR" altLang="en-US" smtClean="0"/>
              <a:t>폼머리글</a:t>
            </a:r>
            <a:r>
              <a:rPr lang="en-US" altLang="ko-KR" smtClean="0"/>
              <a:t>, </a:t>
            </a:r>
            <a:r>
              <a:rPr lang="ko-KR" altLang="en-US" smtClean="0"/>
              <a:t>폼바닥글</a:t>
            </a:r>
            <a:r>
              <a:rPr lang="en-US" altLang="ko-KR" smtClean="0"/>
              <a:t>, </a:t>
            </a:r>
            <a:r>
              <a:rPr lang="ko-KR" altLang="en-US" smtClean="0"/>
              <a:t>페이지머리글</a:t>
            </a:r>
            <a:r>
              <a:rPr lang="en-US" altLang="ko-KR" smtClean="0"/>
              <a:t>, </a:t>
            </a:r>
            <a:r>
              <a:rPr lang="ko-KR" altLang="en-US" smtClean="0"/>
              <a:t>페이지바닥글 들은 표시</a:t>
            </a:r>
            <a:r>
              <a:rPr lang="en-US" altLang="ko-KR" smtClean="0"/>
              <a:t>/</a:t>
            </a:r>
            <a:r>
              <a:rPr lang="ko-KR" altLang="en-US" smtClean="0"/>
              <a:t>숨기기를 할 수있다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폼의 구성요소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1714488"/>
            <a:ext cx="2786082" cy="39735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mtClean="0"/>
              <a:t>1)</a:t>
            </a:r>
            <a:r>
              <a:rPr lang="ko-KR" altLang="en-US" smtClean="0"/>
              <a:t>폼마법사를 이용하여 만들기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en-US" altLang="ko-KR" smtClean="0"/>
              <a:t>2)</a:t>
            </a:r>
            <a:r>
              <a:rPr lang="ko-KR" altLang="en-US" smtClean="0"/>
              <a:t>피벗테이블 폼 만들기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en-US" altLang="ko-KR" smtClean="0"/>
              <a:t>3)</a:t>
            </a:r>
            <a:r>
              <a:rPr lang="ko-KR" altLang="en-US" smtClean="0"/>
              <a:t>디자인보기에서 폼 만들기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3. </a:t>
            </a:r>
            <a:r>
              <a:rPr lang="ko-KR" altLang="en-US" smtClean="0"/>
              <a:t>폼 만들기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7296"/>
          </a:xfrm>
        </p:spPr>
        <p:txBody>
          <a:bodyPr/>
          <a:lstStyle/>
          <a:p>
            <a:r>
              <a:rPr lang="ko-KR" altLang="en-US" smtClean="0"/>
              <a:t>리본메뉴 </a:t>
            </a:r>
            <a:r>
              <a:rPr lang="en-US" altLang="ko-KR" smtClean="0"/>
              <a:t>[</a:t>
            </a:r>
            <a:r>
              <a:rPr lang="ko-KR" altLang="en-US" smtClean="0"/>
              <a:t>만들기</a:t>
            </a:r>
            <a:r>
              <a:rPr lang="en-US" altLang="ko-KR" smtClean="0"/>
              <a:t>]</a:t>
            </a:r>
            <a:r>
              <a:rPr lang="ko-KR" altLang="en-US" smtClean="0"/>
              <a:t>탭의 </a:t>
            </a:r>
            <a:r>
              <a:rPr lang="en-US" altLang="ko-KR" smtClean="0"/>
              <a:t>[</a:t>
            </a:r>
            <a:r>
              <a:rPr lang="ko-KR" altLang="en-US" smtClean="0"/>
              <a:t>기타폼</a:t>
            </a:r>
            <a:r>
              <a:rPr lang="en-US" altLang="ko-KR" smtClean="0"/>
              <a:t>] </a:t>
            </a:r>
            <a:r>
              <a:rPr lang="ko-KR" altLang="en-US" smtClean="0"/>
              <a:t>메뉴의 </a:t>
            </a:r>
            <a:r>
              <a:rPr lang="en-US" altLang="ko-KR" smtClean="0"/>
              <a:t>[</a:t>
            </a:r>
            <a:r>
              <a:rPr lang="ko-KR" altLang="en-US" smtClean="0"/>
              <a:t>폼마법사</a:t>
            </a:r>
            <a:r>
              <a:rPr lang="en-US" altLang="ko-KR" smtClean="0"/>
              <a:t>]</a:t>
            </a:r>
            <a:r>
              <a:rPr lang="ko-KR" altLang="en-US" smtClean="0"/>
              <a:t>아이콘을 눌러 실행한다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1)</a:t>
            </a:r>
            <a:r>
              <a:rPr lang="ko-KR" altLang="en-US" smtClean="0"/>
              <a:t> 폼마법사를 이용하여 만들기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928934"/>
            <a:ext cx="5675329" cy="33379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214554"/>
            <a:ext cx="550545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1071538" y="642918"/>
            <a:ext cx="6858048" cy="857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폼에 넣을 필드를 선택해서 추가 한 후 다음 버튼을 누른다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 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214554"/>
            <a:ext cx="550545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1071538" y="642918"/>
            <a:ext cx="6858048" cy="857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 폼의 여러가지 기본형태 중 컬럼 형식을 선택한 후 다음 버튼을 누른다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 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929190" y="3000372"/>
            <a:ext cx="1285884" cy="2857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429256" y="5072074"/>
            <a:ext cx="785818" cy="2857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71538" y="642918"/>
            <a:ext cx="6858048" cy="857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 폼의 여러가지 기본스타일 중 임의로 선택한 후 다음 버튼을 누른다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 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9275" y="1800225"/>
            <a:ext cx="550545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</TotalTime>
  <Words>846</Words>
  <Application>Microsoft Office PowerPoint</Application>
  <PresentationFormat>화면 슬라이드 쇼(4:3)</PresentationFormat>
  <Paragraphs>93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고구려 벽화</vt:lpstr>
      <vt:lpstr>DB9장. 폼 작성하기</vt:lpstr>
      <vt:lpstr>Index</vt:lpstr>
      <vt:lpstr>1. 폼의 개념</vt:lpstr>
      <vt:lpstr>2. 폼의 구성요소</vt:lpstr>
      <vt:lpstr>3. 폼 만들기</vt:lpstr>
      <vt:lpstr>1) 폼마법사를 이용하여 만들기</vt:lpstr>
      <vt:lpstr>슬라이드 7</vt:lpstr>
      <vt:lpstr>슬라이드 8</vt:lpstr>
      <vt:lpstr>슬라이드 9</vt:lpstr>
      <vt:lpstr>슬라이드 10</vt:lpstr>
      <vt:lpstr>슬라이드 11</vt:lpstr>
      <vt:lpstr>2)피벗테이블 폼 만들기</vt:lpstr>
      <vt:lpstr>슬라이드 13</vt:lpstr>
      <vt:lpstr>슬라이드 14</vt:lpstr>
      <vt:lpstr>슬라이드 15</vt:lpstr>
      <vt:lpstr>3)디자인보기에서 폼 만들기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4. 폼의 속성</vt:lpstr>
      <vt:lpstr>슬라이드 25</vt:lpstr>
      <vt:lpstr>슬라이드 26</vt:lpstr>
      <vt:lpstr>슬라이드 27</vt:lpstr>
      <vt:lpstr>슬라이드 28</vt:lpstr>
      <vt:lpstr>기출문제풀이1 (2007년 1회)</vt:lpstr>
      <vt:lpstr>기출문제풀이2 (2009년 3회)</vt:lpstr>
      <vt:lpstr>기출문제풀이3 (2008년 2회)</vt:lpstr>
      <vt:lpstr>정답</vt:lpstr>
      <vt:lpstr>정 리</vt:lpstr>
    </vt:vector>
  </TitlesOfParts>
  <Company>WinXP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홍길동</cp:lastModifiedBy>
  <cp:revision>92</cp:revision>
  <dcterms:created xsi:type="dcterms:W3CDTF">2012-01-12T16:29:24Z</dcterms:created>
  <dcterms:modified xsi:type="dcterms:W3CDTF">2012-03-25T18:12:18Z</dcterms:modified>
</cp:coreProperties>
</file>