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  <p:sldId id="272" r:id="rId15"/>
    <p:sldId id="273" r:id="rId16"/>
    <p:sldId id="274" r:id="rId17"/>
    <p:sldId id="275" r:id="rId18"/>
    <p:sldId id="276" r:id="rId19"/>
    <p:sldId id="277" r:id="rId20"/>
    <p:sldId id="262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91" r:id="rId29"/>
    <p:sldId id="284" r:id="rId30"/>
    <p:sldId id="288" r:id="rId31"/>
    <p:sldId id="289" r:id="rId32"/>
    <p:sldId id="287" r:id="rId33"/>
    <p:sldId id="259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컴퓨터시스템의 개요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en-US" altLang="ko-KR" smtClean="0"/>
              <a:t>1889</a:t>
            </a:r>
            <a:r>
              <a:rPr lang="ko-KR" altLang="en-US" smtClean="0"/>
              <a:t>년 미국 인구 조사국에 통계학자인 홀로리스박사가 </a:t>
            </a:r>
            <a:r>
              <a:rPr lang="en-US" altLang="ko-KR" smtClean="0"/>
              <a:t>PCS</a:t>
            </a:r>
            <a:r>
              <a:rPr lang="ko-KR" altLang="en-US" smtClean="0"/>
              <a:t>를 제작하여 자료를 카드에 천공하여 미국 국세 조사의 집계에 사용하였습니다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6) </a:t>
            </a:r>
            <a:r>
              <a:rPr lang="ko-KR" altLang="en-US" smtClean="0"/>
              <a:t>천공카드시스템</a:t>
            </a:r>
            <a:r>
              <a:rPr lang="en-US" altLang="ko-KR" smtClean="0"/>
              <a:t>(PCS)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643306" y="3571876"/>
            <a:ext cx="2260600" cy="2481694"/>
            <a:chOff x="6572264" y="3929066"/>
            <a:chExt cx="2260600" cy="248169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72264" y="3929066"/>
              <a:ext cx="2260600" cy="208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7000892" y="6072206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/>
                <a:t>천공카드시스템</a:t>
              </a:r>
              <a:endParaRPr lang="ko-KR" altLang="en-US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3686188"/>
          </a:xfrm>
        </p:spPr>
        <p:txBody>
          <a:bodyPr/>
          <a:lstStyle/>
          <a:p>
            <a:r>
              <a:rPr lang="en-US" altLang="ko-KR" smtClean="0"/>
              <a:t>1942</a:t>
            </a:r>
            <a:r>
              <a:rPr lang="ko-KR" altLang="en-US" smtClean="0"/>
              <a:t>년 아타나소프 박사와 조교인 클리포드 베리의 이름을 따라서 지음</a:t>
            </a:r>
          </a:p>
          <a:p>
            <a:r>
              <a:rPr lang="ko-KR" altLang="en-US" smtClean="0"/>
              <a:t>최초의 전자식 컴퓨터로 전자식 디지털 계산기를 제작함 </a:t>
            </a:r>
          </a:p>
          <a:p>
            <a:r>
              <a:rPr lang="ko-KR" altLang="en-US" smtClean="0"/>
              <a:t>복잡한 계산을 수행하는 물리학자들을 돕기 위한 목적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7) ABC (Atanasoff-Berry Computer)</a:t>
            </a:r>
            <a:endParaRPr lang="ko-KR" altLang="en-US" sz="3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572008"/>
            <a:ext cx="2571768" cy="174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86122"/>
          </a:xfrm>
        </p:spPr>
        <p:txBody>
          <a:bodyPr/>
          <a:lstStyle/>
          <a:p>
            <a:r>
              <a:rPr lang="ko-KR" altLang="en-US" smtClean="0"/>
              <a:t>세계 최초의 </a:t>
            </a:r>
            <a:r>
              <a:rPr lang="ko-KR" altLang="en-US" smtClean="0">
                <a:solidFill>
                  <a:srgbClr val="FF0000"/>
                </a:solidFill>
              </a:rPr>
              <a:t>전기 기계식 자동 계산기</a:t>
            </a:r>
          </a:p>
          <a:p>
            <a:r>
              <a:rPr lang="ko-KR" altLang="en-US" smtClean="0"/>
              <a:t>바베지의 설계를 실현시킨 것으로 분석 엔진의 원리를 이용해 과학 기술 계산을 목적으로 제작됨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8) </a:t>
            </a:r>
            <a:r>
              <a:rPr lang="ko-KR" altLang="en-US" smtClean="0"/>
              <a:t>마크</a:t>
            </a:r>
            <a:r>
              <a:rPr lang="en-US" altLang="ko-KR" smtClean="0"/>
              <a:t>-Ⅰ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214818"/>
            <a:ext cx="3954463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smtClean="0"/>
              <a:t>제</a:t>
            </a:r>
            <a:r>
              <a:rPr lang="en-US" altLang="ko-KR" sz="1800" smtClean="0"/>
              <a:t>1</a:t>
            </a:r>
            <a:r>
              <a:rPr lang="ko-KR" altLang="en-US" sz="1800" smtClean="0"/>
              <a:t>세대 </a:t>
            </a:r>
          </a:p>
          <a:p>
            <a:pPr lvl="1"/>
            <a:r>
              <a:rPr lang="ko-KR" altLang="en-US" sz="1800" smtClean="0"/>
              <a:t>진공관 자기드럼 </a:t>
            </a:r>
            <a:r>
              <a:rPr lang="en-US" altLang="ko-KR" sz="1800" smtClean="0"/>
              <a:t>ms(10-3) </a:t>
            </a:r>
            <a:r>
              <a:rPr lang="ko-KR" altLang="en-US" sz="1800" smtClean="0"/>
              <a:t>기계어</a:t>
            </a:r>
            <a:r>
              <a:rPr lang="en-US" altLang="ko-KR" sz="1800" smtClean="0"/>
              <a:t>(machine code) </a:t>
            </a:r>
            <a:r>
              <a:rPr lang="ko-KR" altLang="en-US" sz="1800" smtClean="0"/>
              <a:t>사용</a:t>
            </a:r>
            <a:r>
              <a:rPr lang="en-US" altLang="ko-KR" sz="1800" smtClean="0"/>
              <a:t>, </a:t>
            </a:r>
            <a:r>
              <a:rPr lang="ko-KR" altLang="en-US" sz="1800" smtClean="0"/>
              <a:t>하드웨어 중심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일괄처리</a:t>
            </a:r>
            <a:r>
              <a:rPr lang="en-US" altLang="ko-KR" sz="1800" smtClean="0"/>
              <a:t>(batch processing) </a:t>
            </a:r>
            <a:r>
              <a:rPr lang="ko-KR" altLang="en-US" sz="1800" smtClean="0"/>
              <a:t>시스템       </a:t>
            </a:r>
          </a:p>
          <a:p>
            <a:pPr lvl="1"/>
            <a:r>
              <a:rPr lang="ko-KR" altLang="en-US" sz="1800" smtClean="0"/>
              <a:t>기계어 </a:t>
            </a:r>
            <a:r>
              <a:rPr lang="en-US" altLang="ko-KR" sz="1800" smtClean="0"/>
              <a:t>; 0,1</a:t>
            </a:r>
          </a:p>
          <a:p>
            <a:endParaRPr lang="en-US" altLang="ko-KR" sz="1800" smtClean="0"/>
          </a:p>
          <a:p>
            <a:r>
              <a:rPr lang="ko-KR" altLang="en-US" sz="1800" smtClean="0"/>
              <a:t>제</a:t>
            </a:r>
            <a:r>
              <a:rPr lang="en-US" altLang="ko-KR" sz="1800" smtClean="0"/>
              <a:t>2</a:t>
            </a:r>
            <a:r>
              <a:rPr lang="ko-KR" altLang="en-US" sz="1800" smtClean="0"/>
              <a:t>세대 </a:t>
            </a:r>
          </a:p>
          <a:p>
            <a:pPr lvl="1"/>
            <a:r>
              <a:rPr lang="ko-KR" altLang="en-US" sz="1800" smtClean="0"/>
              <a:t>트랜지스터</a:t>
            </a:r>
            <a:r>
              <a:rPr lang="en-US" altLang="ko-KR" sz="1800" smtClean="0"/>
              <a:t>(TR) </a:t>
            </a:r>
            <a:r>
              <a:rPr lang="ko-KR" altLang="en-US" sz="1800" smtClean="0"/>
              <a:t>자기코어 </a:t>
            </a:r>
            <a:r>
              <a:rPr lang="en-US" altLang="ko-KR" sz="1800" smtClean="0"/>
              <a:t>μs(10-6)  </a:t>
            </a:r>
            <a:r>
              <a:rPr lang="ko-KR" altLang="en-US" sz="1800" smtClean="0"/>
              <a:t>고급언어</a:t>
            </a:r>
            <a:r>
              <a:rPr lang="en-US" altLang="ko-KR" sz="1800" smtClean="0"/>
              <a:t>(high-level language) </a:t>
            </a:r>
            <a:r>
              <a:rPr lang="ko-KR" altLang="en-US" sz="1800" smtClean="0"/>
              <a:t>개발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운영체제 도입</a:t>
            </a:r>
            <a:r>
              <a:rPr lang="en-US" altLang="ko-KR" sz="1800" smtClean="0"/>
              <a:t>, </a:t>
            </a:r>
            <a:r>
              <a:rPr lang="ko-KR" altLang="en-US" sz="1800" smtClean="0"/>
              <a:t>온라인 실시간 처리</a:t>
            </a:r>
            <a:r>
              <a:rPr lang="en-US" altLang="ko-KR" sz="1800" smtClean="0"/>
              <a:t>(Real-time processing), </a:t>
            </a:r>
            <a:r>
              <a:rPr lang="ko-KR" altLang="en-US" sz="1800" smtClean="0"/>
              <a:t>다중 프로그램</a:t>
            </a:r>
            <a:r>
              <a:rPr lang="en-US" altLang="ko-KR" sz="1800" smtClean="0"/>
              <a:t>(Multiprogramming)  </a:t>
            </a:r>
          </a:p>
          <a:p>
            <a:pPr lvl="1"/>
            <a:r>
              <a:rPr lang="ko-KR" altLang="en-US" sz="1800" smtClean="0"/>
              <a:t>고급언어 </a:t>
            </a:r>
            <a:r>
              <a:rPr lang="en-US" altLang="ko-KR" sz="1800" smtClean="0"/>
              <a:t>; C, FORTRAN, Pascal</a:t>
            </a:r>
          </a:p>
          <a:p>
            <a:endParaRPr lang="en-US" altLang="ko-KR" sz="1800" smtClean="0"/>
          </a:p>
          <a:p>
            <a:r>
              <a:rPr lang="ko-KR" altLang="en-US" sz="1800" smtClean="0"/>
              <a:t>제</a:t>
            </a:r>
            <a:r>
              <a:rPr lang="en-US" altLang="ko-KR" sz="1800" smtClean="0"/>
              <a:t>3</a:t>
            </a:r>
            <a:r>
              <a:rPr lang="ko-KR" altLang="en-US" sz="1800" smtClean="0"/>
              <a:t>세대</a:t>
            </a:r>
          </a:p>
          <a:p>
            <a:pPr lvl="1"/>
            <a:r>
              <a:rPr lang="ko-KR" altLang="en-US" sz="1800" smtClean="0"/>
              <a:t>집적회로</a:t>
            </a:r>
            <a:r>
              <a:rPr lang="en-US" altLang="ko-KR" sz="1800" smtClean="0"/>
              <a:t>(IC) ns(10-9) </a:t>
            </a:r>
            <a:r>
              <a:rPr lang="ko-KR" altLang="en-US" sz="1800" smtClean="0"/>
              <a:t>시분할 처리</a:t>
            </a:r>
            <a:r>
              <a:rPr lang="en-US" altLang="ko-KR" sz="1800" smtClean="0"/>
              <a:t>(Timesharing), </a:t>
            </a:r>
            <a:r>
              <a:rPr lang="ko-KR" altLang="en-US" sz="1800" smtClean="0"/>
              <a:t>다중처리</a:t>
            </a:r>
            <a:r>
              <a:rPr lang="en-US" altLang="ko-KR" sz="1800" smtClean="0"/>
              <a:t>(Multi-tasking), OCR, OMR, MICR, MIS(Management Information Systems) </a:t>
            </a:r>
            <a:r>
              <a:rPr lang="ko-KR" altLang="en-US" sz="1800" smtClean="0"/>
              <a:t>도입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컴퓨터 세대별 분류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000108"/>
            <a:ext cx="7829576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제</a:t>
            </a:r>
            <a:r>
              <a:rPr lang="en-US" altLang="ko-KR" smtClean="0"/>
              <a:t>4</a:t>
            </a:r>
            <a:r>
              <a:rPr lang="ko-KR" altLang="en-US" smtClean="0"/>
              <a:t>세대</a:t>
            </a:r>
          </a:p>
          <a:p>
            <a:pPr lvl="1"/>
            <a:r>
              <a:rPr lang="ko-KR" altLang="en-US" smtClean="0"/>
              <a:t>고밀도 집적회로</a:t>
            </a:r>
            <a:r>
              <a:rPr lang="en-US" altLang="ko-KR" smtClean="0"/>
              <a:t>(LSI), ps(10</a:t>
            </a:r>
            <a:r>
              <a:rPr lang="en-US" altLang="ko-KR" baseline="30000" smtClean="0"/>
              <a:t>-12</a:t>
            </a:r>
            <a:r>
              <a:rPr lang="en-US" altLang="ko-KR" smtClean="0"/>
              <a:t>) </a:t>
            </a:r>
            <a:r>
              <a:rPr lang="ko-KR" altLang="en-US" smtClean="0"/>
              <a:t>개인용 컴퓨터 개발</a:t>
            </a:r>
            <a:r>
              <a:rPr lang="en-US" altLang="ko-KR" smtClean="0"/>
              <a:t>, </a:t>
            </a:r>
            <a:r>
              <a:rPr lang="ko-KR" altLang="en-US" smtClean="0"/>
              <a:t>마이크로 프로세서</a:t>
            </a:r>
            <a:r>
              <a:rPr lang="en-US" altLang="ko-KR" smtClean="0"/>
              <a:t>(Microprocessor) </a:t>
            </a:r>
            <a:r>
              <a:rPr lang="ko-KR" altLang="en-US" smtClean="0"/>
              <a:t>개발</a:t>
            </a:r>
            <a:r>
              <a:rPr lang="en-US" altLang="ko-KR" smtClean="0"/>
              <a:t>, </a:t>
            </a:r>
            <a:r>
              <a:rPr lang="ko-KR" altLang="en-US" smtClean="0"/>
              <a:t>네트워크</a:t>
            </a:r>
            <a:r>
              <a:rPr lang="en-US" altLang="ko-KR" smtClean="0"/>
              <a:t>, </a:t>
            </a:r>
            <a:r>
              <a:rPr lang="ko-KR" altLang="en-US" smtClean="0"/>
              <a:t>분산처리</a:t>
            </a:r>
            <a:r>
              <a:rPr lang="en-US" altLang="ko-KR" smtClean="0"/>
              <a:t>(Distributed Processing) </a:t>
            </a:r>
            <a:r>
              <a:rPr lang="ko-KR" altLang="en-US" smtClean="0"/>
              <a:t>시스템</a:t>
            </a:r>
          </a:p>
          <a:p>
            <a:pPr>
              <a:buNone/>
            </a:pPr>
            <a:r>
              <a:rPr lang="ko-KR" altLang="en-US" smtClean="0"/>
              <a:t> </a:t>
            </a:r>
          </a:p>
          <a:p>
            <a:r>
              <a:rPr lang="ko-KR" altLang="en-US" smtClean="0"/>
              <a:t>제</a:t>
            </a:r>
            <a:r>
              <a:rPr lang="en-US" altLang="ko-KR" smtClean="0"/>
              <a:t>5</a:t>
            </a:r>
            <a:r>
              <a:rPr lang="ko-KR" altLang="en-US" smtClean="0"/>
              <a:t>세대</a:t>
            </a:r>
          </a:p>
          <a:p>
            <a:pPr lvl="1"/>
            <a:r>
              <a:rPr lang="ko-KR" altLang="en-US" smtClean="0"/>
              <a:t>초고밀도 집적회로</a:t>
            </a:r>
            <a:r>
              <a:rPr lang="en-US" altLang="ko-KR" smtClean="0"/>
              <a:t>(VLSI), fs(10</a:t>
            </a:r>
            <a:r>
              <a:rPr lang="en-US" altLang="ko-KR" baseline="30000" smtClean="0"/>
              <a:t>-15</a:t>
            </a:r>
            <a:r>
              <a:rPr lang="en-US" altLang="ko-KR" smtClean="0"/>
              <a:t>) </a:t>
            </a:r>
            <a:r>
              <a:rPr lang="ko-KR" altLang="en-US" smtClean="0"/>
              <a:t>인터넷</a:t>
            </a:r>
            <a:r>
              <a:rPr lang="en-US" altLang="ko-KR" smtClean="0"/>
              <a:t>, </a:t>
            </a:r>
            <a:r>
              <a:rPr lang="ko-KR" altLang="en-US" smtClean="0"/>
              <a:t>인공지능</a:t>
            </a:r>
            <a:r>
              <a:rPr lang="en-US" altLang="ko-KR" smtClean="0"/>
              <a:t>(AI ; artificial intelligence), </a:t>
            </a:r>
            <a:r>
              <a:rPr lang="ko-KR" altLang="en-US" smtClean="0"/>
              <a:t>퍼지이론</a:t>
            </a:r>
            <a:r>
              <a:rPr lang="en-US" altLang="ko-KR" smtClean="0"/>
              <a:t>(Fuzzy logic), </a:t>
            </a:r>
            <a:r>
              <a:rPr lang="ko-KR" altLang="en-US" smtClean="0"/>
              <a:t>패턴인식</a:t>
            </a:r>
            <a:r>
              <a:rPr lang="en-US" altLang="ko-KR" smtClean="0"/>
              <a:t>(Pattern Recognition), </a:t>
            </a:r>
            <a:r>
              <a:rPr lang="ko-KR" altLang="en-US" smtClean="0"/>
              <a:t>전문가 시스템</a:t>
            </a:r>
            <a:r>
              <a:rPr lang="en-US" altLang="ko-KR" smtClean="0"/>
              <a:t>(Expert System)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제 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ko-KR" altLang="en-US" smtClean="0">
                <a:solidFill>
                  <a:srgbClr val="FF0000"/>
                </a:solidFill>
              </a:rPr>
              <a:t>세대</a:t>
            </a:r>
            <a:r>
              <a:rPr lang="en-US" altLang="ko-KR" smtClean="0">
                <a:solidFill>
                  <a:srgbClr val="FF0000"/>
                </a:solidFill>
              </a:rPr>
              <a:t>(1951~1958) </a:t>
            </a:r>
            <a:r>
              <a:rPr lang="en-US" altLang="ko-KR" smtClean="0"/>
              <a:t>: </a:t>
            </a:r>
            <a:r>
              <a:rPr lang="ko-KR" altLang="en-US" smtClean="0"/>
              <a:t>데이터의 저장과 처리에 진공관 사용</a:t>
            </a:r>
            <a:r>
              <a:rPr lang="en-US" altLang="ko-KR" smtClean="0"/>
              <a:t>, </a:t>
            </a:r>
            <a:r>
              <a:rPr lang="ko-KR" altLang="en-US" smtClean="0"/>
              <a:t>주기억장치에 자기 드럼 사용</a:t>
            </a:r>
            <a:r>
              <a:rPr lang="en-US" altLang="ko-KR" smtClean="0"/>
              <a:t>, </a:t>
            </a:r>
            <a:r>
              <a:rPr lang="ko-KR" altLang="en-US" smtClean="0"/>
              <a:t>입출력 보조기억 장치로 천공카드사용</a:t>
            </a:r>
            <a:r>
              <a:rPr lang="en-US" altLang="ko-KR" smtClean="0"/>
              <a:t>, </a:t>
            </a:r>
            <a:r>
              <a:rPr lang="ko-KR" altLang="en-US" smtClean="0"/>
              <a:t>프로그램은 기계어를 사용하여 작성함</a:t>
            </a:r>
          </a:p>
          <a:p>
            <a:r>
              <a:rPr lang="ko-KR" altLang="en-US" smtClean="0"/>
              <a:t>에니악 </a:t>
            </a:r>
            <a:r>
              <a:rPr lang="en-US" altLang="ko-KR" smtClean="0"/>
              <a:t>: 1946</a:t>
            </a:r>
            <a:r>
              <a:rPr lang="ko-KR" altLang="en-US" smtClean="0"/>
              <a:t>년세계 최초의 전자식 컴퓨터로  미국 육군의 탄도 궤도의 수학적 도표를 계산하기 위해 만들어짐</a:t>
            </a:r>
          </a:p>
          <a:p>
            <a:r>
              <a:rPr lang="ko-KR" altLang="en-US" smtClean="0"/>
              <a:t> 에드박 </a:t>
            </a:r>
            <a:r>
              <a:rPr lang="en-US" altLang="ko-KR" smtClean="0"/>
              <a:t>: </a:t>
            </a:r>
            <a:r>
              <a:rPr lang="ko-KR" altLang="en-US" smtClean="0"/>
              <a:t>프로그램 내장 방식을 최초로 도입한 컴퓨터로 폰 노이만이 개발함</a:t>
            </a:r>
          </a:p>
          <a:p>
            <a:r>
              <a:rPr lang="ko-KR" altLang="en-US" smtClean="0"/>
              <a:t> </a:t>
            </a:r>
            <a:r>
              <a:rPr lang="en-US" altLang="ko-KR" smtClean="0"/>
              <a:t>1</a:t>
            </a:r>
            <a:r>
              <a:rPr lang="ko-KR" altLang="en-US" smtClean="0"/>
              <a:t>세대 범용 컴퓨터 </a:t>
            </a:r>
            <a:r>
              <a:rPr lang="en-US" altLang="ko-KR" smtClean="0"/>
              <a:t>: IBM</a:t>
            </a:r>
            <a:r>
              <a:rPr lang="ko-KR" altLang="en-US" smtClean="0"/>
              <a:t>사에서 </a:t>
            </a:r>
            <a:r>
              <a:rPr lang="en-US" altLang="ko-KR" smtClean="0"/>
              <a:t>1952 </a:t>
            </a:r>
            <a:r>
              <a:rPr lang="ko-KR" altLang="en-US" smtClean="0"/>
              <a:t>년 </a:t>
            </a:r>
            <a:r>
              <a:rPr lang="en-US" altLang="ko-KR" smtClean="0"/>
              <a:t>701</a:t>
            </a:r>
            <a:r>
              <a:rPr lang="ko-KR" altLang="en-US" smtClean="0"/>
              <a:t>이라는 모델명을 가진 상업용 컴퓨터를 내놓은 데 이어서 </a:t>
            </a:r>
            <a:r>
              <a:rPr lang="en-US" altLang="ko-KR" smtClean="0"/>
              <a:t>1953</a:t>
            </a:r>
            <a:r>
              <a:rPr lang="ko-KR" altLang="en-US" smtClean="0"/>
              <a:t>년에 사무용과 과학 기술용으로 함께 쓸 수 있는 범용적인 컴퓨터 </a:t>
            </a:r>
            <a:r>
              <a:rPr lang="en-US" altLang="ko-KR" smtClean="0"/>
              <a:t>IBM650</a:t>
            </a:r>
            <a:r>
              <a:rPr lang="ko-KR" altLang="en-US" smtClean="0"/>
              <a:t>을 발표함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 </a:t>
            </a:r>
            <a:r>
              <a:rPr lang="ko-KR" altLang="en-US" smtClean="0"/>
              <a:t>제 </a:t>
            </a:r>
            <a:r>
              <a:rPr lang="en-US" altLang="ko-KR" smtClean="0"/>
              <a:t>1</a:t>
            </a:r>
            <a:r>
              <a:rPr lang="ko-KR" altLang="en-US" smtClean="0"/>
              <a:t>세대 컴퓨터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/>
              <a:t>제 </a:t>
            </a:r>
            <a:r>
              <a:rPr lang="en-US" altLang="ko-KR" sz="2000" smtClean="0"/>
              <a:t>2</a:t>
            </a:r>
            <a:r>
              <a:rPr lang="ko-KR" altLang="en-US" sz="2000" smtClean="0"/>
              <a:t>세대</a:t>
            </a:r>
            <a:r>
              <a:rPr lang="en-US" altLang="ko-KR" sz="2000" smtClean="0"/>
              <a:t>(1958~1963) : </a:t>
            </a:r>
            <a:r>
              <a:rPr lang="ko-KR" altLang="en-US" sz="2000" smtClean="0"/>
              <a:t>회로소자로 트랜지스터를 사용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주기억 장치에는 접근 시간이 짧은 자기 코어가 이용됨</a:t>
            </a:r>
            <a:r>
              <a:rPr lang="en-US" altLang="ko-KR" sz="2000" smtClean="0"/>
              <a:t>, </a:t>
            </a:r>
            <a:r>
              <a:rPr lang="ko-KR" altLang="en-US" sz="2000" smtClean="0"/>
              <a:t>보조기억 장치로 용량이 큰 자기 드럼</a:t>
            </a:r>
            <a:r>
              <a:rPr lang="en-US" altLang="ko-KR" sz="2000" smtClean="0"/>
              <a:t>, </a:t>
            </a:r>
            <a:r>
              <a:rPr lang="ko-KR" altLang="en-US" sz="2000" smtClean="0"/>
              <a:t>자기 디스크가 사용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입출력 장치로는 자기 테이프와 종이 카드가 사용됨 </a:t>
            </a:r>
            <a:endParaRPr lang="en-US" altLang="ko-KR" sz="2000" smtClean="0"/>
          </a:p>
          <a:p>
            <a:endParaRPr lang="ko-KR" altLang="en-US" sz="2000" smtClean="0"/>
          </a:p>
          <a:p>
            <a:r>
              <a:rPr lang="en-US" altLang="ko-KR" sz="2400" smtClean="0"/>
              <a:t>Univac </a:t>
            </a:r>
          </a:p>
          <a:p>
            <a:pPr lvl="1"/>
            <a:r>
              <a:rPr lang="ko-KR" altLang="en-US" sz="1600" smtClean="0"/>
              <a:t>최초의 상업용 컴퓨터</a:t>
            </a:r>
            <a:r>
              <a:rPr lang="en-US" altLang="ko-KR" sz="1600" smtClean="0"/>
              <a:t>.</a:t>
            </a:r>
            <a:r>
              <a:rPr lang="ko-KR" altLang="en-US" sz="1600" smtClean="0"/>
              <a:t>최초의 컴퓨터라 일컬어지는 에니악</a:t>
            </a:r>
            <a:r>
              <a:rPr lang="en-US" altLang="ko-KR" sz="1600" smtClean="0"/>
              <a:t>(ENIAC)</a:t>
            </a:r>
            <a:r>
              <a:rPr lang="ko-KR" altLang="en-US" sz="1600" smtClean="0"/>
              <a:t>을 만든 미국 펜실배니아 대학 존 모클리</a:t>
            </a:r>
            <a:r>
              <a:rPr lang="en-US" altLang="ko-KR" sz="1600" smtClean="0"/>
              <a:t>(John W. Mauchly)</a:t>
            </a:r>
            <a:r>
              <a:rPr lang="ko-KR" altLang="en-US" sz="1600" smtClean="0"/>
              <a:t>와 프레스퍼 에커트</a:t>
            </a:r>
            <a:r>
              <a:rPr lang="en-US" altLang="ko-KR" sz="1600" smtClean="0"/>
              <a:t>(John Presper Eckert)</a:t>
            </a:r>
            <a:r>
              <a:rPr lang="ko-KR" altLang="en-US" sz="1600" smtClean="0"/>
              <a:t>가 </a:t>
            </a:r>
            <a:r>
              <a:rPr lang="en-US" altLang="ko-KR" sz="1600" smtClean="0"/>
              <a:t>1950</a:t>
            </a:r>
            <a:r>
              <a:rPr lang="ko-KR" altLang="en-US" sz="1600" smtClean="0"/>
              <a:t>년 만들었다</a:t>
            </a:r>
            <a:r>
              <a:rPr lang="en-US" altLang="ko-KR" sz="1600" smtClean="0"/>
              <a:t>.</a:t>
            </a:r>
          </a:p>
          <a:p>
            <a:pPr lvl="1"/>
            <a:r>
              <a:rPr lang="ko-KR" altLang="en-US" sz="1600" smtClean="0"/>
              <a:t>유니박은 미국의 인구조사국에서 사용되었다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한편 </a:t>
            </a:r>
            <a:r>
              <a:rPr lang="en-US" altLang="ko-KR" sz="1600" smtClean="0"/>
              <a:t>1986</a:t>
            </a:r>
            <a:r>
              <a:rPr lang="ko-KR" altLang="en-US" sz="1600" smtClean="0"/>
              <a:t>년 버로우즈사와 합병해 유니시스가 된 스페리사는 유니박을 개발 시판하는 등 </a:t>
            </a:r>
            <a:r>
              <a:rPr lang="en-US" altLang="ko-KR" sz="1600" smtClean="0"/>
              <a:t>IBM</a:t>
            </a:r>
            <a:r>
              <a:rPr lang="ko-KR" altLang="en-US" sz="1600" smtClean="0"/>
              <a:t>이 부상하기전인 </a:t>
            </a:r>
            <a:r>
              <a:rPr lang="en-US" altLang="ko-KR" sz="1600" smtClean="0"/>
              <a:t>1950</a:t>
            </a:r>
            <a:r>
              <a:rPr lang="ko-KR" altLang="en-US" sz="1600" smtClean="0"/>
              <a:t>년대 초까지 세계 최대 컴퓨터 업체로 군림했다</a:t>
            </a:r>
            <a:r>
              <a:rPr lang="en-US" altLang="ko-KR" sz="1600" smtClean="0"/>
              <a:t>. </a:t>
            </a:r>
          </a:p>
          <a:p>
            <a:pPr lvl="1"/>
            <a:r>
              <a:rPr lang="ko-KR" altLang="en-US" sz="1600" smtClean="0"/>
              <a:t>이후</a:t>
            </a:r>
            <a:r>
              <a:rPr lang="en-US" altLang="ko-KR" sz="1600" smtClean="0"/>
              <a:t>1950</a:t>
            </a:r>
            <a:r>
              <a:rPr lang="ko-KR" altLang="en-US" sz="1600" smtClean="0"/>
              <a:t>년대 초에는 어셈블리라고 불리는 별도의 프로그램이 컴퓨터가 이해할 수 있는 </a:t>
            </a:r>
            <a:r>
              <a:rPr lang="en-US" altLang="ko-KR" sz="1600" smtClean="0"/>
              <a:t>2</a:t>
            </a:r>
            <a:r>
              <a:rPr lang="ko-KR" altLang="en-US" sz="1600" smtClean="0"/>
              <a:t>진 코드로 변환시켜 주는 역할을 하여 프로그래밍을 용이하게 함</a:t>
            </a:r>
            <a:r>
              <a:rPr lang="en-US" altLang="ko-KR" sz="160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제 </a:t>
            </a:r>
            <a:r>
              <a:rPr lang="en-US" altLang="ko-KR" smtClean="0"/>
              <a:t>2</a:t>
            </a:r>
            <a:r>
              <a:rPr lang="ko-KR" altLang="en-US" smtClean="0"/>
              <a:t>세대 컴퓨터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제 </a:t>
            </a:r>
            <a:r>
              <a:rPr lang="en-US" altLang="ko-KR" smtClean="0"/>
              <a:t>3</a:t>
            </a:r>
            <a:r>
              <a:rPr lang="ko-KR" altLang="en-US" smtClean="0"/>
              <a:t>세대</a:t>
            </a:r>
            <a:r>
              <a:rPr lang="en-US" altLang="ko-KR" smtClean="0"/>
              <a:t>(1964~1970) : </a:t>
            </a:r>
            <a:r>
              <a:rPr lang="ko-KR" altLang="en-US" smtClean="0"/>
              <a:t>컴퓨터에 </a:t>
            </a:r>
            <a:r>
              <a:rPr lang="en-US" altLang="ko-KR" smtClean="0"/>
              <a:t>IC</a:t>
            </a:r>
            <a:r>
              <a:rPr lang="ko-KR" altLang="en-US" smtClean="0"/>
              <a:t>를 사용함으로써 중앙처리 장치는 소형화되는 반면 기억 용량은 커졌으며</a:t>
            </a:r>
            <a:r>
              <a:rPr lang="en-US" altLang="ko-KR" smtClean="0"/>
              <a:t>, </a:t>
            </a:r>
            <a:r>
              <a:rPr lang="ko-KR" altLang="en-US" smtClean="0"/>
              <a:t>다양한 소프트웨어를 구사할 수 있는 기능이 크게 개선되었을 뿐만 아니라 관리 프로그램과 처리 프로그램 및 사용자 프로그램 등의 소프트웨어 체계가 확립됨</a:t>
            </a:r>
            <a:endParaRPr lang="en-US" altLang="ko-KR" smtClean="0"/>
          </a:p>
          <a:p>
            <a:r>
              <a:rPr lang="en-US" altLang="ko-KR" smtClean="0"/>
              <a:t>IBM S/360 </a:t>
            </a:r>
          </a:p>
          <a:p>
            <a:r>
              <a:rPr lang="en-US" altLang="ko-KR" smtClean="0"/>
              <a:t>PDP-11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 </a:t>
            </a:r>
            <a:r>
              <a:rPr lang="ko-KR" altLang="en-US" smtClean="0"/>
              <a:t>제 </a:t>
            </a:r>
            <a:r>
              <a:rPr lang="en-US" altLang="ko-KR" smtClean="0"/>
              <a:t>3</a:t>
            </a:r>
            <a:r>
              <a:rPr lang="ko-KR" altLang="en-US" smtClean="0"/>
              <a:t>세대 컴퓨터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제 </a:t>
            </a:r>
            <a:r>
              <a:rPr lang="en-US" altLang="ko-KR" smtClean="0"/>
              <a:t>4</a:t>
            </a:r>
            <a:r>
              <a:rPr lang="ko-KR" altLang="en-US" smtClean="0"/>
              <a:t>세대</a:t>
            </a:r>
            <a:r>
              <a:rPr lang="en-US" altLang="ko-KR" smtClean="0"/>
              <a:t>(1971~ </a:t>
            </a:r>
            <a:r>
              <a:rPr lang="ko-KR" altLang="en-US" smtClean="0"/>
              <a:t>현재</a:t>
            </a:r>
            <a:r>
              <a:rPr lang="en-US" altLang="ko-KR" smtClean="0"/>
              <a:t>) : </a:t>
            </a:r>
            <a:r>
              <a:rPr lang="ko-KR" altLang="en-US" smtClean="0"/>
              <a:t>고밀도 집적 회로</a:t>
            </a:r>
            <a:r>
              <a:rPr lang="en-US" altLang="ko-KR" smtClean="0"/>
              <a:t>(LSI)</a:t>
            </a:r>
            <a:r>
              <a:rPr lang="ko-KR" altLang="en-US" smtClean="0"/>
              <a:t>와 초고밀도 집적 회로</a:t>
            </a:r>
            <a:r>
              <a:rPr lang="en-US" altLang="ko-KR" smtClean="0"/>
              <a:t>(VLSI)</a:t>
            </a:r>
            <a:r>
              <a:rPr lang="ko-KR" altLang="en-US" smtClean="0"/>
              <a:t>를 사용</a:t>
            </a:r>
            <a:r>
              <a:rPr lang="en-US" altLang="ko-KR" smtClean="0"/>
              <a:t>, </a:t>
            </a:r>
            <a:r>
              <a:rPr lang="ko-KR" altLang="en-US" smtClean="0"/>
              <a:t>연산속도는 초대형 컴퓨터인 경우 피코</a:t>
            </a:r>
            <a:r>
              <a:rPr lang="en-US" altLang="ko-KR" smtClean="0"/>
              <a:t>(pico)</a:t>
            </a:r>
            <a:r>
              <a:rPr lang="ko-KR" altLang="en-US" smtClean="0"/>
              <a:t>초에 이르고 있으며</a:t>
            </a:r>
            <a:r>
              <a:rPr lang="en-US" altLang="ko-KR" smtClean="0"/>
              <a:t>, </a:t>
            </a:r>
            <a:r>
              <a:rPr lang="ko-KR" altLang="en-US" smtClean="0"/>
              <a:t>크레이</a:t>
            </a:r>
            <a:r>
              <a:rPr lang="en-US" altLang="ko-KR" smtClean="0"/>
              <a:t>(CRAY)</a:t>
            </a:r>
            <a:r>
              <a:rPr lang="ko-KR" altLang="en-US" smtClean="0"/>
              <a:t>란 이름의 슈퍼 컴퓨터는 현재 </a:t>
            </a:r>
            <a:r>
              <a:rPr lang="en-US" altLang="ko-KR" smtClean="0"/>
              <a:t>1</a:t>
            </a:r>
            <a:r>
              <a:rPr lang="ko-KR" altLang="en-US" smtClean="0"/>
              <a:t>초에 백억 개 이상의 명령어를 행할 수 있는 초고성능의 속도로 작동 중임</a:t>
            </a:r>
            <a:endParaRPr lang="en-US" altLang="ko-KR" smtClean="0"/>
          </a:p>
          <a:p>
            <a:r>
              <a:rPr lang="ko-KR" altLang="en-US" smtClean="0"/>
              <a:t>알테어 </a:t>
            </a:r>
            <a:r>
              <a:rPr lang="en-US" altLang="ko-KR" smtClean="0"/>
              <a:t>8800 : </a:t>
            </a:r>
            <a:r>
              <a:rPr lang="ko-KR" altLang="en-US" smtClean="0"/>
              <a:t>최초의 상업적인 마이크로 컴퓨터로서 대기업이나 정부에서만 사용할 수 있었던 컴퓨터를 일반 대중도 구입할 수 있는 길을 열었음 </a:t>
            </a:r>
          </a:p>
          <a:p>
            <a:r>
              <a:rPr lang="ko-KR" altLang="en-US" smtClean="0"/>
              <a:t>애플컴퓨터 </a:t>
            </a:r>
            <a:r>
              <a:rPr lang="en-US" altLang="ko-KR" smtClean="0"/>
              <a:t>: 1977</a:t>
            </a:r>
            <a:r>
              <a:rPr lang="ko-KR" altLang="en-US" smtClean="0"/>
              <a:t>년 스티브 잡스와 스테픈 워즈니악에 의해 만들어져 널리 시판된 최초의 마이크로 컴퓨터임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 </a:t>
            </a:r>
            <a:r>
              <a:rPr lang="ko-KR" altLang="en-US" smtClean="0"/>
              <a:t>제 </a:t>
            </a:r>
            <a:r>
              <a:rPr lang="en-US" altLang="ko-KR" smtClean="0"/>
              <a:t>4</a:t>
            </a:r>
            <a:r>
              <a:rPr lang="ko-KR" altLang="en-US" smtClean="0"/>
              <a:t>세대 컴퓨터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초고속 장치</a:t>
            </a:r>
          </a:p>
          <a:p>
            <a:r>
              <a:rPr lang="ko-KR" altLang="en-US" smtClean="0"/>
              <a:t>대규모 병렬처리 시스템의 구조가 필요함</a:t>
            </a:r>
          </a:p>
          <a:p>
            <a:r>
              <a:rPr lang="ko-KR" altLang="en-US" smtClean="0"/>
              <a:t>논리적 추론을 지원하는 연산 기능이 필요함</a:t>
            </a:r>
          </a:p>
          <a:p>
            <a:r>
              <a:rPr lang="ko-KR" altLang="en-US" smtClean="0"/>
              <a:t>논리 프로그래밍</a:t>
            </a:r>
            <a:r>
              <a:rPr lang="en-US" altLang="ko-KR" smtClean="0"/>
              <a:t>, </a:t>
            </a:r>
            <a:r>
              <a:rPr lang="ko-KR" altLang="en-US" smtClean="0"/>
              <a:t>인공지능 기법</a:t>
            </a:r>
            <a:r>
              <a:rPr lang="en-US" altLang="ko-KR" smtClean="0"/>
              <a:t>, </a:t>
            </a:r>
            <a:r>
              <a:rPr lang="ko-KR" altLang="en-US" smtClean="0"/>
              <a:t>그리고 병렬 처리 개념을 내포하는 추상적인 언어가 제공되어야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 </a:t>
            </a:r>
            <a:r>
              <a:rPr lang="ko-KR" altLang="en-US" smtClean="0"/>
              <a:t>제 </a:t>
            </a:r>
            <a:r>
              <a:rPr lang="en-US" altLang="ko-KR" smtClean="0"/>
              <a:t>5</a:t>
            </a:r>
            <a:r>
              <a:rPr lang="ko-KR" altLang="en-US" smtClean="0"/>
              <a:t>세대 컴퓨터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계산기의 개념 및 역사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컴퓨터 세대별 분류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컴퓨터의 분류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하드웨어와 소프트웨어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운영체제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1) </a:t>
            </a:r>
            <a:r>
              <a:rPr lang="ko-KR" altLang="en-US" sz="2400" smtClean="0"/>
              <a:t>사용목적에 따라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특수용 컴퓨터</a:t>
            </a:r>
          </a:p>
          <a:p>
            <a:pPr lvl="1"/>
            <a:r>
              <a:rPr lang="ko-KR" altLang="en-US" sz="2400" smtClean="0"/>
              <a:t>범용 컴퓨터 </a:t>
            </a:r>
          </a:p>
          <a:p>
            <a:pPr lvl="1"/>
            <a:r>
              <a:rPr lang="ko-KR" altLang="en-US" sz="2400" smtClean="0"/>
              <a:t>개인용 컴퓨터</a:t>
            </a:r>
            <a:endParaRPr lang="en-US" altLang="ko-KR" sz="2400" smtClean="0"/>
          </a:p>
          <a:p>
            <a:r>
              <a:rPr lang="en-US" altLang="ko-KR" sz="2400" smtClean="0"/>
              <a:t>2) </a:t>
            </a:r>
            <a:r>
              <a:rPr lang="ko-KR" altLang="en-US" sz="2400" smtClean="0"/>
              <a:t>자료의 표현 방식에 따라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아날로그 컴퓨터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디지털 컴퓨터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하이브리드 컴퓨터</a:t>
            </a:r>
            <a:endParaRPr lang="en-US" altLang="ko-KR" sz="24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컴퓨터의 분류</a:t>
            </a:r>
            <a:endParaRPr lang="ko-KR" altLang="en-US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4572000" y="1571612"/>
            <a:ext cx="3829048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/>
              <a:buChar char="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3)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처리 능력에 따라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대형 컴퓨터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미니 컴퓨터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워크스테이션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마이크로 컴퓨터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랩탑 컴퓨터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</a:rPr>
              <a:t>팜탑 컴퓨터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특수용 컴퓨터</a:t>
            </a:r>
            <a:endParaRPr lang="en-US" altLang="ko-KR" smtClean="0"/>
          </a:p>
          <a:p>
            <a:pPr lvl="1"/>
            <a:r>
              <a:rPr lang="ko-KR" altLang="en-US" smtClean="0"/>
              <a:t>산업용 로봇등 특수목적에 사용하는 컴퓨터</a:t>
            </a:r>
          </a:p>
          <a:p>
            <a:r>
              <a:rPr lang="ko-KR" altLang="en-US" smtClean="0"/>
              <a:t>범용 컴퓨터 </a:t>
            </a:r>
            <a:endParaRPr lang="en-US" altLang="ko-KR" smtClean="0"/>
          </a:p>
          <a:p>
            <a:pPr lvl="1"/>
            <a:r>
              <a:rPr lang="ko-KR" altLang="en-US" sz="2000" smtClean="0"/>
              <a:t>사무처리에서 과학기술 계산</a:t>
            </a:r>
            <a:r>
              <a:rPr lang="en-US" altLang="ko-KR" sz="2000" smtClean="0"/>
              <a:t>, </a:t>
            </a:r>
            <a:r>
              <a:rPr lang="ko-KR" altLang="en-US" sz="2000" smtClean="0"/>
              <a:t>문서처리</a:t>
            </a:r>
            <a:r>
              <a:rPr lang="en-US" altLang="ko-KR" sz="2000" smtClean="0"/>
              <a:t>, </a:t>
            </a:r>
            <a:r>
              <a:rPr lang="ko-KR" altLang="en-US" sz="2000" smtClean="0"/>
              <a:t>도형처리까지 폭넓게 대응할 수 있는 다용도 컴퓨터를 말한다</a:t>
            </a:r>
            <a:r>
              <a:rPr lang="en-US" altLang="ko-KR" sz="2000" smtClean="0"/>
              <a:t>. 1960</a:t>
            </a:r>
            <a:r>
              <a:rPr lang="ko-KR" altLang="en-US" sz="2000" smtClean="0"/>
              <a:t>년대 </a:t>
            </a:r>
            <a:r>
              <a:rPr lang="en-US" altLang="ko-KR" sz="2000" smtClean="0"/>
              <a:t>IBM 360</a:t>
            </a:r>
            <a:r>
              <a:rPr lang="ko-KR" altLang="en-US" sz="2000" smtClean="0"/>
              <a:t>기종이 최초의 범용컴퓨터이다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현재 일반 사무용에는 퍼스널컴퓨터나 워크스테이션에 자리를 넘겨주고 있으며 과학기술 계산에서는 슈퍼컴퓨터의 사용이 늘고 있다</a:t>
            </a:r>
            <a:r>
              <a:rPr lang="en-US" altLang="ko-KR" sz="2000" smtClean="0"/>
              <a:t>.</a:t>
            </a:r>
            <a:endParaRPr lang="ko-KR" altLang="en-US" sz="2000" smtClean="0"/>
          </a:p>
          <a:p>
            <a:r>
              <a:rPr lang="ko-KR" altLang="en-US" smtClean="0"/>
              <a:t>개인용 컴퓨터</a:t>
            </a:r>
            <a:endParaRPr lang="en-US" altLang="ko-KR" smtClean="0"/>
          </a:p>
          <a:p>
            <a:pPr lvl="1"/>
            <a:r>
              <a:rPr lang="ko-KR" altLang="en-US" smtClean="0"/>
              <a:t>가정에서 개인 이사용하거나 학교 교육용으로 사용하는 컴퓨터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 </a:t>
            </a:r>
            <a:r>
              <a:rPr lang="ko-KR" altLang="en-US" smtClean="0"/>
              <a:t>사용 목적에 따른 분류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아날로그 컴퓨터</a:t>
            </a:r>
            <a:endParaRPr lang="en-US" altLang="ko-KR" smtClean="0"/>
          </a:p>
          <a:p>
            <a:pPr lvl="1"/>
            <a:r>
              <a:rPr lang="ko-KR" altLang="en-US" sz="1800" smtClean="0"/>
              <a:t>디지틀 컴퓨터에 대해서 수를 전압</a:t>
            </a:r>
            <a:r>
              <a:rPr lang="en-US" altLang="ko-KR" sz="1800" smtClean="0"/>
              <a:t>, </a:t>
            </a:r>
            <a:r>
              <a:rPr lang="ko-KR" altLang="en-US" sz="1800" smtClean="0"/>
              <a:t>길이</a:t>
            </a:r>
            <a:r>
              <a:rPr lang="en-US" altLang="ko-KR" sz="1800" smtClean="0"/>
              <a:t>, </a:t>
            </a:r>
            <a:r>
              <a:rPr lang="ko-KR" altLang="en-US" sz="1800" smtClean="0"/>
              <a:t>회전각 등의 물리량으로 바꿔 연산하는 컴퓨터를 아날로그 컴퓨터라 부름</a:t>
            </a:r>
            <a:r>
              <a:rPr lang="en-US" altLang="ko-KR" sz="1800" smtClean="0"/>
              <a:t>. </a:t>
            </a:r>
            <a:r>
              <a:rPr lang="ko-KR" altLang="en-US" sz="1800" smtClean="0"/>
              <a:t>정도는 좋지 않지만 미분방정식의 해석 등을 고속으로 비교적 용이하게 구할 수 있고 연산결과가 곡선으로 얻어지며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또 브라운관 상에 도형으로서 표시할 수 있으므로 직관적임</a:t>
            </a:r>
            <a:r>
              <a:rPr lang="en-US" altLang="ko-KR" sz="1800" smtClean="0"/>
              <a:t>.</a:t>
            </a:r>
          </a:p>
          <a:p>
            <a:r>
              <a:rPr lang="ko-KR" altLang="en-US" smtClean="0"/>
              <a:t>디지털 컴퓨터</a:t>
            </a:r>
            <a:endParaRPr lang="en-US" altLang="ko-KR" smtClean="0"/>
          </a:p>
          <a:p>
            <a:pPr lvl="1"/>
            <a:r>
              <a:rPr lang="ko-KR" altLang="en-US" sz="1800" smtClean="0"/>
              <a:t>디지털 데이터로 연산을 하거나 논리 수행을 하는 컴퓨터를 말한다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불연속적인 자료를 처리할 수 있으며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이용 범위가 매우 넓다</a:t>
            </a:r>
            <a:r>
              <a:rPr lang="en-US" altLang="ko-KR" sz="1800" smtClean="0"/>
              <a:t>.</a:t>
            </a:r>
            <a:endParaRPr lang="ko-KR" altLang="en-US" sz="1800" smtClean="0"/>
          </a:p>
          <a:p>
            <a:r>
              <a:rPr lang="ko-KR" altLang="en-US" smtClean="0"/>
              <a:t>하이브리드 컴퓨터</a:t>
            </a:r>
            <a:endParaRPr lang="en-US" altLang="ko-KR" smtClean="0"/>
          </a:p>
          <a:p>
            <a:pPr lvl="1"/>
            <a:r>
              <a:rPr lang="ko-KR" altLang="en-US" sz="1800" smtClean="0"/>
              <a:t>아날로그 컴퓨터와 디지털 컴퓨터를 하나의 시스템으로 조합한 컴퓨터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/>
              <a:t>아날로그 컴퓨터만을 사용해서 얻을 수 있는 정확도보다 훨씬 정확하며 디지털 컴퓨터만으로 이루어진 컴퓨터보다 속도가 빠르다</a:t>
            </a:r>
            <a:r>
              <a:rPr lang="en-US" altLang="ko-KR" sz="180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자료의 표현 방식에 따른 분류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400" smtClean="0"/>
              <a:t>대형 컴퓨터</a:t>
            </a:r>
            <a:endParaRPr lang="en-US" altLang="ko-KR" sz="2400" smtClean="0"/>
          </a:p>
          <a:p>
            <a:pPr lvl="1"/>
            <a:r>
              <a:rPr lang="ko-KR" altLang="en-US" sz="1600" smtClean="0"/>
              <a:t> 대형 컴퓨터는 다양한 데이터를 처리할 수 있는 범용 목적의 대형 컴퓨터로서</a:t>
            </a:r>
            <a:r>
              <a:rPr lang="en-US" altLang="ko-KR" sz="1600" smtClean="0"/>
              <a:t>, </a:t>
            </a:r>
            <a:r>
              <a:rPr lang="ko-KR" altLang="en-US" sz="1600" smtClean="0"/>
              <a:t>다수의 단말기</a:t>
            </a:r>
            <a:r>
              <a:rPr lang="en-US" altLang="ko-KR" sz="1600" smtClean="0"/>
              <a:t>(terminal)</a:t>
            </a:r>
            <a:r>
              <a:rPr lang="ko-KR" altLang="en-US" sz="1600" smtClean="0"/>
              <a:t>를 연결하여 많은 사람들이 복잡한 작업을 수행할 수 있다</a:t>
            </a:r>
            <a:r>
              <a:rPr lang="en-US" altLang="ko-KR" sz="1600" smtClean="0"/>
              <a:t>.</a:t>
            </a:r>
          </a:p>
          <a:p>
            <a:pPr lvl="1"/>
            <a:r>
              <a:rPr lang="en-US" altLang="ko-KR" sz="1600" smtClean="0"/>
              <a:t>1964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IBM</a:t>
            </a:r>
            <a:r>
              <a:rPr lang="ko-KR" altLang="en-US" sz="1600" smtClean="0"/>
              <a:t>에서 출시한 </a:t>
            </a:r>
            <a:r>
              <a:rPr lang="en-US" altLang="ko-KR" sz="1600" smtClean="0"/>
              <a:t>System/360</a:t>
            </a:r>
            <a:r>
              <a:rPr lang="ko-KR" altLang="en-US" sz="1600" smtClean="0"/>
              <a:t>이 현대식 메인프레임의 시초이다</a:t>
            </a:r>
            <a:r>
              <a:rPr lang="en-US" altLang="ko-KR" sz="1600" smtClean="0"/>
              <a:t>.</a:t>
            </a:r>
          </a:p>
          <a:p>
            <a:pPr lvl="1"/>
            <a:r>
              <a:rPr lang="ko-KR" altLang="en-US" sz="1600" smtClean="0"/>
              <a:t>메인프레임</a:t>
            </a:r>
            <a:r>
              <a:rPr lang="en-US" altLang="ko-KR" sz="1600" smtClean="0"/>
              <a:t>(</a:t>
            </a:r>
            <a:r>
              <a:rPr lang="ko-KR" altLang="en-US" sz="1600" smtClean="0"/>
              <a:t>종종 </a:t>
            </a:r>
            <a:r>
              <a:rPr lang="en-US" altLang="ko-KR" sz="1600" smtClean="0"/>
              <a:t>Big Iron</a:t>
            </a:r>
            <a:r>
              <a:rPr lang="ko-KR" altLang="en-US" sz="1600" smtClean="0"/>
              <a:t>이라고도 한다</a:t>
            </a:r>
            <a:r>
              <a:rPr lang="en-US" altLang="ko-KR" sz="1600" smtClean="0"/>
              <a:t>.)</a:t>
            </a:r>
            <a:r>
              <a:rPr lang="ko-KR" altLang="en-US" sz="1600" smtClean="0"/>
              <a:t>은 인구조사</a:t>
            </a:r>
            <a:r>
              <a:rPr lang="en-US" altLang="ko-KR" sz="1600" smtClean="0"/>
              <a:t>, </a:t>
            </a:r>
            <a:r>
              <a:rPr lang="ko-KR" altLang="en-US" sz="1600" smtClean="0"/>
              <a:t>공업</a:t>
            </a:r>
            <a:r>
              <a:rPr lang="en-US" altLang="ko-KR" sz="1600" smtClean="0"/>
              <a:t>/</a:t>
            </a:r>
            <a:r>
              <a:rPr lang="ko-KR" altLang="en-US" sz="1600" smtClean="0"/>
              <a:t>소비자 통계</a:t>
            </a:r>
            <a:r>
              <a:rPr lang="en-US" altLang="ko-KR" sz="1600" smtClean="0"/>
              <a:t>, ERP, </a:t>
            </a:r>
            <a:r>
              <a:rPr lang="ko-KR" altLang="en-US" sz="1600" smtClean="0"/>
              <a:t>금융 트랜잭션 처리와 같은 정부의 연구기관과 대기업의 중요한 응용프로그램들을 사용하는 데 쓰이는 컴퓨터이다</a:t>
            </a:r>
            <a:r>
              <a:rPr lang="en-US" altLang="ko-KR" sz="1600" smtClean="0"/>
              <a:t>.</a:t>
            </a:r>
            <a:endParaRPr lang="ko-KR" altLang="en-US" smtClean="0"/>
          </a:p>
          <a:p>
            <a:r>
              <a:rPr lang="ko-KR" altLang="en-US" sz="2400" smtClean="0"/>
              <a:t>미니 컴퓨터</a:t>
            </a:r>
            <a:endParaRPr lang="en-US" altLang="ko-KR" sz="2400" smtClean="0"/>
          </a:p>
          <a:p>
            <a:pPr lvl="1"/>
            <a:r>
              <a:rPr lang="ko-KR" altLang="en-US" sz="1600" smtClean="0"/>
              <a:t>개인용 컴퓨터와 대형 컴퓨터의 중간 단계에 있는 컴퓨터로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일반적인 중소형 컴퓨터를 말한다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개인용 컴퓨터보다 주기억장치와 보조기억장치의 용량이 커서</a:t>
            </a:r>
            <a:r>
              <a:rPr lang="en-US" altLang="ko-KR" sz="1600" smtClean="0"/>
              <a:t>, </a:t>
            </a:r>
            <a:r>
              <a:rPr lang="ko-KR" altLang="en-US" sz="1600" smtClean="0"/>
              <a:t>멀티유저 시스템을 사용하는 학교나 연구소에서 업무용으로 사용한다</a:t>
            </a:r>
            <a:r>
              <a:rPr lang="en-US" altLang="ko-KR" sz="1600" smtClean="0"/>
              <a:t>. </a:t>
            </a:r>
            <a:endParaRPr lang="ko-KR" altLang="en-US" sz="1600" smtClean="0"/>
          </a:p>
          <a:p>
            <a:r>
              <a:rPr lang="ko-KR" altLang="en-US" sz="2400" smtClean="0"/>
              <a:t>워크스테이션</a:t>
            </a:r>
            <a:endParaRPr lang="en-US" altLang="ko-KR" sz="2400" smtClean="0"/>
          </a:p>
          <a:p>
            <a:pPr lvl="1"/>
            <a:r>
              <a:rPr lang="ko-KR" altLang="en-US" sz="1600" smtClean="0"/>
              <a:t> </a:t>
            </a:r>
            <a:r>
              <a:rPr lang="en-US" altLang="ko-KR" sz="1600" smtClean="0"/>
              <a:t>1980</a:t>
            </a:r>
            <a:r>
              <a:rPr lang="ko-KR" altLang="en-US" sz="1600" smtClean="0"/>
              <a:t>년대초 빠른 계산 속도와 정밀한 그래픽을 필요한 과학 미니컴퓨터와</a:t>
            </a:r>
            <a:r>
              <a:rPr lang="en-US" altLang="ko-KR" sz="1600" smtClean="0"/>
              <a:t>, </a:t>
            </a:r>
            <a:r>
              <a:rPr lang="ko-KR" altLang="en-US" sz="1600" smtClean="0"/>
              <a:t>마이크로 컴퓨터의 중간형태</a:t>
            </a:r>
            <a:r>
              <a:rPr lang="en-US" altLang="ko-KR" sz="1600" smtClean="0"/>
              <a:t>. ② </a:t>
            </a:r>
            <a:r>
              <a:rPr lang="ko-KR" altLang="en-US" sz="1600" smtClean="0"/>
              <a:t>독립적인 그래픽 시스템이나 워드프로세서 전용기 등과 같이 사람이 손쉽게 사용할 수 있도록 제작된 컴퓨터</a:t>
            </a:r>
            <a:r>
              <a:rPr lang="en-US" altLang="ko-KR" sz="1600" smtClean="0"/>
              <a:t>. ③ </a:t>
            </a:r>
            <a:r>
              <a:rPr lang="ko-KR" altLang="en-US" sz="1600" smtClean="0"/>
              <a:t>근거리 통신망</a:t>
            </a:r>
            <a:r>
              <a:rPr lang="en-US" altLang="ko-KR" sz="1600" smtClean="0"/>
              <a:t>(LAN)</a:t>
            </a:r>
            <a:r>
              <a:rPr lang="ko-KR" altLang="en-US" sz="1600" smtClean="0"/>
              <a:t>에서 통신망에 연결된 일반 컴퓨터</a:t>
            </a:r>
            <a:r>
              <a:rPr lang="en-US" altLang="ko-KR" sz="160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 처리 능력에 따른 분류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마이크로 컴퓨터 </a:t>
            </a:r>
            <a:endParaRPr lang="en-US" altLang="ko-KR" sz="2400" smtClean="0"/>
          </a:p>
          <a:p>
            <a:pPr lvl="1"/>
            <a:r>
              <a:rPr lang="en-US" altLang="ko-KR" sz="1600" smtClean="0"/>
              <a:t>(microcomputer)</a:t>
            </a:r>
            <a:r>
              <a:rPr lang="ko-KR" altLang="en-US" sz="1600" smtClean="0"/>
              <a:t>는 마이크로프로세서를 중앙 처리 장치로 사용하는 컴퓨터를 가리킨다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물리적으로 메인프레임과 미니컴퓨터에 견주어 작은 편이다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수많은 마이크로컴퓨터들</a:t>
            </a:r>
            <a:r>
              <a:rPr lang="en-US" altLang="ko-KR" sz="1600" smtClean="0"/>
              <a:t>(</a:t>
            </a:r>
            <a:r>
              <a:rPr lang="ko-KR" altLang="en-US" sz="1600" smtClean="0"/>
              <a:t>키보드가 장착되고 입출력을 위해 화면을 사용할 때</a:t>
            </a:r>
            <a:r>
              <a:rPr lang="en-US" altLang="ko-KR" sz="1600" smtClean="0"/>
              <a:t>) </a:t>
            </a:r>
            <a:r>
              <a:rPr lang="ko-KR" altLang="en-US" sz="1600" smtClean="0"/>
              <a:t>또한 개인용 컴퓨터라고 할 수 있다</a:t>
            </a:r>
            <a:r>
              <a:rPr lang="en-US" altLang="ko-KR" sz="1600" smtClean="0"/>
              <a:t>. 1970</a:t>
            </a:r>
            <a:r>
              <a:rPr lang="ko-KR" altLang="en-US" sz="1600" smtClean="0"/>
              <a:t>년대에서 </a:t>
            </a:r>
            <a:r>
              <a:rPr lang="en-US" altLang="ko-KR" sz="1600" smtClean="0"/>
              <a:t>1980</a:t>
            </a:r>
            <a:r>
              <a:rPr lang="ko-KR" altLang="en-US" sz="1600" smtClean="0"/>
              <a:t>년대까지 </a:t>
            </a:r>
            <a:r>
              <a:rPr lang="en-US" altLang="ko-KR" sz="1600" smtClean="0"/>
              <a:t>"</a:t>
            </a:r>
            <a:r>
              <a:rPr lang="ko-KR" altLang="en-US" sz="1600" smtClean="0"/>
              <a:t>마이크로</a:t>
            </a:r>
            <a:r>
              <a:rPr lang="en-US" altLang="ko-KR" sz="1600" smtClean="0"/>
              <a:t>"(micro)</a:t>
            </a:r>
            <a:r>
              <a:rPr lang="ko-KR" altLang="en-US" sz="1600" smtClean="0"/>
              <a:t>라는 낱말로 줄여 말하던 것이 흔하였으나 지금은 흔히 쓰이지 않는다</a:t>
            </a:r>
            <a:r>
              <a:rPr lang="en-US" altLang="ko-KR" sz="1600" smtClean="0"/>
              <a:t>.</a:t>
            </a:r>
            <a:endParaRPr lang="ko-KR" altLang="en-US" sz="1600" smtClean="0"/>
          </a:p>
          <a:p>
            <a:r>
              <a:rPr lang="ko-KR" altLang="en-US" sz="2400" smtClean="0"/>
              <a:t>랩탑 컴퓨터</a:t>
            </a:r>
            <a:endParaRPr lang="en-US" altLang="ko-KR" sz="2400" smtClean="0"/>
          </a:p>
          <a:p>
            <a:pPr lvl="1"/>
            <a:r>
              <a:rPr lang="ko-KR" altLang="en-US" sz="1600" smtClean="0"/>
              <a:t>무릎</a:t>
            </a:r>
            <a:r>
              <a:rPr lang="en-US" altLang="ko-KR" sz="1600" smtClean="0"/>
              <a:t>(lap) </a:t>
            </a:r>
            <a:r>
              <a:rPr lang="ko-KR" altLang="en-US" sz="1600" smtClean="0"/>
              <a:t>위</a:t>
            </a:r>
            <a:r>
              <a:rPr lang="en-US" altLang="ko-KR" sz="1600" smtClean="0"/>
              <a:t>(top)</a:t>
            </a:r>
            <a:r>
              <a:rPr lang="ko-KR" altLang="en-US" sz="1600" smtClean="0"/>
              <a:t>에 올려 놓을 수 있다는 의미의 명칭이다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흔히 말하는 노트북 컴퓨터와 동일한 개념이며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미주지역에서는 </a:t>
            </a:r>
            <a:r>
              <a:rPr lang="en-US" altLang="ko-KR" sz="1600" smtClean="0"/>
              <a:t>'</a:t>
            </a:r>
            <a:r>
              <a:rPr lang="ko-KR" altLang="en-US" sz="1600" smtClean="0"/>
              <a:t>랩톱</a:t>
            </a:r>
            <a:r>
              <a:rPr lang="en-US" altLang="ko-KR" sz="1600" smtClean="0"/>
              <a:t>'</a:t>
            </a:r>
            <a:r>
              <a:rPr lang="ko-KR" altLang="en-US" sz="1600" smtClean="0"/>
              <a:t>이란 단어를 더 많이 쓴다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대개 액정 디스플레이</a:t>
            </a:r>
            <a:r>
              <a:rPr lang="en-US" altLang="ko-KR" sz="1600" smtClean="0"/>
              <a:t>(LCD)</a:t>
            </a:r>
            <a:r>
              <a:rPr lang="ko-KR" altLang="en-US" sz="1600" smtClean="0"/>
              <a:t>나 가스 플라스마 표시장치를 화면으로 사용하며 </a:t>
            </a:r>
            <a:r>
              <a:rPr lang="en-US" altLang="ko-KR" sz="1600" smtClean="0"/>
              <a:t>3.5</a:t>
            </a:r>
            <a:r>
              <a:rPr lang="ko-KR" altLang="en-US" sz="1600" smtClean="0"/>
              <a:t>인치 플로피 디스크와 하드 디스크</a:t>
            </a:r>
            <a:r>
              <a:rPr lang="en-US" altLang="ko-KR" sz="1600" smtClean="0"/>
              <a:t>, </a:t>
            </a:r>
            <a:r>
              <a:rPr lang="ko-KR" altLang="en-US" sz="1600" smtClean="0"/>
              <a:t>충전지 등을 내장하고 있다</a:t>
            </a:r>
            <a:r>
              <a:rPr lang="en-US" altLang="ko-KR" sz="1600" smtClean="0"/>
              <a:t>. </a:t>
            </a:r>
            <a:endParaRPr lang="ko-KR" altLang="en-US" sz="1600" smtClean="0"/>
          </a:p>
          <a:p>
            <a:r>
              <a:rPr lang="ko-KR" altLang="en-US" sz="2400" smtClean="0"/>
              <a:t>팜탑 컴퓨터</a:t>
            </a:r>
            <a:endParaRPr lang="en-US" altLang="ko-KR" sz="2400" smtClean="0"/>
          </a:p>
          <a:p>
            <a:pPr lvl="1"/>
            <a:r>
              <a:rPr lang="ko-KR" altLang="en-US" sz="1600" smtClean="0"/>
              <a:t>「손바닥에 올려놓는 컴퓨터」라는 뜻으로 크기는 </a:t>
            </a:r>
            <a:r>
              <a:rPr lang="en-US" altLang="ko-KR" sz="1600" smtClean="0"/>
              <a:t>A5</a:t>
            </a:r>
            <a:r>
              <a:rPr lang="ko-KR" altLang="en-US" sz="1600" smtClean="0"/>
              <a:t>사이즈 정도이고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무게는 </a:t>
            </a:r>
            <a:r>
              <a:rPr lang="en-US" altLang="ko-KR" sz="1600" smtClean="0"/>
              <a:t>1kg </a:t>
            </a:r>
            <a:r>
              <a:rPr lang="ko-KR" altLang="en-US" sz="1600" smtClean="0"/>
              <a:t>정도의 개인용 컴퓨터</a:t>
            </a:r>
            <a:r>
              <a:rPr lang="en-US" altLang="ko-KR" sz="1600" smtClean="0"/>
              <a:t>.</a:t>
            </a:r>
          </a:p>
          <a:p>
            <a:pPr lvl="1"/>
            <a:endParaRPr lang="ko-KR" altLang="en-US" sz="20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4000" smtClean="0"/>
              <a:t>1) </a:t>
            </a:r>
            <a:r>
              <a:rPr lang="ko-KR" altLang="en-US" sz="4000" smtClean="0"/>
              <a:t>하드웨어</a:t>
            </a:r>
            <a:endParaRPr lang="en-US" altLang="ko-KR" sz="4000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컴퓨터시스템의 기계적인 부분을 모두 한단어로 하드웨어라한다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크게 입력장치 </a:t>
            </a:r>
            <a:r>
              <a:rPr lang="en-US" altLang="ko-KR" smtClean="0"/>
              <a:t>,</a:t>
            </a:r>
            <a:r>
              <a:rPr lang="ko-KR" altLang="en-US" smtClean="0"/>
              <a:t>출력장치</a:t>
            </a:r>
            <a:r>
              <a:rPr lang="en-US" altLang="ko-KR" smtClean="0"/>
              <a:t>, </a:t>
            </a:r>
            <a:r>
              <a:rPr lang="ko-KR" altLang="en-US" smtClean="0"/>
              <a:t>연산 제어 등의 처리기</a:t>
            </a:r>
            <a:r>
              <a:rPr lang="en-US" altLang="ko-KR" smtClean="0"/>
              <a:t>, </a:t>
            </a:r>
            <a:r>
              <a:rPr lang="ko-KR" altLang="en-US" smtClean="0"/>
              <a:t>기억장치등 유형의 손으로 만질 수 있는 딱딱한 기계 덩어리라는 의미이다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하드웨어와 소프트웨어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4000" smtClean="0"/>
              <a:t>2. </a:t>
            </a:r>
            <a:r>
              <a:rPr lang="ko-KR" altLang="en-US" sz="4000" smtClean="0"/>
              <a:t>소프트 웨어</a:t>
            </a:r>
            <a:endParaRPr lang="en-US" altLang="ko-KR" sz="4000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컴퓨터 프로그램을 의미하며 그와 관련된 응용물들도 지칭한다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소프트웨어는 크게 </a:t>
            </a:r>
            <a:r>
              <a:rPr lang="ko-KR" altLang="en-US" smtClean="0">
                <a:solidFill>
                  <a:srgbClr val="FF0000"/>
                </a:solidFill>
              </a:rPr>
              <a:t>시스템소프트웨어</a:t>
            </a:r>
            <a:r>
              <a:rPr lang="en-US" altLang="ko-KR" smtClean="0"/>
              <a:t>(</a:t>
            </a:r>
            <a:r>
              <a:rPr lang="ko-KR" altLang="en-US" smtClean="0"/>
              <a:t>예 운영체제</a:t>
            </a:r>
            <a:r>
              <a:rPr lang="en-US" altLang="ko-KR" smtClean="0"/>
              <a:t>)</a:t>
            </a:r>
            <a:r>
              <a:rPr lang="ko-KR" altLang="en-US" smtClean="0"/>
              <a:t>와 </a:t>
            </a:r>
            <a:r>
              <a:rPr lang="ko-KR" altLang="en-US" smtClean="0">
                <a:solidFill>
                  <a:srgbClr val="FF0000"/>
                </a:solidFill>
              </a:rPr>
              <a:t>응용프로그램</a:t>
            </a:r>
            <a:r>
              <a:rPr lang="ko-KR" altLang="en-US" smtClean="0"/>
              <a:t>으로 나뉜다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컴퓨터 시스템의 각종 자원을 효율적으로   관리하고 운영함으로써</a:t>
            </a:r>
            <a:r>
              <a:rPr lang="en-US" altLang="ko-KR" smtClean="0"/>
              <a:t>, </a:t>
            </a:r>
            <a:r>
              <a:rPr lang="ko-KR" altLang="en-US" smtClean="0"/>
              <a:t>사용자에게 최대의 편리성을  제공하도록 하기 위한 컴퓨터 하드웨어와 사용자간의 인터페이스를 담당하는 시스템 소프트웨어</a:t>
            </a:r>
          </a:p>
          <a:p>
            <a:r>
              <a:rPr lang="ko-KR" altLang="en-US" smtClean="0"/>
              <a:t>프로그램의 실행을 제어하고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디버그</a:t>
            </a:r>
            <a:r>
              <a:rPr lang="en-US" altLang="ko-KR" smtClean="0"/>
              <a:t>, </a:t>
            </a:r>
            <a:r>
              <a:rPr lang="ko-KR" altLang="en-US" smtClean="0"/>
              <a:t>입출력 제어</a:t>
            </a:r>
            <a:r>
              <a:rPr lang="en-US" altLang="ko-KR" smtClean="0"/>
              <a:t>, </a:t>
            </a:r>
            <a:r>
              <a:rPr lang="ko-KR" altLang="en-US" smtClean="0"/>
              <a:t>기억 영역의 할당</a:t>
            </a:r>
            <a:r>
              <a:rPr lang="en-US" altLang="ko-KR" smtClean="0"/>
              <a:t>, </a:t>
            </a:r>
            <a:r>
              <a:rPr lang="ko-KR" altLang="en-US" smtClean="0"/>
              <a:t>데이터의 관리 등 각종 서비스가 제공된다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윈도우</a:t>
            </a:r>
            <a:r>
              <a:rPr lang="en-US" altLang="ko-KR" smtClean="0"/>
              <a:t>95,98, </a:t>
            </a:r>
            <a:r>
              <a:rPr lang="ko-KR" altLang="en-US" smtClean="0"/>
              <a:t>윈도우 </a:t>
            </a:r>
            <a:r>
              <a:rPr lang="en-US" altLang="ko-KR" smtClean="0"/>
              <a:t>xp, </a:t>
            </a:r>
            <a:r>
              <a:rPr lang="ko-KR" altLang="en-US" smtClean="0"/>
              <a:t>윈도우 </a:t>
            </a:r>
            <a:r>
              <a:rPr lang="en-US" altLang="ko-KR" smtClean="0"/>
              <a:t>7, </a:t>
            </a:r>
            <a:r>
              <a:rPr lang="ko-KR" altLang="en-US" smtClean="0"/>
              <a:t>윈도우 비스타</a:t>
            </a:r>
            <a:r>
              <a:rPr lang="en-US" altLang="ko-KR" smtClean="0"/>
              <a:t>. </a:t>
            </a:r>
            <a:r>
              <a:rPr lang="ko-KR" altLang="en-US" smtClean="0"/>
              <a:t>리눅스</a:t>
            </a:r>
            <a:r>
              <a:rPr lang="en-US" altLang="ko-KR" smtClean="0"/>
              <a:t>, </a:t>
            </a:r>
            <a:r>
              <a:rPr lang="ko-KR" altLang="en-US" smtClean="0"/>
              <a:t>유니스</a:t>
            </a:r>
            <a:r>
              <a:rPr lang="en-US" altLang="ko-KR" smtClean="0"/>
              <a:t>, </a:t>
            </a:r>
            <a:r>
              <a:rPr lang="ko-KR" altLang="en-US" smtClean="0"/>
              <a:t>도스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운영체제 </a:t>
            </a:r>
            <a:r>
              <a:rPr lang="en-US" altLang="ko-KR" smtClean="0"/>
              <a:t>1) </a:t>
            </a:r>
            <a:r>
              <a:rPr lang="ko-KR" altLang="en-US" smtClean="0"/>
              <a:t>개념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처리 능력</a:t>
            </a:r>
            <a:r>
              <a:rPr lang="en-US" altLang="ko-KR" smtClean="0"/>
              <a:t>(Throughput)</a:t>
            </a:r>
            <a:r>
              <a:rPr lang="ko-KR" altLang="en-US" smtClean="0"/>
              <a:t>의 향상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반환 시간</a:t>
            </a:r>
            <a:r>
              <a:rPr lang="en-US" altLang="ko-KR" smtClean="0"/>
              <a:t>(Turn-around time)</a:t>
            </a:r>
            <a:r>
              <a:rPr lang="ko-KR" altLang="en-US" smtClean="0"/>
              <a:t>의 최소화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사용 가능도</a:t>
            </a:r>
            <a:r>
              <a:rPr lang="en-US" altLang="ko-KR" smtClean="0"/>
              <a:t>(Availability) </a:t>
            </a:r>
            <a:r>
              <a:rPr lang="ko-KR" altLang="en-US" smtClean="0"/>
              <a:t>향상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신뢰도</a:t>
            </a:r>
            <a:r>
              <a:rPr lang="en-US" altLang="ko-KR" smtClean="0"/>
              <a:t>(Reliability) </a:t>
            </a:r>
            <a:r>
              <a:rPr lang="ko-KR" altLang="en-US" smtClean="0"/>
              <a:t>향상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운영체제의 목적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>
                <a:solidFill>
                  <a:srgbClr val="000099"/>
                </a:solidFill>
              </a:rPr>
              <a:t>다음 중 컴퓨터에서 사용하는 데이터의 유형과 관련하여 아날로그와 디지털 데이터에 대한 설명으로 옳지 않은 것은</a:t>
            </a:r>
            <a:r>
              <a:rPr lang="en-US" altLang="ko-KR" sz="2800" smtClean="0">
                <a:solidFill>
                  <a:srgbClr val="000099"/>
                </a:solidFill>
              </a:rPr>
              <a:t>?</a:t>
            </a:r>
            <a:endParaRPr lang="ko-KR" altLang="en-US" sz="2800" smtClean="0">
              <a:solidFill>
                <a:srgbClr val="000099"/>
              </a:solidFill>
            </a:endParaRPr>
          </a:p>
          <a:p>
            <a:pPr lvl="1"/>
            <a:r>
              <a:rPr lang="ko-KR" altLang="en-US" sz="2200" smtClean="0"/>
              <a:t>① 범용 컴퓨터는 아날로그 데이터를 취급하기 때문에 정밀도가 제한적이다</a:t>
            </a:r>
            <a:r>
              <a:rPr lang="en-US" altLang="ko-KR" sz="2200" smtClean="0"/>
              <a:t>.</a:t>
            </a:r>
            <a:endParaRPr lang="ko-KR" altLang="en-US" sz="2200" smtClean="0"/>
          </a:p>
          <a:p>
            <a:pPr lvl="1"/>
            <a:r>
              <a:rPr lang="ko-KR" altLang="en-US" sz="2200" smtClean="0"/>
              <a:t>② 아날로그 데이터는 시간에 따라 크기가 연속적으로 변하는 정보를 말한다</a:t>
            </a:r>
            <a:r>
              <a:rPr lang="en-US" altLang="ko-KR" sz="2200" smtClean="0"/>
              <a:t>.</a:t>
            </a:r>
            <a:endParaRPr lang="ko-KR" altLang="en-US" sz="2200" smtClean="0"/>
          </a:p>
          <a:p>
            <a:pPr lvl="1"/>
            <a:r>
              <a:rPr lang="ko-KR" altLang="en-US" sz="2200" smtClean="0"/>
              <a:t>③ 하이브리드 컴퓨터는 디지털 데이터와 아날로그 데이터를 모두 처리할 수 있다</a:t>
            </a:r>
            <a:r>
              <a:rPr lang="en-US" altLang="ko-KR" sz="2200" smtClean="0"/>
              <a:t>.</a:t>
            </a:r>
            <a:endParaRPr lang="ko-KR" altLang="en-US" sz="2200" smtClean="0"/>
          </a:p>
          <a:p>
            <a:pPr lvl="1"/>
            <a:r>
              <a:rPr lang="ko-KR" altLang="en-US" sz="2200" smtClean="0"/>
              <a:t>④ 디지털 데이터는 복호화</a:t>
            </a:r>
            <a:r>
              <a:rPr lang="en-US" altLang="ko-KR" sz="2200" smtClean="0"/>
              <a:t>(Decode) </a:t>
            </a:r>
            <a:r>
              <a:rPr lang="ko-KR" altLang="en-US" sz="2200" smtClean="0"/>
              <a:t>과정을 통해 아날로그 데이터로 변환될 수 있다</a:t>
            </a:r>
            <a:r>
              <a:rPr lang="en-US" altLang="ko-KR" sz="2200" smtClean="0"/>
              <a:t>.</a:t>
            </a:r>
            <a:endParaRPr lang="ko-KR" altLang="en-US" sz="2200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1] </a:t>
            </a:r>
            <a:r>
              <a:rPr lang="ko-KR" altLang="en-US" smtClean="0"/>
              <a:t>전자계산기의 개념</a:t>
            </a:r>
            <a:endParaRPr lang="en-US" altLang="ko-KR" smtClean="0"/>
          </a:p>
          <a:p>
            <a:pPr lvl="1"/>
            <a:r>
              <a:rPr lang="en-US" altLang="ko-KR" smtClean="0"/>
              <a:t>EDPS [ Electronic Data Processing System ] </a:t>
            </a:r>
            <a:r>
              <a:rPr lang="ko-KR" altLang="en-US" smtClean="0"/>
              <a:t>라고 부른다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전자계산기는 컴퓨터를 의미하며</a:t>
            </a:r>
            <a:r>
              <a:rPr lang="en-US" altLang="ko-KR" smtClean="0"/>
              <a:t>, </a:t>
            </a:r>
            <a:r>
              <a:rPr lang="ko-KR" altLang="en-US" smtClean="0"/>
              <a:t>입력</a:t>
            </a:r>
            <a:r>
              <a:rPr lang="en-US" altLang="ko-KR" smtClean="0"/>
              <a:t>, </a:t>
            </a:r>
            <a:r>
              <a:rPr lang="ko-KR" altLang="en-US" smtClean="0"/>
              <a:t>출력</a:t>
            </a:r>
            <a:r>
              <a:rPr lang="en-US" altLang="ko-KR" smtClean="0"/>
              <a:t>, </a:t>
            </a:r>
            <a:r>
              <a:rPr lang="ko-KR" altLang="en-US" smtClean="0"/>
              <a:t>기억</a:t>
            </a:r>
            <a:r>
              <a:rPr lang="en-US" altLang="ko-KR" smtClean="0"/>
              <a:t>, </a:t>
            </a:r>
            <a:r>
              <a:rPr lang="ko-KR" altLang="en-US" smtClean="0"/>
              <a:t>제어</a:t>
            </a:r>
            <a:r>
              <a:rPr lang="en-US" altLang="ko-KR" smtClean="0"/>
              <a:t>, </a:t>
            </a:r>
            <a:r>
              <a:rPr lang="ko-KR" altLang="en-US" smtClean="0"/>
              <a:t>연산 장치로 구성되어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컴퓨터는 신속성</a:t>
            </a:r>
            <a:r>
              <a:rPr lang="en-US" altLang="ko-KR" smtClean="0"/>
              <a:t>, </a:t>
            </a:r>
            <a:r>
              <a:rPr lang="ko-KR" altLang="en-US" smtClean="0"/>
              <a:t>정확성</a:t>
            </a:r>
            <a:r>
              <a:rPr lang="en-US" altLang="ko-KR" smtClean="0"/>
              <a:t>, </a:t>
            </a:r>
            <a:r>
              <a:rPr lang="ko-KR" altLang="en-US" smtClean="0"/>
              <a:t>대용량성의 특징을 가지고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컴퓨터의 구성은 하드웨어와 소프트웨어로 구성되어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계산기의 개념 및 역사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rgbClr val="000099"/>
                </a:solidFill>
              </a:rPr>
              <a:t>다음 중 컴퓨터에서 사용하는 운영체제의 목적으로 옳지 않은 것은</a:t>
            </a:r>
            <a:r>
              <a:rPr lang="en-US" altLang="ko-KR" smtClean="0">
                <a:solidFill>
                  <a:srgbClr val="000099"/>
                </a:solidFill>
              </a:rPr>
              <a:t>?</a:t>
            </a:r>
            <a:endParaRPr lang="ko-KR" altLang="en-US" smtClean="0">
              <a:solidFill>
                <a:srgbClr val="000099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mtClean="0"/>
              <a:t>① 처리능력</a:t>
            </a:r>
            <a:r>
              <a:rPr lang="en-US" altLang="ko-KR" smtClean="0"/>
              <a:t>(Throughput) </a:t>
            </a:r>
            <a:r>
              <a:rPr lang="ko-KR" altLang="en-US" smtClean="0"/>
              <a:t>증가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② 반환시간</a:t>
            </a:r>
            <a:r>
              <a:rPr lang="en-US" altLang="ko-KR" smtClean="0"/>
              <a:t>(Turnaround Time) </a:t>
            </a:r>
            <a:r>
              <a:rPr lang="ko-KR" altLang="en-US" smtClean="0"/>
              <a:t>증가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③ 신뢰도</a:t>
            </a:r>
            <a:r>
              <a:rPr lang="en-US" altLang="ko-KR" smtClean="0"/>
              <a:t>(Reliability) </a:t>
            </a:r>
            <a:r>
              <a:rPr lang="ko-KR" altLang="en-US" smtClean="0"/>
              <a:t>증가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④ 사용가능도</a:t>
            </a:r>
            <a:r>
              <a:rPr lang="en-US" altLang="ko-KR" smtClean="0"/>
              <a:t>(Availability) </a:t>
            </a:r>
            <a:r>
              <a:rPr lang="ko-KR" altLang="en-US" smtClean="0"/>
              <a:t>증가</a:t>
            </a:r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>
                <a:solidFill>
                  <a:srgbClr val="000099"/>
                </a:solidFill>
              </a:rPr>
              <a:t>다음 중 컴퓨터에서 사용하는 소프트웨어에 대한 설명으로 옳지 않은 것은</a:t>
            </a:r>
            <a:r>
              <a:rPr lang="en-US" altLang="ko-KR" sz="2800" smtClean="0">
                <a:solidFill>
                  <a:srgbClr val="000099"/>
                </a:solidFill>
              </a:rPr>
              <a:t>?</a:t>
            </a:r>
            <a:endParaRPr lang="ko-KR" altLang="en-US" sz="2800" smtClean="0">
              <a:solidFill>
                <a:srgbClr val="000099"/>
              </a:solidFill>
            </a:endParaRPr>
          </a:p>
          <a:p>
            <a:pPr lvl="1"/>
            <a:r>
              <a:rPr lang="ko-KR" altLang="en-US" sz="2400" smtClean="0"/>
              <a:t>① 소프트웨어는 컴퓨터를 이용하기 위해 필요한 일련의 명령어들의 집합이다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pPr lvl="1"/>
            <a:r>
              <a:rPr lang="ko-KR" altLang="en-US" sz="2400" smtClean="0"/>
              <a:t>② 소프트웨어는 시스템소프트웨어와 응용소프트웨어로 분류할 수 있다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pPr lvl="1"/>
            <a:r>
              <a:rPr lang="ko-KR" altLang="en-US" sz="2400" smtClean="0"/>
              <a:t>③ 응용소프트웨어란 사용자가 실제 업무를 처리할 수 있도록 개발된 프로그램을 말한다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pPr lvl="1"/>
            <a:r>
              <a:rPr lang="ko-KR" altLang="en-US" sz="2400" smtClean="0"/>
              <a:t>④ </a:t>
            </a:r>
            <a:r>
              <a:rPr lang="en-US" altLang="ko-KR" sz="2400" smtClean="0"/>
              <a:t>Windows, Unix, Linux</a:t>
            </a:r>
            <a:r>
              <a:rPr lang="ko-KR" altLang="en-US" sz="2400" smtClean="0"/>
              <a:t>는 대표적인 응용소프트웨어이다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계산기의 개념 및 역사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컴퓨터 세대별 분류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컴퓨터의 분류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하드웨어와 </a:t>
            </a:r>
            <a:r>
              <a:rPr lang="ko-KR" altLang="en-US" smtClean="0"/>
              <a:t>소프트웨어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운영체제</a:t>
            </a:r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주판</a:t>
            </a:r>
          </a:p>
          <a:p>
            <a:r>
              <a:rPr lang="ko-KR" altLang="en-US" smtClean="0"/>
              <a:t>네이피어봉</a:t>
            </a:r>
          </a:p>
          <a:p>
            <a:r>
              <a:rPr lang="ko-KR" altLang="en-US" smtClean="0"/>
              <a:t>파스칼의 톱니바퀴 계산기 </a:t>
            </a:r>
          </a:p>
          <a:p>
            <a:r>
              <a:rPr lang="ko-KR" altLang="en-US" smtClean="0"/>
              <a:t>라이프니쯔의 계산기</a:t>
            </a:r>
          </a:p>
          <a:p>
            <a:r>
              <a:rPr lang="ko-KR" altLang="en-US" smtClean="0"/>
              <a:t>바베지의 차분 기관과 해석기관</a:t>
            </a:r>
          </a:p>
          <a:p>
            <a:r>
              <a:rPr lang="ko-KR" altLang="en-US" smtClean="0"/>
              <a:t>홀로리스의 </a:t>
            </a:r>
            <a:r>
              <a:rPr lang="en-US" altLang="ko-KR" smtClean="0"/>
              <a:t>PCS(</a:t>
            </a:r>
            <a:r>
              <a:rPr lang="ko-KR" altLang="en-US" smtClean="0"/>
              <a:t>천공카드시스템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ABC</a:t>
            </a:r>
          </a:p>
          <a:p>
            <a:r>
              <a:rPr lang="ko-KR" altLang="en-US" smtClean="0"/>
              <a:t>마크</a:t>
            </a:r>
            <a:r>
              <a:rPr lang="en-US" altLang="ko-KR" smtClean="0"/>
              <a:t>-Ⅰ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2]</a:t>
            </a:r>
            <a:r>
              <a:rPr lang="ko-KR" altLang="en-US" sz="3600" smtClean="0"/>
              <a:t>전자계산기의 역사</a:t>
            </a: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서양에서는 원시적 수준의 주판이 기원전 </a:t>
            </a:r>
            <a:r>
              <a:rPr lang="en-US" altLang="ko-KR" smtClean="0"/>
              <a:t>3000~4000</a:t>
            </a:r>
            <a:r>
              <a:rPr lang="ko-KR" altLang="en-US" smtClean="0"/>
              <a:t>년에 만들어진 것으로 알려져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en-US" altLang="ko-KR" smtClean="0"/>
              <a:t>6</a:t>
            </a:r>
            <a:r>
              <a:rPr lang="ko-KR" altLang="en-US" smtClean="0"/>
              <a:t>세기경 로마의 철학자 보이티우스 에 의해 주판 으로 발전하게 되었다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en-US" altLang="ko-KR" smtClean="0"/>
              <a:t>10</a:t>
            </a:r>
            <a:r>
              <a:rPr lang="ko-KR" altLang="en-US" smtClean="0"/>
              <a:t>세기경 교황 실베스터 </a:t>
            </a:r>
            <a:r>
              <a:rPr lang="en-US" altLang="ko-KR" smtClean="0"/>
              <a:t>2</a:t>
            </a:r>
            <a:r>
              <a:rPr lang="ko-KR" altLang="en-US" smtClean="0"/>
              <a:t>세에 의해 개량됨</a:t>
            </a:r>
          </a:p>
          <a:p>
            <a:r>
              <a:rPr lang="ko-KR" altLang="en-US" smtClean="0"/>
              <a:t>중국의 주판은 기원전 </a:t>
            </a:r>
            <a:r>
              <a:rPr lang="en-US" altLang="ko-KR" smtClean="0"/>
              <a:t>26</a:t>
            </a:r>
            <a:r>
              <a:rPr lang="ko-KR" altLang="en-US" smtClean="0"/>
              <a:t>세기경 개발되어 배우기 쉽고 사용이 용이하여 우리나라등 아시아권에서 널리 이용되었다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주 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1617</a:t>
            </a:r>
            <a:r>
              <a:rPr lang="ko-KR" altLang="en-US" smtClean="0"/>
              <a:t>년 스코틀랜드의 귀족이며 자연대수의 창시자인 네이피어가 네이피어봉이라는 도구로 곱셈과 나눗셈을 덧셈과 뺄셈의 반복하여 계산하였습니다</a:t>
            </a:r>
            <a:r>
              <a:rPr lang="en-US" altLang="ko-KR" smtClean="0"/>
              <a:t>.</a:t>
            </a:r>
            <a:r>
              <a:rPr lang="ko-KR" altLang="en-US" smtClean="0"/>
              <a:t> 개발 후 </a:t>
            </a:r>
            <a:r>
              <a:rPr lang="en-US" altLang="ko-KR" smtClean="0"/>
              <a:t>300</a:t>
            </a:r>
            <a:r>
              <a:rPr lang="ko-KR" altLang="en-US" smtClean="0"/>
              <a:t>여년간 이용되었다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네이피어봉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000504"/>
            <a:ext cx="2260600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mtClean="0"/>
              <a:t>1642</a:t>
            </a:r>
            <a:r>
              <a:rPr lang="ko-KR" altLang="en-US" smtClean="0"/>
              <a:t>년</a:t>
            </a:r>
            <a:r>
              <a:rPr lang="en-US" altLang="ko-KR" smtClean="0"/>
              <a:t>(17</a:t>
            </a:r>
            <a:r>
              <a:rPr lang="ko-KR" altLang="en-US" smtClean="0"/>
              <a:t>세기</a:t>
            </a:r>
            <a:r>
              <a:rPr lang="en-US" altLang="ko-KR" smtClean="0"/>
              <a:t>)</a:t>
            </a:r>
            <a:r>
              <a:rPr lang="ko-KR" altLang="en-US" smtClean="0"/>
              <a:t> 프랑스의 그 유명한 파스칼이 회전기어를 사용한 가산기로 톱니바퀴의 회전원리를 이용하여</a:t>
            </a:r>
            <a:r>
              <a:rPr lang="en-US" altLang="ko-KR" smtClean="0"/>
              <a:t>,</a:t>
            </a:r>
            <a:r>
              <a:rPr lang="ko-KR" altLang="en-US" smtClean="0"/>
              <a:t>톱니바퀴의 회전각에 의해서 자리올림이 자동적으로 되는 최초의 기계식 수동 계산기를 개발하였습니다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1671</a:t>
            </a:r>
            <a:r>
              <a:rPr lang="ko-KR" altLang="en-US" smtClean="0"/>
              <a:t>년 프러시아의 수학자 라이프니쯔가 파스칼의 덧셈 기계에 특별한 톱니바퀴를 추가 사용하여 덧셈의 반복으로 곱셈과 나눗셈을 하는 탁상 계산기를 만들었습니다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 </a:t>
            </a:r>
            <a:r>
              <a:rPr lang="ko-KR" altLang="en-US" smtClean="0"/>
              <a:t>파스칼의 톱니바퀴 계산기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mtClean="0"/>
              <a:t>1642</a:t>
            </a:r>
            <a:r>
              <a:rPr lang="ko-KR" altLang="en-US" smtClean="0"/>
              <a:t>년</a:t>
            </a:r>
            <a:r>
              <a:rPr lang="en-US" altLang="ko-KR" smtClean="0"/>
              <a:t>(17</a:t>
            </a:r>
            <a:r>
              <a:rPr lang="ko-KR" altLang="en-US" smtClean="0"/>
              <a:t>세기</a:t>
            </a:r>
            <a:r>
              <a:rPr lang="en-US" altLang="ko-KR" smtClean="0"/>
              <a:t>)</a:t>
            </a:r>
            <a:r>
              <a:rPr lang="ko-KR" altLang="en-US" smtClean="0"/>
              <a:t> 프랑스의 그 유명한 파스칼이 회전기어를 사용한 가산기로 톱니바퀴의 회전원리를 이용하여</a:t>
            </a:r>
            <a:r>
              <a:rPr lang="en-US" altLang="ko-KR" smtClean="0"/>
              <a:t>,</a:t>
            </a:r>
            <a:r>
              <a:rPr lang="ko-KR" altLang="en-US" smtClean="0"/>
              <a:t>톱니바퀴의 회전각에 의해서 자리올림이 자동적으로 되는 최초의 기계식 수동 계산기를 개발하였습니다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1671</a:t>
            </a:r>
            <a:r>
              <a:rPr lang="ko-KR" altLang="en-US" smtClean="0"/>
              <a:t>년 프러시아의 수학자 라이프니쯔가 파스칼의 덧셈 기계에 특별한 톱니바퀴를 추가 사용하여 덧셈의 반복으로 곱셈과 나눗셈을 하는 탁상 계산기를 만들었습니다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 </a:t>
            </a:r>
            <a:r>
              <a:rPr lang="ko-KR" altLang="en-US" smtClean="0"/>
              <a:t>라이프니쯔의 계산기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4"/>
          </a:xfrm>
        </p:spPr>
        <p:txBody>
          <a:bodyPr/>
          <a:lstStyle/>
          <a:p>
            <a:r>
              <a:rPr lang="en-US" altLang="ko-KR" smtClean="0"/>
              <a:t>1823</a:t>
            </a:r>
            <a:r>
              <a:rPr lang="ko-KR" altLang="en-US" smtClean="0"/>
              <a:t>년</a:t>
            </a:r>
            <a:r>
              <a:rPr lang="en-US" altLang="ko-KR" smtClean="0"/>
              <a:t>~1834</a:t>
            </a:r>
            <a:r>
              <a:rPr lang="ko-KR" altLang="en-US" smtClean="0"/>
              <a:t>년 영국의 발명가 바베지가 다항 방정식의 함수표를 만드는 차분 기관과 해석기관을 만들었습니다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5) </a:t>
            </a:r>
            <a:r>
              <a:rPr lang="ko-KR" altLang="en-US" smtClean="0"/>
              <a:t>바베지의 차분 기관과 해석기관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928926" y="3500438"/>
            <a:ext cx="2249482" cy="2226720"/>
            <a:chOff x="6215074" y="4214818"/>
            <a:chExt cx="2249482" cy="222672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15074" y="4214818"/>
              <a:ext cx="2249482" cy="185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6500826" y="607220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차분기관</a:t>
              </a: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1843</Words>
  <Application>Microsoft Office PowerPoint</Application>
  <PresentationFormat>화면 슬라이드 쇼(4:3)</PresentationFormat>
  <Paragraphs>179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고구려 벽화</vt:lpstr>
      <vt:lpstr>1장. 컴퓨터시스템의 개요</vt:lpstr>
      <vt:lpstr>INDEX</vt:lpstr>
      <vt:lpstr>1. 계산기의 개념 및 역사</vt:lpstr>
      <vt:lpstr>2]전자계산기의 역사</vt:lpstr>
      <vt:lpstr>1)주 판</vt:lpstr>
      <vt:lpstr>2) 네이피어봉</vt:lpstr>
      <vt:lpstr>3) 파스칼의 톱니바퀴 계산기 </vt:lpstr>
      <vt:lpstr>4) 라이프니쯔의 계산기</vt:lpstr>
      <vt:lpstr>5) 바베지의 차분 기관과 해석기관</vt:lpstr>
      <vt:lpstr>6) 천공카드시스템(PCS)</vt:lpstr>
      <vt:lpstr>7) ABC (Atanasoff-Berry Computer)</vt:lpstr>
      <vt:lpstr>8) 마크-Ⅰ</vt:lpstr>
      <vt:lpstr>2. 컴퓨터 세대별 분류</vt:lpstr>
      <vt:lpstr>슬라이드 14</vt:lpstr>
      <vt:lpstr>1) 제 1세대 컴퓨터</vt:lpstr>
      <vt:lpstr>2) 제 2세대 컴퓨터</vt:lpstr>
      <vt:lpstr>3) 제 3세대 컴퓨터</vt:lpstr>
      <vt:lpstr>4) 제 4세대 컴퓨터</vt:lpstr>
      <vt:lpstr>5) 제 5세대 컴퓨터</vt:lpstr>
      <vt:lpstr>3. 컴퓨터의 분류</vt:lpstr>
      <vt:lpstr>1) 사용 목적에 따른 분류</vt:lpstr>
      <vt:lpstr>2)자료의 표현 방식에 따른 분류</vt:lpstr>
      <vt:lpstr>3) 처리 능력에 따른 분류</vt:lpstr>
      <vt:lpstr>슬라이드 24</vt:lpstr>
      <vt:lpstr>4. 하드웨어와 소프트웨어</vt:lpstr>
      <vt:lpstr>슬라이드 26</vt:lpstr>
      <vt:lpstr>5. 운영체제 1) 개념</vt:lpstr>
      <vt:lpstr>2) 운영체제의 목적</vt:lpstr>
      <vt:lpstr>기출문제풀이(1급 2011년 3회)</vt:lpstr>
      <vt:lpstr>기출문제풀이2 (1급 2011년 3회)</vt:lpstr>
      <vt:lpstr>기출문제풀이3 (1급 2010년 3회)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57</cp:revision>
  <dcterms:created xsi:type="dcterms:W3CDTF">2012-01-12T16:29:24Z</dcterms:created>
  <dcterms:modified xsi:type="dcterms:W3CDTF">2012-02-11T16:03:53Z</dcterms:modified>
</cp:coreProperties>
</file>