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297" r:id="rId5"/>
    <p:sldId id="302" r:id="rId6"/>
    <p:sldId id="303" r:id="rId7"/>
    <p:sldId id="304" r:id="rId8"/>
    <p:sldId id="305" r:id="rId9"/>
    <p:sldId id="306" r:id="rId10"/>
    <p:sldId id="308" r:id="rId11"/>
    <p:sldId id="309" r:id="rId12"/>
    <p:sldId id="310" r:id="rId13"/>
    <p:sldId id="307" r:id="rId14"/>
    <p:sldId id="298" r:id="rId15"/>
    <p:sldId id="299" r:id="rId16"/>
    <p:sldId id="300" r:id="rId17"/>
    <p:sldId id="293" r:id="rId18"/>
    <p:sldId id="294" r:id="rId19"/>
    <p:sldId id="295" r:id="rId20"/>
    <p:sldId id="296" r:id="rId21"/>
    <p:sldId id="313" r:id="rId22"/>
    <p:sldId id="311" r:id="rId23"/>
    <p:sldId id="314" r:id="rId24"/>
    <p:sldId id="312" r:id="rId25"/>
    <p:sldId id="284" r:id="rId26"/>
    <p:sldId id="288" r:id="rId27"/>
    <p:sldId id="289" r:id="rId28"/>
    <p:sldId id="291" r:id="rId29"/>
    <p:sldId id="292" r:id="rId30"/>
    <p:sldId id="287" r:id="rId31"/>
    <p:sldId id="25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85" autoAdjust="0"/>
    <p:restoredTop sz="94660"/>
  </p:normalViewPr>
  <p:slideViewPr>
    <p:cSldViewPr>
      <p:cViewPr varScale="1">
        <p:scale>
          <a:sx n="94" d="100"/>
          <a:sy n="94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smtClean="0"/>
              <a:t>10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소프트웨어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07223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4100" smtClean="0"/>
              <a:t>3</a:t>
            </a:r>
            <a:r>
              <a:rPr lang="ko-KR" altLang="en-US" sz="4100" smtClean="0"/>
              <a:t>세대</a:t>
            </a:r>
          </a:p>
          <a:p>
            <a:pPr lvl="1"/>
            <a:r>
              <a:rPr lang="ko-KR" altLang="en-US" smtClean="0"/>
              <a:t>트랜지스터</a:t>
            </a:r>
            <a:r>
              <a:rPr lang="en-US" altLang="ko-KR" smtClean="0"/>
              <a:t>, IC(</a:t>
            </a:r>
            <a:r>
              <a:rPr lang="ko-KR" altLang="en-US" smtClean="0"/>
              <a:t>집적회로</a:t>
            </a:r>
            <a:r>
              <a:rPr lang="en-US" altLang="ko-KR" smtClean="0"/>
              <a:t>), </a:t>
            </a:r>
            <a:r>
              <a:rPr lang="ko-KR" altLang="en-US" smtClean="0"/>
              <a:t>디스크를 사용하기 시작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공유 시스템</a:t>
            </a:r>
            <a:r>
              <a:rPr lang="en-US" altLang="ko-KR" smtClean="0"/>
              <a:t>(shared system), </a:t>
            </a:r>
            <a:r>
              <a:rPr lang="ko-KR" altLang="en-US" smtClean="0"/>
              <a:t>가상 기억 장치 </a:t>
            </a:r>
            <a:r>
              <a:rPr lang="en-US" altLang="ko-KR" smtClean="0"/>
              <a:t>(virtual memory), </a:t>
            </a:r>
            <a:r>
              <a:rPr lang="ko-KR" altLang="en-US" smtClean="0"/>
              <a:t>다중 프로그래밍</a:t>
            </a:r>
            <a:r>
              <a:rPr lang="en-US" altLang="ko-KR" smtClean="0"/>
              <a:t>(multi-programming), </a:t>
            </a:r>
            <a:r>
              <a:rPr lang="ko-KR" altLang="en-US" smtClean="0"/>
              <a:t>다중 처리</a:t>
            </a:r>
            <a:r>
              <a:rPr lang="en-US" altLang="ko-KR" smtClean="0"/>
              <a:t>(multi-processing) </a:t>
            </a:r>
            <a:r>
              <a:rPr lang="ko-KR" altLang="en-US" smtClean="0"/>
              <a:t>가 개발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장치 독립성 </a:t>
            </a:r>
            <a:r>
              <a:rPr lang="en-US" altLang="ko-KR" smtClean="0"/>
              <a:t>: </a:t>
            </a:r>
            <a:r>
              <a:rPr lang="ko-KR" altLang="en-US" smtClean="0"/>
              <a:t>입출력 장치의 형태적 특성에 관계 없이 입출력 동작을 요청할 수 있는 능력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다중 모드 시스템</a:t>
            </a:r>
            <a:r>
              <a:rPr lang="en-US" altLang="ko-KR" smtClean="0"/>
              <a:t>(multi mode system) </a:t>
            </a:r>
            <a:r>
              <a:rPr lang="ko-KR" altLang="en-US" smtClean="0"/>
              <a:t>등장 </a:t>
            </a:r>
            <a:r>
              <a:rPr lang="en-US" altLang="ko-KR" smtClean="0"/>
              <a:t>: </a:t>
            </a:r>
            <a:r>
              <a:rPr lang="ko-KR" altLang="en-US" smtClean="0"/>
              <a:t>일괄 처리</a:t>
            </a:r>
            <a:r>
              <a:rPr lang="en-US" altLang="ko-KR" smtClean="0"/>
              <a:t>, </a:t>
            </a:r>
            <a:r>
              <a:rPr lang="ko-KR" altLang="en-US" smtClean="0"/>
              <a:t>시분할 처리</a:t>
            </a:r>
            <a:r>
              <a:rPr lang="en-US" altLang="ko-KR" smtClean="0"/>
              <a:t>, </a:t>
            </a:r>
            <a:r>
              <a:rPr lang="ko-KR" altLang="en-US" smtClean="0"/>
              <a:t>실시간 처리</a:t>
            </a:r>
            <a:r>
              <a:rPr lang="en-US" altLang="ko-KR" smtClean="0"/>
              <a:t>, </a:t>
            </a:r>
            <a:r>
              <a:rPr lang="ko-KR" altLang="en-US" smtClean="0"/>
              <a:t>다중 처리 등을 제공</a:t>
            </a:r>
            <a:r>
              <a:rPr lang="en-US" altLang="ko-KR" smtClean="0"/>
              <a:t>.</a:t>
            </a:r>
            <a:r>
              <a:rPr lang="ko-KR" altLang="en-US" smtClean="0"/>
              <a:t>소프트웨어 계층 구조 개념과 소프트웨어 공학 </a:t>
            </a:r>
            <a:r>
              <a:rPr lang="en-US" altLang="ko-KR" smtClean="0"/>
              <a:t>(software     engineering)</a:t>
            </a:r>
            <a:r>
              <a:rPr lang="ko-KR" altLang="en-US" smtClean="0"/>
              <a:t>이 등장 </a:t>
            </a:r>
          </a:p>
          <a:p>
            <a:pPr lvl="1"/>
            <a:r>
              <a:rPr lang="ko-KR" altLang="en-US" smtClean="0"/>
              <a:t>시스템의 처리 능력을 증진시키기 위해 한 컴퓨터 시스템에  여러개의 프로세스</a:t>
            </a:r>
            <a:r>
              <a:rPr lang="en-US" altLang="ko-KR" smtClean="0"/>
              <a:t>(process)</a:t>
            </a:r>
            <a:r>
              <a:rPr lang="ko-KR" altLang="en-US" smtClean="0"/>
              <a:t>들이 사용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  </a:t>
            </a:r>
            <a:r>
              <a:rPr lang="ko-KR" altLang="en-US" smtClean="0"/>
              <a:t>시분할 시스템 </a:t>
            </a:r>
            <a:r>
              <a:rPr lang="en-US" altLang="ko-KR" smtClean="0"/>
              <a:t>: </a:t>
            </a:r>
            <a:r>
              <a:rPr lang="ko-KR" altLang="en-US" smtClean="0"/>
              <a:t>사용자들과 컴퓨터가 대화식으로 운영되어  사용자의 요구 사항을 가능한 한 빨리 처리하여 터미널로 응답</a:t>
            </a:r>
          </a:p>
          <a:p>
            <a:pPr lvl="1"/>
            <a:r>
              <a:rPr lang="ko-KR" altLang="en-US" smtClean="0"/>
              <a:t>  실시간 시스템 </a:t>
            </a:r>
            <a:r>
              <a:rPr lang="en-US" altLang="ko-KR" smtClean="0"/>
              <a:t>: </a:t>
            </a:r>
            <a:r>
              <a:rPr lang="ko-KR" altLang="en-US" smtClean="0"/>
              <a:t>공정 제어용으로 사용되면서 발전하여 상황 변화에 즉각적인 반응조치가 가능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35795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4100" smtClean="0"/>
              <a:t>4</a:t>
            </a:r>
            <a:r>
              <a:rPr lang="ko-KR" altLang="en-US" sz="4100" smtClean="0"/>
              <a:t>세대</a:t>
            </a:r>
          </a:p>
          <a:p>
            <a:pPr lvl="1"/>
            <a:r>
              <a:rPr lang="en-US" altLang="ko-KR" smtClean="0"/>
              <a:t>LSI, VLSI</a:t>
            </a:r>
            <a:r>
              <a:rPr lang="ko-KR" altLang="en-US" smtClean="0"/>
              <a:t>를 사용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컴퓨터 네트워크와 온라인</a:t>
            </a:r>
            <a:r>
              <a:rPr lang="en-US" altLang="ko-KR" smtClean="0"/>
              <a:t>(on line) </a:t>
            </a:r>
            <a:r>
              <a:rPr lang="ko-KR" altLang="en-US" smtClean="0"/>
              <a:t>처리 기법 사용</a:t>
            </a:r>
            <a:r>
              <a:rPr lang="en-US" altLang="ko-KR" smtClean="0"/>
              <a:t>, </a:t>
            </a:r>
            <a:r>
              <a:rPr lang="ko-KR" altLang="en-US" smtClean="0"/>
              <a:t>마이크로 프로세서 등장으로 </a:t>
            </a:r>
            <a:r>
              <a:rPr lang="en-US" altLang="ko-KR" smtClean="0"/>
              <a:t>PC </a:t>
            </a:r>
            <a:r>
              <a:rPr lang="ko-KR" altLang="en-US" smtClean="0"/>
              <a:t>개발이 촉진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가상 기계</a:t>
            </a:r>
            <a:r>
              <a:rPr lang="en-US" altLang="ko-KR" smtClean="0"/>
              <a:t>(virtual machine) : </a:t>
            </a:r>
            <a:r>
              <a:rPr lang="ko-KR" altLang="en-US" smtClean="0"/>
              <a:t>여러 개의 운영 체제를  탑재하여 하나의 기계를 여러 개의 기계처럼 보이게 함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데이터 베이스 시스템</a:t>
            </a:r>
            <a:r>
              <a:rPr lang="en-US" altLang="ko-KR" smtClean="0"/>
              <a:t>(data base system) </a:t>
            </a:r>
            <a:r>
              <a:rPr lang="ko-KR" altLang="en-US" smtClean="0"/>
              <a:t>등장</a:t>
            </a:r>
            <a:r>
              <a:rPr lang="en-US" altLang="ko-KR" smtClean="0"/>
              <a:t>: </a:t>
            </a:r>
            <a:r>
              <a:rPr lang="ko-KR" altLang="en-US" smtClean="0"/>
              <a:t>정보를 가질 수 있는 사용자 간에 정보를 공유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분산 데이터 처리</a:t>
            </a:r>
            <a:r>
              <a:rPr lang="en-US" altLang="ko-KR" smtClean="0"/>
              <a:t>(distributed data processing) </a:t>
            </a:r>
            <a:r>
              <a:rPr lang="ko-KR" altLang="en-US" smtClean="0"/>
              <a:t>개념 확립</a:t>
            </a:r>
            <a:r>
              <a:rPr lang="en-US" altLang="ko-KR" smtClean="0"/>
              <a:t>:  </a:t>
            </a:r>
            <a:r>
              <a:rPr lang="ko-KR" altLang="en-US" smtClean="0"/>
              <a:t>데이터가 컴퓨터 시스템 전체에 분산되게 하여 각 데이타 항목은 그 데이터가 가장 자주 쓰이는 곳에 위치하며</a:t>
            </a:r>
            <a:r>
              <a:rPr lang="en-US" altLang="ko-KR" smtClean="0"/>
              <a:t>, </a:t>
            </a:r>
            <a:r>
              <a:rPr lang="ko-KR" altLang="en-US" smtClean="0"/>
              <a:t>다른 곳의 사용자는 네트워크로 접근</a:t>
            </a:r>
            <a:r>
              <a:rPr lang="en-US" altLang="ko-KR" smtClean="0"/>
              <a:t>.</a:t>
            </a:r>
            <a:r>
              <a:rPr lang="ko-KR" altLang="en-US" smtClean="0"/>
              <a:t>편리한 사용자 시스템</a:t>
            </a:r>
            <a:r>
              <a:rPr lang="en-US" altLang="ko-KR" smtClean="0"/>
              <a:t>(user friendly system)</a:t>
            </a:r>
            <a:r>
              <a:rPr lang="ko-KR" altLang="en-US" smtClean="0"/>
              <a:t>들이 개발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PC </a:t>
            </a:r>
            <a:r>
              <a:rPr lang="ko-KR" altLang="en-US" smtClean="0"/>
              <a:t>운영체제인 윈도우</a:t>
            </a:r>
            <a:r>
              <a:rPr lang="en-US" altLang="ko-KR" smtClean="0"/>
              <a:t>(window)</a:t>
            </a:r>
            <a:r>
              <a:rPr lang="ko-KR" altLang="en-US" smtClean="0"/>
              <a:t>가 개발 워크스테이션</a:t>
            </a:r>
            <a:r>
              <a:rPr lang="en-US" altLang="ko-KR" smtClean="0"/>
              <a:t>(workstation), </a:t>
            </a:r>
            <a:r>
              <a:rPr lang="ko-KR" altLang="en-US" smtClean="0"/>
              <a:t>다중 프로세서</a:t>
            </a:r>
            <a:r>
              <a:rPr lang="en-US" altLang="ko-KR" smtClean="0"/>
              <a:t>(multiprocessor)</a:t>
            </a:r>
            <a:r>
              <a:rPr lang="ko-KR" altLang="en-US" smtClean="0"/>
              <a:t>가 일반화</a:t>
            </a:r>
          </a:p>
          <a:p>
            <a:pPr lvl="1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/>
          </a:bodyPr>
          <a:lstStyle/>
          <a:p>
            <a:r>
              <a:rPr lang="en-US" altLang="ko-KR" sz="3500" smtClean="0"/>
              <a:t>5</a:t>
            </a:r>
            <a:r>
              <a:rPr lang="ko-KR" altLang="en-US" sz="3500" smtClean="0"/>
              <a:t>세대</a:t>
            </a:r>
          </a:p>
          <a:p>
            <a:pPr lvl="1"/>
            <a:r>
              <a:rPr lang="en-US" altLang="ko-KR" smtClean="0"/>
              <a:t>ULSI,  </a:t>
            </a:r>
            <a:r>
              <a:rPr lang="ko-KR" altLang="en-US" smtClean="0"/>
              <a:t>조셉슨 소자</a:t>
            </a:r>
            <a:r>
              <a:rPr lang="en-US" altLang="ko-KR" smtClean="0"/>
              <a:t>, </a:t>
            </a:r>
            <a:r>
              <a:rPr lang="ko-KR" altLang="en-US" smtClean="0"/>
              <a:t>칼륨</a:t>
            </a:r>
            <a:r>
              <a:rPr lang="en-US" altLang="ko-KR" smtClean="0"/>
              <a:t>-</a:t>
            </a:r>
            <a:r>
              <a:rPr lang="ko-KR" altLang="en-US" smtClean="0"/>
              <a:t>비소 소자</a:t>
            </a:r>
            <a:r>
              <a:rPr lang="en-US" altLang="ko-KR" smtClean="0"/>
              <a:t>, </a:t>
            </a:r>
            <a:r>
              <a:rPr lang="ko-KR" altLang="en-US" smtClean="0"/>
              <a:t>광 소자를 사용</a:t>
            </a:r>
            <a:r>
              <a:rPr lang="en-US" altLang="ko-KR" smtClean="0"/>
              <a:t>.      </a:t>
            </a:r>
          </a:p>
          <a:p>
            <a:pPr lvl="1"/>
            <a:r>
              <a:rPr lang="ko-KR" altLang="en-US" smtClean="0"/>
              <a:t>분산계산 시스템이 실용화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지식 기반</a:t>
            </a:r>
            <a:r>
              <a:rPr lang="en-US" altLang="ko-KR" smtClean="0"/>
              <a:t>(knowledge base) </a:t>
            </a:r>
            <a:r>
              <a:rPr lang="ko-KR" altLang="en-US" smtClean="0"/>
              <a:t>시스템이 등장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인공지능</a:t>
            </a:r>
            <a:r>
              <a:rPr lang="en-US" altLang="ko-KR" smtClean="0"/>
              <a:t>(artificial intelligence)</a:t>
            </a:r>
            <a:r>
              <a:rPr lang="ko-KR" altLang="en-US" smtClean="0"/>
              <a:t>이 실현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논리</a:t>
            </a:r>
            <a:r>
              <a:rPr lang="en-US" altLang="ko-KR" smtClean="0"/>
              <a:t>, </a:t>
            </a:r>
            <a:r>
              <a:rPr lang="ko-KR" altLang="en-US" smtClean="0"/>
              <a:t>추론 등 유추기능이 강화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자연어 인터페이스를 사용하여 인간과 기계의 대화</a:t>
            </a:r>
            <a:r>
              <a:rPr lang="en-US" altLang="ko-KR" smtClean="0"/>
              <a:t>(human computer interface)</a:t>
            </a:r>
            <a:r>
              <a:rPr lang="ko-KR" altLang="en-US" smtClean="0"/>
              <a:t>기능이 실현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인문</a:t>
            </a:r>
            <a:r>
              <a:rPr lang="en-US" altLang="ko-KR" smtClean="0"/>
              <a:t>. </a:t>
            </a:r>
            <a:r>
              <a:rPr lang="ko-KR" altLang="en-US" smtClean="0"/>
              <a:t>사회</a:t>
            </a:r>
            <a:r>
              <a:rPr lang="en-US" altLang="ko-KR" smtClean="0"/>
              <a:t>. </a:t>
            </a:r>
            <a:r>
              <a:rPr lang="ko-KR" altLang="en-US" smtClean="0"/>
              <a:t>자연과학 특히</a:t>
            </a:r>
            <a:r>
              <a:rPr lang="en-US" altLang="ko-KR" smtClean="0"/>
              <a:t>, </a:t>
            </a:r>
            <a:r>
              <a:rPr lang="ko-KR" altLang="en-US" smtClean="0"/>
              <a:t>산업공학</a:t>
            </a:r>
            <a:r>
              <a:rPr lang="en-US" altLang="ko-KR" smtClean="0"/>
              <a:t>, </a:t>
            </a:r>
            <a:r>
              <a:rPr lang="ko-KR" altLang="en-US" smtClean="0"/>
              <a:t>환경공학</a:t>
            </a:r>
            <a:r>
              <a:rPr lang="en-US" altLang="ko-KR" smtClean="0"/>
              <a:t>, </a:t>
            </a:r>
            <a:r>
              <a:rPr lang="ko-KR" altLang="en-US" smtClean="0"/>
              <a:t>생물공학</a:t>
            </a:r>
            <a:r>
              <a:rPr lang="en-US" altLang="ko-KR" smtClean="0"/>
              <a:t>, </a:t>
            </a:r>
            <a:r>
              <a:rPr lang="ko-KR" altLang="en-US" smtClean="0"/>
              <a:t>전기전자공학 등 분야와 정보기술</a:t>
            </a:r>
            <a:r>
              <a:rPr lang="en-US" altLang="ko-KR" smtClean="0"/>
              <a:t>(IT: Information Technology)</a:t>
            </a:r>
            <a:r>
              <a:rPr lang="ko-KR" altLang="en-US" smtClean="0"/>
              <a:t>의  융합</a:t>
            </a:r>
          </a:p>
          <a:p>
            <a:pPr lvl="1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⑥운영체제의 구성</a:t>
            </a:r>
            <a:endParaRPr lang="ko-KR" altLang="en-US"/>
          </a:p>
        </p:txBody>
      </p:sp>
      <p:pic>
        <p:nvPicPr>
          <p:cNvPr id="4" name="Picture 5" descr="UNI0e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7054850" cy="362426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14422"/>
            <a:ext cx="8786842" cy="521497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고급언어로 쓰여진 프로그램이 컴퓨터에서 수행되기 위해서는 컴퓨터가 직접 이해할 수 있는 언어로 바꾸어주는 프로그램이다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컴파일을 하기 위하여 입력되는 프로그램을 원시 프로그램이라고한다</a:t>
            </a:r>
            <a:endParaRPr lang="en-US" altLang="ko-KR" smtClean="0"/>
          </a:p>
          <a:p>
            <a:r>
              <a:rPr lang="ko-KR" altLang="en-US" smtClean="0"/>
              <a:t>이 프로그램을 기술한 언어를 원시언어</a:t>
            </a:r>
            <a:r>
              <a:rPr lang="en-US" altLang="ko-KR" smtClean="0"/>
              <a:t>(source language)</a:t>
            </a:r>
            <a:r>
              <a:rPr lang="ko-KR" altLang="en-US" smtClean="0"/>
              <a:t>라 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또 번역되어 출력되는 프로그램을 목적 프로그램이라 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 프로그램을 기술한 언어를 목적언어라고 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원시 프로그램을 수정하지 않는 한 컴파일된 모듈은 계속해서 사용할 수 있고 반대로 조금이라도 수정하게 되면 다시 컴파일해야한다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2)</a:t>
            </a:r>
            <a:r>
              <a:rPr lang="ko-KR" altLang="en-US" smtClean="0"/>
              <a:t> 컴파일러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7158" y="1285860"/>
            <a:ext cx="8686800" cy="52578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어셈블리는 언어 프로세서 또는 번역기</a:t>
            </a:r>
            <a:r>
              <a:rPr lang="en-US" altLang="ko-KR" smtClean="0"/>
              <a:t>(translator)</a:t>
            </a:r>
            <a:r>
              <a:rPr lang="ko-KR" altLang="en-US" smtClean="0"/>
              <a:t>의 일종이며</a:t>
            </a:r>
            <a:r>
              <a:rPr lang="en-US" altLang="ko-KR" smtClean="0"/>
              <a:t>, assembly program, assembler program</a:t>
            </a:r>
            <a:r>
              <a:rPr lang="ko-KR" altLang="en-US" smtClean="0"/>
              <a:t>이라고도 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어셈블리어는 기호화되어 있기 때문에 기계어로 직접 프로그래밍하는 것보다도 프로그램의 작성이 용이하며</a:t>
            </a:r>
            <a:r>
              <a:rPr lang="en-US" altLang="ko-KR" smtClean="0"/>
              <a:t>, </a:t>
            </a:r>
            <a:r>
              <a:rPr lang="ko-KR" altLang="en-US" smtClean="0"/>
              <a:t>또 기계어와 거의 일대일로 대응하고 있기 때문에 실행 효율이 좋은 프로그램을 기술할 수 있는 특징이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반면 기계어에 가깝기 때문에 고급 언어</a:t>
            </a:r>
            <a:r>
              <a:rPr lang="en-US" altLang="ko-KR" smtClean="0"/>
              <a:t>(COBOL, FORTRAN </a:t>
            </a:r>
            <a:r>
              <a:rPr lang="ko-KR" altLang="en-US" smtClean="0"/>
              <a:t>등</a:t>
            </a:r>
            <a:r>
              <a:rPr lang="en-US" altLang="ko-KR" smtClean="0"/>
              <a:t>)</a:t>
            </a:r>
            <a:r>
              <a:rPr lang="ko-KR" altLang="en-US" smtClean="0"/>
              <a:t>로 기술하는 것보다 프로그램이 복잡해지게 된다</a:t>
            </a:r>
            <a:r>
              <a:rPr lang="en-US" altLang="ko-KR" smtClean="0"/>
              <a:t>. </a:t>
            </a:r>
            <a:r>
              <a:rPr lang="ko-KR" altLang="en-US" smtClean="0"/>
              <a:t>이 때문에 어셈블러로 기술되는 프로그램은 운영 체제 등에 한정된다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assembly language, assembler language</a:t>
            </a:r>
            <a:r>
              <a:rPr lang="ko-KR" altLang="en-US" smtClean="0"/>
              <a:t>와 같은 뜻으로 쓰는 경우도 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3)</a:t>
            </a:r>
            <a:r>
              <a:rPr lang="ko-KR" altLang="en-US" smtClean="0"/>
              <a:t> 어셈블러</a:t>
            </a:r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214422"/>
            <a:ext cx="8858280" cy="5429288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컴퓨터 프로그램에서 자주 사용되는 부분 프로그램들을 모아 놓은 것으로서 특정의 문제나 그 일부를 해결하기 위해 표준화되고 테스트된 서브루틴 등을 모아서 체계화 한 것</a:t>
            </a:r>
            <a:r>
              <a:rPr lang="en-US" altLang="ko-KR" sz="2400" smtClean="0"/>
              <a:t>. </a:t>
            </a:r>
          </a:p>
          <a:p>
            <a:r>
              <a:rPr lang="ko-KR" altLang="en-US" sz="2400" smtClean="0"/>
              <a:t>라이브러리에 등록되는 서브루틴은 연계편집이 쉽게 이루어지도록 상대형식 또는 소스</a:t>
            </a:r>
            <a:r>
              <a:rPr lang="en-US" altLang="ko-KR" sz="2400" smtClean="0"/>
              <a:t>(</a:t>
            </a:r>
            <a:r>
              <a:rPr lang="ko-KR" altLang="en-US" sz="2400" smtClean="0"/>
              <a:t>원시</a:t>
            </a:r>
            <a:r>
              <a:rPr lang="en-US" altLang="ko-KR" sz="2400" smtClean="0"/>
              <a:t>)</a:t>
            </a:r>
            <a:r>
              <a:rPr lang="ko-KR" altLang="en-US" sz="2400" smtClean="0"/>
              <a:t>프로그램으로 되어 있음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언제든지 자유롭게 이용할 수 있도록 구성되어 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컴퓨터 이용의 효율화를 꾀하기 위해서 이용자가 필요에 따라서 사용하는 표준화된 프로그램 및 서브루틴의 모임을 말한다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이들의 제공형태는 유저 프로그램의 속에서 서브루틴으로서 사용되는 서브모듈형이 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일련의 처리가 라이브러리의 속에서 완결하는 패킷형이 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달리 프로그램 라이브러리라고도 한다</a:t>
            </a:r>
            <a:r>
              <a:rPr lang="en-US" altLang="ko-KR" sz="240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4)</a:t>
            </a:r>
            <a:r>
              <a:rPr lang="ko-KR" altLang="en-US" smtClean="0"/>
              <a:t> 라이브러리 프로그램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285860"/>
            <a:ext cx="8686800" cy="504351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mtClean="0"/>
              <a:t>특정한 업무 처리를 목적으로 작성된 프로그램이다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사람들이 컴퓨터를 사용하여 특정한 작업을 수행할 수 있도록 개발된 프로그램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응용프로그램은 그 프로그램이 설계된 작업의 특성에 따라 문자</a:t>
            </a:r>
            <a:r>
              <a:rPr lang="en-US" altLang="ko-KR" smtClean="0"/>
              <a:t>, </a:t>
            </a:r>
            <a:r>
              <a:rPr lang="ko-KR" altLang="en-US" smtClean="0"/>
              <a:t>그림 또는 이미지 등과 같은 데이터를 처리한다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패키지화된 응용프로그램이 많이 활용되고 있으며</a:t>
            </a:r>
            <a:r>
              <a:rPr lang="en-US" altLang="ko-KR" smtClean="0"/>
              <a:t>, </a:t>
            </a:r>
            <a:r>
              <a:rPr lang="ko-KR" altLang="en-US" smtClean="0"/>
              <a:t>패키지프로그램 중에서 대표적인 것으로는 통계처리 프로그램 </a:t>
            </a:r>
            <a:r>
              <a:rPr lang="en-US" altLang="ko-KR" smtClean="0"/>
              <a:t>·</a:t>
            </a:r>
            <a:r>
              <a:rPr lang="ko-KR" altLang="en-US" smtClean="0"/>
              <a:t>수치해석 프로그램 </a:t>
            </a:r>
            <a:r>
              <a:rPr lang="en-US" altLang="ko-KR" smtClean="0"/>
              <a:t>·</a:t>
            </a:r>
            <a:r>
              <a:rPr lang="ko-KR" altLang="en-US" smtClean="0"/>
              <a:t>시뮬레이션 프로그램 </a:t>
            </a:r>
            <a:r>
              <a:rPr lang="en-US" altLang="ko-KR" smtClean="0"/>
              <a:t>·</a:t>
            </a:r>
            <a:r>
              <a:rPr lang="ko-KR" altLang="en-US" smtClean="0"/>
              <a:t>공정관리 프로그램 </a:t>
            </a:r>
            <a:r>
              <a:rPr lang="en-US" altLang="ko-KR" smtClean="0"/>
              <a:t>, </a:t>
            </a:r>
            <a:r>
              <a:rPr lang="ko-KR" altLang="en-US" smtClean="0"/>
              <a:t>과학용 프로그램 등이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응용소프트웨어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1) </a:t>
            </a:r>
            <a:r>
              <a:rPr lang="ko-KR" altLang="en-US" smtClean="0"/>
              <a:t>저급 언어와 고급 언어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2) </a:t>
            </a:r>
            <a:r>
              <a:rPr lang="ko-KR" altLang="en-US" smtClean="0"/>
              <a:t>순차적언어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3) </a:t>
            </a:r>
            <a:r>
              <a:rPr lang="ko-KR" altLang="en-US" smtClean="0"/>
              <a:t>객체지향 프로그래밍 언어</a:t>
            </a:r>
          </a:p>
          <a:p>
            <a:pPr>
              <a:lnSpc>
                <a:spcPct val="20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프로그래밍 언어</a:t>
            </a: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① 저급 언어 </a:t>
            </a:r>
            <a:r>
              <a:rPr lang="en-US" altLang="ko-KR" smtClean="0"/>
              <a:t>(Low-Level Language)</a:t>
            </a:r>
          </a:p>
          <a:p>
            <a:pPr lvl="1"/>
            <a:r>
              <a:rPr lang="ko-KR" altLang="en-US" smtClean="0"/>
              <a:t>기계 중심의 언어</a:t>
            </a:r>
          </a:p>
          <a:p>
            <a:pPr lvl="1"/>
            <a:r>
              <a:rPr lang="ko-KR" altLang="en-US" smtClean="0"/>
              <a:t>실행 속도가 빠름</a:t>
            </a:r>
          </a:p>
          <a:p>
            <a:pPr lvl="1"/>
            <a:r>
              <a:rPr lang="ko-KR" altLang="en-US" smtClean="0"/>
              <a:t>상이한 기계에서 수정을 해야 실행 가능하다</a:t>
            </a:r>
            <a:endParaRPr lang="en-US" altLang="ko-KR" smtClean="0"/>
          </a:p>
          <a:p>
            <a:r>
              <a:rPr lang="ko-KR" altLang="en-US" smtClean="0"/>
              <a:t>② 고급 언어 </a:t>
            </a:r>
            <a:r>
              <a:rPr lang="en-US" altLang="ko-KR" smtClean="0"/>
              <a:t>(High-Level Language)</a:t>
            </a:r>
          </a:p>
          <a:p>
            <a:pPr lvl="1"/>
            <a:r>
              <a:rPr lang="ko-KR" altLang="en-US" smtClean="0"/>
              <a:t>사람 중심의 언어</a:t>
            </a:r>
          </a:p>
          <a:p>
            <a:pPr lvl="1"/>
            <a:r>
              <a:rPr lang="ko-KR" altLang="en-US" smtClean="0"/>
              <a:t>실행을 위해서는 번역하는 과정이 필요함</a:t>
            </a:r>
          </a:p>
          <a:p>
            <a:pPr lvl="1"/>
            <a:r>
              <a:rPr lang="ko-KR" altLang="en-US" smtClean="0"/>
              <a:t>상이한 기계에서 별다른 수정 없이 실행이 가능함</a:t>
            </a:r>
          </a:p>
          <a:p>
            <a:pPr lvl="1"/>
            <a:endParaRPr lang="ko-KR" altLang="en-US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1) </a:t>
            </a:r>
            <a:r>
              <a:rPr lang="ko-KR" altLang="en-US" smtClean="0"/>
              <a:t>저급 언어와 고급 언어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시스템소프트웨어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응용소프트웨어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프로그래밍 언어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142984"/>
            <a:ext cx="8858280" cy="557216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mtClean="0">
                <a:solidFill>
                  <a:srgbClr val="7030A0"/>
                </a:solidFill>
              </a:rPr>
              <a:t>포트란 </a:t>
            </a:r>
            <a:r>
              <a:rPr lang="en-US" altLang="ko-KR" smtClean="0">
                <a:solidFill>
                  <a:srgbClr val="7030A0"/>
                </a:solidFill>
              </a:rPr>
              <a:t>(FORTRAN) </a:t>
            </a:r>
            <a:r>
              <a:rPr lang="en-US" altLang="ko-KR" smtClean="0"/>
              <a:t>: </a:t>
            </a:r>
            <a:r>
              <a:rPr lang="ko-KR" altLang="en-US" smtClean="0"/>
              <a:t>과학 계산용 언어로서</a:t>
            </a:r>
            <a:r>
              <a:rPr lang="en-US" altLang="ko-KR" smtClean="0"/>
              <a:t>, </a:t>
            </a:r>
            <a:r>
              <a:rPr lang="ko-KR" altLang="en-US" smtClean="0"/>
              <a:t>뛰어난 실행 효율성으로 성공한 언어</a:t>
            </a:r>
          </a:p>
          <a:p>
            <a:r>
              <a:rPr lang="ko-KR" altLang="en-US" smtClean="0">
                <a:solidFill>
                  <a:srgbClr val="7030A0"/>
                </a:solidFill>
              </a:rPr>
              <a:t>코볼 </a:t>
            </a:r>
            <a:r>
              <a:rPr lang="en-US" altLang="ko-KR" smtClean="0">
                <a:solidFill>
                  <a:srgbClr val="7030A0"/>
                </a:solidFill>
              </a:rPr>
              <a:t>(COBOL) </a:t>
            </a:r>
            <a:r>
              <a:rPr lang="en-US" altLang="ko-KR" smtClean="0"/>
              <a:t>: </a:t>
            </a:r>
            <a:r>
              <a:rPr lang="ko-KR" altLang="en-US" smtClean="0"/>
              <a:t>회사의 사무용 자료처리 언어로 개발되었다</a:t>
            </a:r>
            <a:r>
              <a:rPr lang="en-US" altLang="ko-KR" smtClean="0"/>
              <a:t>. </a:t>
            </a:r>
            <a:r>
              <a:rPr lang="ko-KR" altLang="en-US" smtClean="0"/>
              <a:t>기계 독립적인 부분과 기계 종속적인 부분을 분리하는데 성공한 </a:t>
            </a:r>
            <a:r>
              <a:rPr lang="ko-KR" altLang="en-US" smtClean="0"/>
              <a:t>언어이다</a:t>
            </a:r>
            <a:r>
              <a:rPr lang="en-US" altLang="ko-KR" smtClean="0"/>
              <a:t>.</a:t>
            </a:r>
          </a:p>
          <a:p>
            <a:r>
              <a:rPr lang="en-US" altLang="ko-KR" smtClean="0">
                <a:solidFill>
                  <a:srgbClr val="7030A0"/>
                </a:solidFill>
              </a:rPr>
              <a:t>ALGOL</a:t>
            </a:r>
            <a:r>
              <a:rPr lang="en-US" altLang="ko-KR" smtClean="0"/>
              <a:t> : </a:t>
            </a:r>
            <a:r>
              <a:rPr lang="ko-KR" altLang="en-US" smtClean="0"/>
              <a:t>알로리즘의 연구개발을 위한 목적으로 개발된 언어</a:t>
            </a:r>
            <a:r>
              <a:rPr lang="en-US" altLang="ko-KR" smtClean="0"/>
              <a:t>, </a:t>
            </a:r>
            <a:r>
              <a:rPr lang="ko-KR" altLang="en-US" smtClean="0"/>
              <a:t>실무보다는 주로 교육용으로 사용되었다</a:t>
            </a:r>
            <a:r>
              <a:rPr lang="en-US" altLang="ko-KR" smtClean="0"/>
              <a:t>.</a:t>
            </a:r>
          </a:p>
          <a:p>
            <a:r>
              <a:rPr lang="en-US" altLang="ko-KR" smtClean="0">
                <a:solidFill>
                  <a:srgbClr val="7030A0"/>
                </a:solidFill>
              </a:rPr>
              <a:t>LISP</a:t>
            </a:r>
            <a:r>
              <a:rPr lang="en-US" altLang="ko-KR" smtClean="0"/>
              <a:t> : </a:t>
            </a:r>
            <a:r>
              <a:rPr lang="ko-KR" altLang="en-US" smtClean="0"/>
              <a:t>리스트 처리용 언어</a:t>
            </a:r>
            <a:r>
              <a:rPr lang="en-US" altLang="ko-KR" smtClean="0"/>
              <a:t>, </a:t>
            </a:r>
            <a:r>
              <a:rPr lang="ko-KR" altLang="en-US" smtClean="0"/>
              <a:t>인공지능 분야에서 주로 사용되었다</a:t>
            </a:r>
            <a:r>
              <a:rPr lang="en-US" altLang="ko-KR" smtClean="0"/>
              <a:t>.</a:t>
            </a:r>
          </a:p>
          <a:p>
            <a:r>
              <a:rPr lang="en-US" altLang="ko-KR" smtClean="0">
                <a:solidFill>
                  <a:srgbClr val="7030A0"/>
                </a:solidFill>
              </a:rPr>
              <a:t>APL</a:t>
            </a:r>
            <a:r>
              <a:rPr lang="en-US" altLang="ko-KR" smtClean="0"/>
              <a:t> : </a:t>
            </a:r>
            <a:r>
              <a:rPr lang="ko-KR" altLang="en-US" smtClean="0"/>
              <a:t>고급 수학용 프로그래밍 언어</a:t>
            </a:r>
          </a:p>
          <a:p>
            <a:r>
              <a:rPr lang="en-US" altLang="ko-KR" smtClean="0">
                <a:solidFill>
                  <a:srgbClr val="7030A0"/>
                </a:solidFill>
              </a:rPr>
              <a:t>PL/1</a:t>
            </a:r>
            <a:r>
              <a:rPr lang="en-US" altLang="ko-KR" smtClean="0"/>
              <a:t> : </a:t>
            </a:r>
            <a:r>
              <a:rPr lang="ko-KR" altLang="en-US" smtClean="0"/>
              <a:t>과학</a:t>
            </a:r>
            <a:r>
              <a:rPr lang="en-US" altLang="ko-KR" smtClean="0"/>
              <a:t>, </a:t>
            </a:r>
            <a:r>
              <a:rPr lang="ko-KR" altLang="en-US" smtClean="0"/>
              <a:t>공학 및 산업 응용 프로그램을 위해 개벌된 명령형 프로그래밍 언어</a:t>
            </a:r>
          </a:p>
          <a:p>
            <a:r>
              <a:rPr lang="en-US" altLang="ko-KR" smtClean="0">
                <a:solidFill>
                  <a:srgbClr val="7030A0"/>
                </a:solidFill>
              </a:rPr>
              <a:t>BASIC </a:t>
            </a:r>
            <a:r>
              <a:rPr lang="en-US" altLang="ko-KR" smtClean="0"/>
              <a:t>: </a:t>
            </a:r>
            <a:r>
              <a:rPr lang="ko-KR" altLang="en-US" smtClean="0"/>
              <a:t>교육용으로 개발된 프로그래밍 언어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2) </a:t>
            </a:r>
            <a:r>
              <a:rPr lang="ko-KR" altLang="en-US" smtClean="0"/>
              <a:t>순차적언어</a:t>
            </a: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500018"/>
            <a:ext cx="8786842" cy="635798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mtClean="0">
                <a:solidFill>
                  <a:srgbClr val="7030A0"/>
                </a:solidFill>
              </a:rPr>
              <a:t>SNOBOL</a:t>
            </a:r>
            <a:r>
              <a:rPr lang="en-US" altLang="ko-KR" smtClean="0"/>
              <a:t> : </a:t>
            </a:r>
            <a:r>
              <a:rPr lang="ko-KR" altLang="en-US" smtClean="0"/>
              <a:t>스트림 자료 활용이 가장 많은 언어</a:t>
            </a:r>
            <a:r>
              <a:rPr lang="en-US" altLang="ko-KR" smtClean="0"/>
              <a:t>, </a:t>
            </a:r>
            <a:r>
              <a:rPr lang="ko-KR" altLang="en-US" smtClean="0"/>
              <a:t>문자열 대치</a:t>
            </a:r>
            <a:r>
              <a:rPr lang="en-US" altLang="ko-KR" smtClean="0"/>
              <a:t>, </a:t>
            </a:r>
            <a:r>
              <a:rPr lang="ko-KR" altLang="en-US" smtClean="0"/>
              <a:t>복사</a:t>
            </a:r>
            <a:r>
              <a:rPr lang="en-US" altLang="ko-KR" smtClean="0"/>
              <a:t>, </a:t>
            </a:r>
            <a:r>
              <a:rPr lang="ko-KR" altLang="en-US" smtClean="0"/>
              <a:t>치환 등과 같은 문자열의 조작을 편리하게 수행할 수 있도록 </a:t>
            </a:r>
            <a:r>
              <a:rPr lang="ko-KR" altLang="en-US" smtClean="0"/>
              <a:t>여러 </a:t>
            </a:r>
            <a:r>
              <a:rPr lang="ko-KR" altLang="en-US" smtClean="0"/>
              <a:t>가지 기능을 제공함</a:t>
            </a:r>
          </a:p>
          <a:p>
            <a:r>
              <a:rPr lang="en-US" altLang="ko-KR" smtClean="0">
                <a:solidFill>
                  <a:srgbClr val="7030A0"/>
                </a:solidFill>
              </a:rPr>
              <a:t>Pascal</a:t>
            </a:r>
            <a:r>
              <a:rPr lang="en-US" altLang="ko-KR" smtClean="0"/>
              <a:t> : </a:t>
            </a:r>
            <a:r>
              <a:rPr lang="ko-KR" altLang="en-US" smtClean="0"/>
              <a:t>간결하면서도 강력한 언어로 손꼽히고 있다</a:t>
            </a:r>
            <a:r>
              <a:rPr lang="en-US" altLang="ko-KR" smtClean="0"/>
              <a:t>. </a:t>
            </a:r>
            <a:r>
              <a:rPr lang="ko-KR" altLang="en-US" smtClean="0"/>
              <a:t>교육용 언어로는 뛰어나다는 평가를 받고 있다</a:t>
            </a:r>
          </a:p>
          <a:p>
            <a:r>
              <a:rPr lang="en-US" altLang="ko-KR" smtClean="0">
                <a:solidFill>
                  <a:srgbClr val="7030A0"/>
                </a:solidFill>
              </a:rPr>
              <a:t>PROLOG</a:t>
            </a:r>
            <a:r>
              <a:rPr lang="en-US" altLang="ko-KR" smtClean="0"/>
              <a:t> : </a:t>
            </a:r>
            <a:r>
              <a:rPr lang="ko-KR" altLang="en-US" smtClean="0"/>
              <a:t>논리 기반의 비절차적 언어</a:t>
            </a:r>
            <a:r>
              <a:rPr lang="en-US" altLang="ko-KR" smtClean="0"/>
              <a:t>, </a:t>
            </a:r>
            <a:r>
              <a:rPr lang="ko-KR" altLang="en-US" smtClean="0"/>
              <a:t>인공지능 분야에서 주로 사용되었다</a:t>
            </a:r>
          </a:p>
          <a:p>
            <a:r>
              <a:rPr lang="en-US" altLang="ko-KR" smtClean="0">
                <a:solidFill>
                  <a:srgbClr val="7030A0"/>
                </a:solidFill>
              </a:rPr>
              <a:t>Ada</a:t>
            </a:r>
            <a:r>
              <a:rPr lang="en-US" altLang="ko-KR" smtClean="0"/>
              <a:t> : </a:t>
            </a:r>
            <a:r>
              <a:rPr lang="ko-KR" altLang="en-US" smtClean="0"/>
              <a:t>미 국방성의 주도로 개발된 고급 프로그램 작성 언어</a:t>
            </a:r>
            <a:r>
              <a:rPr lang="en-US" altLang="ko-KR" smtClean="0"/>
              <a:t>, </a:t>
            </a:r>
            <a:r>
              <a:rPr lang="ko-KR" altLang="en-US" smtClean="0"/>
              <a:t>데이터 추출과 정보 은폐에 주안점을 두었고</a:t>
            </a:r>
            <a:r>
              <a:rPr lang="en-US" altLang="ko-KR" smtClean="0"/>
              <a:t>, </a:t>
            </a:r>
            <a:r>
              <a:rPr lang="ko-KR" altLang="en-US" smtClean="0"/>
              <a:t>입출력 기능이 뛰어나서 대량 자료 처리에 적합함</a:t>
            </a:r>
          </a:p>
          <a:p>
            <a:r>
              <a:rPr lang="en-US" altLang="ko-KR" smtClean="0">
                <a:solidFill>
                  <a:srgbClr val="7030A0"/>
                </a:solidFill>
              </a:rPr>
              <a:t>C</a:t>
            </a:r>
            <a:r>
              <a:rPr lang="en-US" altLang="ko-KR" smtClean="0"/>
              <a:t> : 1972</a:t>
            </a:r>
            <a:r>
              <a:rPr lang="ko-KR" altLang="en-US" smtClean="0"/>
              <a:t>년 미국 벨연구소의 데니스 리치에 의해 개발된 언어</a:t>
            </a:r>
            <a:r>
              <a:rPr lang="en-US" altLang="ko-KR" smtClean="0"/>
              <a:t>, </a:t>
            </a:r>
            <a:r>
              <a:rPr lang="ko-KR" altLang="en-US" smtClean="0"/>
              <a:t>고급 언어 프로그래밍과 저급 언어 프로그래밍도 </a:t>
            </a:r>
            <a:r>
              <a:rPr lang="ko-KR" altLang="en-US" smtClean="0"/>
              <a:t>가능하다</a:t>
            </a:r>
            <a:r>
              <a:rPr lang="en-US" altLang="ko-KR" smtClean="0"/>
              <a:t>. </a:t>
            </a:r>
            <a:r>
              <a:rPr lang="ko-KR" altLang="en-US" smtClean="0"/>
              <a:t>시스템 </a:t>
            </a:r>
            <a:r>
              <a:rPr lang="ko-KR" altLang="en-US" smtClean="0"/>
              <a:t>프로그래밍에 가장 적합한 언어이다</a:t>
            </a:r>
            <a:r>
              <a:rPr lang="en-US" altLang="ko-KR" smtClean="0"/>
              <a:t>.</a:t>
            </a:r>
          </a:p>
          <a:p>
            <a:r>
              <a:rPr lang="en-US" altLang="ko-KR" smtClean="0">
                <a:solidFill>
                  <a:srgbClr val="7030A0"/>
                </a:solidFill>
              </a:rPr>
              <a:t>Java</a:t>
            </a:r>
            <a:r>
              <a:rPr lang="en-US" altLang="ko-KR" smtClean="0"/>
              <a:t> : </a:t>
            </a:r>
            <a:r>
              <a:rPr lang="ko-KR" altLang="en-US" smtClean="0"/>
              <a:t>썬 </a:t>
            </a:r>
            <a:r>
              <a:rPr lang="ko-KR" altLang="en-US" smtClean="0"/>
              <a:t>마이크로시스템즈</a:t>
            </a:r>
            <a:r>
              <a:rPr lang="en-US" altLang="ko-KR" smtClean="0"/>
              <a:t>(</a:t>
            </a:r>
            <a:r>
              <a:rPr lang="ko-KR" altLang="en-US" smtClean="0"/>
              <a:t>현 오라클사로 이관</a:t>
            </a:r>
            <a:r>
              <a:rPr lang="en-US" altLang="ko-KR" smtClean="0"/>
              <a:t>)</a:t>
            </a:r>
            <a:r>
              <a:rPr lang="ko-KR" altLang="en-US" smtClean="0"/>
              <a:t>에서 </a:t>
            </a:r>
            <a:r>
              <a:rPr lang="ko-KR" altLang="en-US" smtClean="0"/>
              <a:t>개발한 객체 지향 프로그래밍 언어이다</a:t>
            </a:r>
            <a:r>
              <a:rPr lang="en-US" altLang="ko-KR" smtClean="0"/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현실 세계의 현상을 컴퓨터상에 객체</a:t>
            </a:r>
            <a:r>
              <a:rPr lang="en-US" altLang="ko-KR" smtClean="0"/>
              <a:t>(Object)</a:t>
            </a:r>
            <a:r>
              <a:rPr lang="ko-KR" altLang="en-US" smtClean="0"/>
              <a:t>로 모델화함으로써</a:t>
            </a:r>
            <a:r>
              <a:rPr lang="en-US" altLang="ko-KR" smtClean="0"/>
              <a:t>, </a:t>
            </a:r>
            <a:r>
              <a:rPr lang="ko-KR" altLang="en-US" smtClean="0"/>
              <a:t>컴퓨터를 자연스러운 형태를 사용하여 여러 가지 문제를 해결할 수 있는 언어이다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절차적 언어에 비해 특히 유지보수성</a:t>
            </a:r>
            <a:r>
              <a:rPr lang="en-US" altLang="ko-KR" smtClean="0"/>
              <a:t>(Maintainalbility) </a:t>
            </a:r>
            <a:r>
              <a:rPr lang="ko-KR" altLang="en-US" smtClean="0"/>
              <a:t>과 재사용성</a:t>
            </a:r>
            <a:r>
              <a:rPr lang="en-US" altLang="ko-KR" smtClean="0"/>
              <a:t>(Reusability) </a:t>
            </a:r>
            <a:r>
              <a:rPr lang="ko-KR" altLang="en-US" smtClean="0"/>
              <a:t>이 좋다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종류 </a:t>
            </a:r>
            <a:r>
              <a:rPr lang="en-US" altLang="ko-KR" smtClean="0"/>
              <a:t>: Ada, Smalltalk, C++, Java </a:t>
            </a:r>
            <a:r>
              <a:rPr lang="ko-KR" altLang="en-US" smtClean="0"/>
              <a:t>등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5720" y="642918"/>
            <a:ext cx="8554805" cy="939784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3) </a:t>
            </a:r>
            <a:r>
              <a:rPr lang="ko-KR" altLang="en-US" smtClean="0"/>
              <a:t>객체지향 프로그래밍 언어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①개요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42928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객체</a:t>
            </a:r>
            <a:r>
              <a:rPr lang="en-US" altLang="ko-KR" smtClean="0"/>
              <a:t>(Object)</a:t>
            </a:r>
          </a:p>
          <a:p>
            <a:pPr lvl="1"/>
            <a:r>
              <a:rPr lang="ko-KR" altLang="en-US" smtClean="0"/>
              <a:t>데이터와 </a:t>
            </a:r>
            <a:r>
              <a:rPr lang="ko-KR" altLang="en-US" smtClean="0"/>
              <a:t>메소드로 </a:t>
            </a:r>
            <a:r>
              <a:rPr lang="ko-KR" altLang="en-US" smtClean="0"/>
              <a:t>구성된다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데이터</a:t>
            </a:r>
            <a:r>
              <a:rPr lang="en-US" altLang="ko-KR" smtClean="0"/>
              <a:t>(Data) : </a:t>
            </a:r>
            <a:r>
              <a:rPr lang="ko-KR" altLang="en-US" smtClean="0"/>
              <a:t>객체가 가지고 있는 정보로서</a:t>
            </a:r>
            <a:r>
              <a:rPr lang="en-US" altLang="ko-KR" smtClean="0"/>
              <a:t>, </a:t>
            </a:r>
            <a:r>
              <a:rPr lang="ko-KR" altLang="en-US" smtClean="0"/>
              <a:t>속성</a:t>
            </a:r>
            <a:r>
              <a:rPr lang="en-US" altLang="ko-KR" smtClean="0"/>
              <a:t>(Attribute)</a:t>
            </a:r>
            <a:r>
              <a:rPr lang="ko-KR" altLang="en-US" smtClean="0"/>
              <a:t>이라고도 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메소드</a:t>
            </a:r>
            <a:r>
              <a:rPr lang="en-US" altLang="ko-KR" smtClean="0"/>
              <a:t>(Method) : </a:t>
            </a:r>
            <a:r>
              <a:rPr lang="ko-KR" altLang="en-US" smtClean="0"/>
              <a:t>객체가 메시지를 받아 실행해야 할 구체적인 연산을 </a:t>
            </a:r>
            <a:r>
              <a:rPr lang="ko-KR" altLang="en-US" smtClean="0"/>
              <a:t>정의한다</a:t>
            </a:r>
            <a:r>
              <a:rPr lang="en-US" altLang="ko-KR" smtClean="0"/>
              <a:t>.</a:t>
            </a:r>
            <a:endParaRPr lang="ko-KR" altLang="en-US" smtClean="0"/>
          </a:p>
          <a:p>
            <a:r>
              <a:rPr lang="ko-KR" altLang="en-US" smtClean="0"/>
              <a:t>클래스 </a:t>
            </a:r>
            <a:r>
              <a:rPr lang="en-US" altLang="ko-KR" smtClean="0"/>
              <a:t>(Class)</a:t>
            </a:r>
          </a:p>
          <a:p>
            <a:pPr lvl="1"/>
            <a:r>
              <a:rPr lang="ko-KR" altLang="en-US" smtClean="0"/>
              <a:t>하나 </a:t>
            </a:r>
            <a:r>
              <a:rPr lang="ko-KR" altLang="en-US" smtClean="0"/>
              <a:t>이상의 유사한 객체들을 묶어서 하나의 공통된 특성을 표현한 것이다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메시지 </a:t>
            </a:r>
            <a:r>
              <a:rPr lang="en-US" altLang="ko-KR" smtClean="0"/>
              <a:t>(message)</a:t>
            </a:r>
          </a:p>
          <a:p>
            <a:pPr lvl="1"/>
            <a:r>
              <a:rPr lang="ko-KR" altLang="en-US" smtClean="0"/>
              <a:t>객체들 </a:t>
            </a:r>
            <a:r>
              <a:rPr lang="ko-KR" altLang="en-US" smtClean="0"/>
              <a:t>간의 상호작용을 위한 수단으로 사용되며</a:t>
            </a:r>
            <a:r>
              <a:rPr lang="en-US" altLang="ko-KR" smtClean="0"/>
              <a:t>, </a:t>
            </a:r>
            <a:r>
              <a:rPr lang="ko-KR" altLang="en-US" smtClean="0"/>
              <a:t>메시지를 받은 객체는 메소드를 수행한다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② 객체지향 언어의 기본 구성 요소</a:t>
            </a:r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>
                <a:solidFill>
                  <a:srgbClr val="7030A0"/>
                </a:solidFill>
              </a:rPr>
              <a:t>캡슐화 </a:t>
            </a:r>
            <a:r>
              <a:rPr lang="en-US" altLang="ko-KR" smtClean="0"/>
              <a:t>(Encapsulation) : </a:t>
            </a:r>
            <a:r>
              <a:rPr lang="ko-KR" altLang="en-US" smtClean="0"/>
              <a:t>데이터와 메소드를 하나로 묶는 것으로</a:t>
            </a:r>
            <a:r>
              <a:rPr lang="en-US" altLang="ko-KR" smtClean="0"/>
              <a:t>, </a:t>
            </a:r>
            <a:r>
              <a:rPr lang="ko-KR" altLang="en-US" smtClean="0"/>
              <a:t>객체 내부에서 필요로 하는 정보를 외부로부터 </a:t>
            </a:r>
            <a:r>
              <a:rPr lang="ko-KR" altLang="en-US" smtClean="0">
                <a:solidFill>
                  <a:srgbClr val="7030A0"/>
                </a:solidFill>
              </a:rPr>
              <a:t>은닉</a:t>
            </a:r>
            <a:r>
              <a:rPr lang="ko-KR" altLang="en-US" smtClean="0"/>
              <a:t>시킨다</a:t>
            </a:r>
          </a:p>
          <a:p>
            <a:r>
              <a:rPr lang="ko-KR" altLang="en-US" smtClean="0">
                <a:solidFill>
                  <a:srgbClr val="7030A0"/>
                </a:solidFill>
              </a:rPr>
              <a:t>추상화</a:t>
            </a:r>
            <a:r>
              <a:rPr lang="ko-KR" altLang="en-US" smtClean="0"/>
              <a:t> </a:t>
            </a:r>
            <a:r>
              <a:rPr lang="en-US" altLang="ko-KR" smtClean="0"/>
              <a:t>(Abstraction) : </a:t>
            </a:r>
            <a:r>
              <a:rPr lang="ko-KR" altLang="en-US" smtClean="0"/>
              <a:t>객체의 불필요한 부분은 숨기고 객체의 속성 중에서 가장 중요한 것에만 중점을 두고 모델화하는 것</a:t>
            </a:r>
          </a:p>
          <a:p>
            <a:r>
              <a:rPr lang="ko-KR" altLang="en-US" smtClean="0">
                <a:solidFill>
                  <a:srgbClr val="7030A0"/>
                </a:solidFill>
              </a:rPr>
              <a:t>상속</a:t>
            </a:r>
            <a:r>
              <a:rPr lang="ko-KR" altLang="en-US" smtClean="0"/>
              <a:t> </a:t>
            </a:r>
            <a:r>
              <a:rPr lang="en-US" altLang="ko-KR" smtClean="0"/>
              <a:t>(Inheritance) : </a:t>
            </a:r>
            <a:r>
              <a:rPr lang="ko-KR" altLang="en-US" smtClean="0"/>
              <a:t>이미 정의되어 있는 상위 클래스와 메소드를 비롯한 모든 속성을 하위 클래스가 물려받는 것이다</a:t>
            </a:r>
            <a:r>
              <a:rPr lang="en-US" altLang="ko-KR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③ 객체지향 언어의 주요 특징</a:t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다음 중 컴퓨터 언어와 관련하여 객체 지향 언어</a:t>
            </a:r>
            <a:r>
              <a:rPr lang="en-US" altLang="ko-KR" smtClean="0"/>
              <a:t>(Object Oriented Language)</a:t>
            </a:r>
            <a:r>
              <a:rPr lang="ko-KR" altLang="en-US" smtClean="0"/>
              <a:t>에 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① 객체 내부의 데이터 구조에 데이터의 형</a:t>
            </a:r>
            <a:r>
              <a:rPr lang="en-US" altLang="ko-KR" smtClean="0"/>
              <a:t>(Type) </a:t>
            </a:r>
            <a:r>
              <a:rPr lang="ko-KR" altLang="en-US" smtClean="0"/>
              <a:t>뿐만 아니라 사용되는 함수까지 함께 정의한 것을 클래스</a:t>
            </a:r>
            <a:r>
              <a:rPr lang="en-US" altLang="ko-KR" smtClean="0"/>
              <a:t>(Class)</a:t>
            </a:r>
            <a:r>
              <a:rPr lang="ko-KR" altLang="en-US" smtClean="0"/>
              <a:t>라고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② 객체는 속성과 메소드의 상속뿐만 아니라 재사용이 가능하다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③ 객체는 </a:t>
            </a:r>
            <a:r>
              <a:rPr lang="en-US" altLang="ko-KR" smtClean="0"/>
              <a:t>GOTO </a:t>
            </a:r>
            <a:r>
              <a:rPr lang="ko-KR" altLang="en-US" smtClean="0"/>
              <a:t>문을 사용하여 순서</a:t>
            </a:r>
            <a:r>
              <a:rPr lang="en-US" altLang="ko-KR" smtClean="0"/>
              <a:t>, </a:t>
            </a:r>
            <a:r>
              <a:rPr lang="ko-KR" altLang="en-US" smtClean="0"/>
              <a:t>선택</a:t>
            </a:r>
            <a:r>
              <a:rPr lang="en-US" altLang="ko-KR" smtClean="0"/>
              <a:t>, </a:t>
            </a:r>
            <a:r>
              <a:rPr lang="ko-KR" altLang="en-US" smtClean="0"/>
              <a:t>반복의 </a:t>
            </a:r>
            <a:r>
              <a:rPr lang="en-US" altLang="ko-KR" smtClean="0"/>
              <a:t>3</a:t>
            </a:r>
            <a:r>
              <a:rPr lang="ko-KR" altLang="en-US" smtClean="0"/>
              <a:t>가지 물리적 구조에 의해서 프로그래밍 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④ 객체가 수행할 수 있는 특정한 작업을 메소드</a:t>
            </a:r>
            <a:r>
              <a:rPr lang="en-US" altLang="ko-KR" smtClean="0"/>
              <a:t>(Method)</a:t>
            </a:r>
            <a:r>
              <a:rPr lang="ko-KR" altLang="en-US" smtClean="0"/>
              <a:t>라고 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다음 중 인터넷 문서를 작성할 때 사용되는 언어 중에서 </a:t>
            </a:r>
            <a:r>
              <a:rPr lang="en-US" altLang="ko-KR" smtClean="0"/>
              <a:t>HTML</a:t>
            </a:r>
            <a:r>
              <a:rPr lang="ko-KR" altLang="en-US" smtClean="0"/>
              <a:t>에 관한 설명으로 옳은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① 인터넷용 하이퍼텍스트 문서 제작에 사용된다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② 구조화된 문서를 제작하기 위한 언어로 태그의 사용자 정의가 가능하다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③ 서버 측에서 동적으로 처리되는 페이지를 만들기 위한 언어이다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④ 웹상에서 </a:t>
            </a:r>
            <a:r>
              <a:rPr lang="en-US" altLang="ko-KR" smtClean="0"/>
              <a:t>3</a:t>
            </a:r>
            <a:r>
              <a:rPr lang="ko-KR" altLang="en-US" smtClean="0"/>
              <a:t>차원 가상공간을 표현하기 위한 언어이다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2011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다음 중 컴퓨터에서 사용하는 소프트웨어에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① 소프트웨어는 컴퓨터를 이용하기 위해 필요한 일련의 명령어들의 집합이다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② 소프트웨어는 시스템소프트웨어와 응용소프트웨어로 분류할 수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③ 응용소프트웨어란 사용자가 실제 업무를 처리할 수 있도록 개발된 프로그램을 말한다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④ </a:t>
            </a:r>
            <a:r>
              <a:rPr lang="en-US" altLang="ko-KR" smtClean="0"/>
              <a:t>Windows, Unix, Linux</a:t>
            </a:r>
            <a:r>
              <a:rPr lang="ko-KR" altLang="en-US" smtClean="0"/>
              <a:t>는 대표적인 응용소프트웨어이다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3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다음 중 컴퓨터 프로그래밍 언어인 </a:t>
            </a:r>
            <a:r>
              <a:rPr lang="en-US" altLang="ko-KR" smtClean="0"/>
              <a:t>Java </a:t>
            </a:r>
            <a:r>
              <a:rPr lang="ko-KR" altLang="en-US" smtClean="0"/>
              <a:t>언어에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① 객체 지향 언어로 추상화</a:t>
            </a:r>
            <a:r>
              <a:rPr lang="en-US" altLang="ko-KR" smtClean="0"/>
              <a:t>, </a:t>
            </a:r>
            <a:r>
              <a:rPr lang="ko-KR" altLang="en-US" smtClean="0"/>
              <a:t>상속화</a:t>
            </a:r>
            <a:r>
              <a:rPr lang="en-US" altLang="ko-KR" smtClean="0"/>
              <a:t>, </a:t>
            </a:r>
            <a:r>
              <a:rPr lang="ko-KR" altLang="en-US" smtClean="0"/>
              <a:t>다형성과 같은 특징을 가진다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② 수식처리를 비롯하여 기호 처리 분야에 사용되고 있으며 특히 인공 지능 분야에 널리 사용되고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③ 네트워크 환경에서 분산 작업이 가능하도록 설계되었다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r>
              <a:rPr lang="ko-KR" altLang="en-US" smtClean="0"/>
              <a:t>④ 특정 컴퓨터 구조와 무관한 가상 바이트 머신코드를 사용하므로 플랫폼이 독립적이다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>
              <a:buNone/>
            </a:pP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4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mtClean="0"/>
              <a:t>다음 중 컴퓨터에서 프로그램을 개발하기 위하여 사용되는 컴파일러 언어와 인터프리터 언어의 차이점으로 옳은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컴파일러 언어는 전체 번역 과정을 따로 거치지 않고 프로그램의 각 명령문을 행 단위로 번역하고 처리하는 방식을 사용한다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 인터프리터 언어는 목적 프로그램과 실행형 프로그램을 생성하며</a:t>
            </a:r>
            <a:r>
              <a:rPr lang="en-US" altLang="ko-KR" smtClean="0"/>
              <a:t>, </a:t>
            </a:r>
            <a:r>
              <a:rPr lang="ko-KR" altLang="en-US" smtClean="0"/>
              <a:t>대표적으로 </a:t>
            </a:r>
            <a:r>
              <a:rPr lang="en-US" altLang="ko-KR" smtClean="0"/>
              <a:t>BASIC </a:t>
            </a:r>
            <a:r>
              <a:rPr lang="ko-KR" altLang="en-US" smtClean="0"/>
              <a:t>언어가 있다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 컴파일러와 비교하여 인터프리터 언어는 대화식 처리가 가능하다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 컴파일러 언어는 인터프리터 언어와 비교하여 일반적으로 속도가 느리다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None/>
            </a:pPr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5</a:t>
            </a:r>
            <a:r>
              <a:rPr lang="en-US" altLang="ko-KR" sz="1400" smtClean="0"/>
              <a:t> (1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2009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3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컴퓨터를 사용</a:t>
            </a:r>
            <a:r>
              <a:rPr lang="en-US" altLang="ko-KR" smtClean="0"/>
              <a:t>,</a:t>
            </a:r>
            <a:r>
              <a:rPr lang="ko-KR" altLang="en-US" smtClean="0"/>
              <a:t>운용하기 위해 기본적으로 필요로하는 소프트웨어이다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운영체제</a:t>
            </a:r>
            <a:r>
              <a:rPr lang="en-US" altLang="ko-KR" smtClean="0"/>
              <a:t>, </a:t>
            </a:r>
            <a:r>
              <a:rPr lang="ko-KR" altLang="en-US" smtClean="0"/>
              <a:t>컴파일러</a:t>
            </a:r>
            <a:r>
              <a:rPr lang="en-US" altLang="ko-KR" smtClean="0"/>
              <a:t>, </a:t>
            </a:r>
            <a:r>
              <a:rPr lang="ko-KR" altLang="en-US" smtClean="0"/>
              <a:t>어셈블러</a:t>
            </a:r>
            <a:r>
              <a:rPr lang="en-US" altLang="ko-KR" smtClean="0"/>
              <a:t>, </a:t>
            </a:r>
            <a:r>
              <a:rPr lang="ko-KR" altLang="en-US" smtClean="0"/>
              <a:t>라이브러리 프로그램</a:t>
            </a:r>
            <a:r>
              <a:rPr lang="en-US" altLang="ko-KR" smtClean="0"/>
              <a:t>, </a:t>
            </a:r>
            <a:r>
              <a:rPr lang="ko-KR" altLang="en-US" smtClean="0"/>
              <a:t>텍스트 에디터 등을 시스템소프트웨어라고 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smtClean="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시스템소프트웨어</a:t>
            </a:r>
            <a:endParaRPr lang="en-US" altLang="ko-KR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①</a:t>
            </a: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④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4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②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5</a:t>
            </a:r>
            <a:r>
              <a:rPr lang="ko-KR" altLang="en-US" smtClean="0"/>
              <a:t>번 </a:t>
            </a:r>
            <a:r>
              <a:rPr lang="en-US" altLang="ko-KR" smtClean="0"/>
              <a:t>:  </a:t>
            </a:r>
            <a:r>
              <a:rPr lang="ko-KR" altLang="en-US" smtClean="0"/>
              <a:t>③</a:t>
            </a:r>
            <a:r>
              <a:rPr lang="en-US" altLang="ko-KR" smtClean="0"/>
              <a:t> </a:t>
            </a:r>
          </a:p>
          <a:p>
            <a:pPr>
              <a:lnSpc>
                <a:spcPct val="150000"/>
              </a:lnSpc>
            </a:pPr>
            <a:endParaRPr lang="ko-KR" altLang="en-US" smtClean="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시스템소프트웨어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응용소프트웨어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프로그래밍 언어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/>
              <a:t>운영체제의 정의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/>
              <a:t>운영체제의 목적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/>
              <a:t>운영체제의 기능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/>
              <a:t>운영체제의 종류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/>
              <a:t>운영체제의 발달과정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mtClean="0"/>
              <a:t>운영체제의 구성</a:t>
            </a:r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1)</a:t>
            </a:r>
            <a:r>
              <a:rPr lang="ko-KR" altLang="en-US" smtClean="0"/>
              <a:t>운영체제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사람 대신에 컴퓨터 시스템의 </a:t>
            </a:r>
            <a:r>
              <a:rPr lang="ko-KR" altLang="en-US" smtClean="0">
                <a:solidFill>
                  <a:srgbClr val="7030A0"/>
                </a:solidFill>
              </a:rPr>
              <a:t>각종 자원을 효율적으로   관리하고 운영함</a:t>
            </a:r>
            <a:r>
              <a:rPr lang="ko-KR" altLang="en-US" smtClean="0"/>
              <a:t>으로써</a:t>
            </a:r>
            <a:r>
              <a:rPr lang="en-US" altLang="ko-KR" smtClean="0"/>
              <a:t>, </a:t>
            </a:r>
            <a:r>
              <a:rPr lang="ko-KR" altLang="en-US" smtClean="0"/>
              <a:t>사용자에게 최대의 편리성을  제공하도록 하기 위한 컴퓨터 하드웨어와 사용자간의 인터페이스를 담당하는 시스템 소프트웨어</a:t>
            </a:r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①운영체제의 정의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처리 능력</a:t>
            </a:r>
            <a:r>
              <a:rPr lang="en-US" altLang="ko-KR" smtClean="0"/>
              <a:t>(Throughput)</a:t>
            </a:r>
            <a:r>
              <a:rPr lang="ko-KR" altLang="en-US" smtClean="0"/>
              <a:t>의 향상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반환 시간</a:t>
            </a:r>
            <a:r>
              <a:rPr lang="en-US" altLang="ko-KR" smtClean="0"/>
              <a:t>(Turn-around time)</a:t>
            </a:r>
            <a:r>
              <a:rPr lang="ko-KR" altLang="en-US" smtClean="0"/>
              <a:t>의 최소화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사용 가능도</a:t>
            </a:r>
            <a:r>
              <a:rPr lang="en-US" altLang="ko-KR" smtClean="0"/>
              <a:t>(Availability) </a:t>
            </a:r>
            <a:r>
              <a:rPr lang="ko-KR" altLang="en-US" smtClean="0"/>
              <a:t>향상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신뢰도</a:t>
            </a:r>
            <a:r>
              <a:rPr lang="en-US" altLang="ko-KR" smtClean="0"/>
              <a:t>(Reliability) </a:t>
            </a:r>
            <a:r>
              <a:rPr lang="ko-KR" altLang="en-US" smtClean="0"/>
              <a:t>향상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②운영체제의 목적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부팅</a:t>
            </a:r>
            <a:r>
              <a:rPr lang="en-US" altLang="ko-KR" smtClean="0"/>
              <a:t>(Booting)         </a:t>
            </a:r>
          </a:p>
          <a:p>
            <a:r>
              <a:rPr lang="ko-KR" altLang="en-US" smtClean="0"/>
              <a:t>저장 매체 관리 </a:t>
            </a:r>
          </a:p>
          <a:p>
            <a:r>
              <a:rPr lang="ko-KR" altLang="en-US" smtClean="0"/>
              <a:t>사용자 인터페이스     </a:t>
            </a:r>
          </a:p>
          <a:p>
            <a:r>
              <a:rPr lang="ko-KR" altLang="en-US" smtClean="0"/>
              <a:t>컴퓨터 자원 관리 </a:t>
            </a:r>
          </a:p>
          <a:p>
            <a:r>
              <a:rPr lang="ko-KR" altLang="en-US" smtClean="0"/>
              <a:t>파일 관리                    </a:t>
            </a:r>
          </a:p>
          <a:p>
            <a:r>
              <a:rPr lang="ko-KR" altLang="en-US" smtClean="0"/>
              <a:t>태스크 및 프로세스 관리</a:t>
            </a:r>
          </a:p>
          <a:p>
            <a:pPr lvl="1"/>
            <a:r>
              <a:rPr lang="ko-KR" altLang="en-US" smtClean="0"/>
              <a:t>다중 프로그래밍</a:t>
            </a:r>
            <a:r>
              <a:rPr lang="en-US" altLang="ko-KR" smtClean="0"/>
              <a:t>(multi-programming)</a:t>
            </a:r>
          </a:p>
          <a:p>
            <a:pPr lvl="1"/>
            <a:r>
              <a:rPr lang="ko-KR" altLang="en-US" smtClean="0"/>
              <a:t>시분할 시스템</a:t>
            </a:r>
            <a:r>
              <a:rPr lang="en-US" altLang="ko-KR" smtClean="0"/>
              <a:t>(time sharing system) </a:t>
            </a:r>
          </a:p>
          <a:p>
            <a:pPr lvl="1"/>
            <a:r>
              <a:rPr lang="ko-KR" altLang="en-US" smtClean="0"/>
              <a:t>다중 처리</a:t>
            </a:r>
            <a:r>
              <a:rPr lang="en-US" altLang="ko-KR" smtClean="0"/>
              <a:t>(multiprocessing) </a:t>
            </a:r>
          </a:p>
          <a:p>
            <a:pPr lvl="1"/>
            <a:r>
              <a:rPr lang="ko-KR" altLang="en-US" smtClean="0"/>
              <a:t>가상기억 장치</a:t>
            </a:r>
            <a:r>
              <a:rPr lang="en-US" altLang="ko-KR" smtClean="0"/>
              <a:t>(virtual memory)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③운영체제의 기능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MS-Dos, Windows95, Windows98, Windows XP, Windows 7, Windows 2000 </a:t>
            </a:r>
            <a:r>
              <a:rPr lang="en-US" altLang="ko-KR" smtClean="0"/>
              <a:t>, </a:t>
            </a:r>
            <a:r>
              <a:rPr lang="en-US" altLang="ko-KR" smtClean="0"/>
              <a:t>Windows </a:t>
            </a:r>
            <a:r>
              <a:rPr lang="en-US" altLang="ko-KR" smtClean="0"/>
              <a:t>8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Linux, Unix</a:t>
            </a:r>
          </a:p>
          <a:p>
            <a:pPr>
              <a:lnSpc>
                <a:spcPct val="20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④운영체제의 종류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세대</a:t>
            </a:r>
          </a:p>
          <a:p>
            <a:pPr lvl="1"/>
            <a:r>
              <a:rPr lang="ko-KR" altLang="en-US" smtClean="0"/>
              <a:t>기계어를 직접 사용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운영 체제가 없음</a:t>
            </a:r>
          </a:p>
          <a:p>
            <a:r>
              <a:rPr lang="en-US" altLang="ko-KR" smtClean="0"/>
              <a:t>2</a:t>
            </a:r>
            <a:r>
              <a:rPr lang="ko-KR" altLang="en-US" smtClean="0"/>
              <a:t>세대</a:t>
            </a:r>
          </a:p>
          <a:p>
            <a:pPr lvl="1"/>
            <a:r>
              <a:rPr lang="ko-KR" altLang="en-US" smtClean="0"/>
              <a:t>진공관</a:t>
            </a:r>
            <a:r>
              <a:rPr lang="en-US" altLang="ko-KR" smtClean="0"/>
              <a:t>, </a:t>
            </a:r>
            <a:r>
              <a:rPr lang="ko-KR" altLang="en-US" smtClean="0"/>
              <a:t>코어 메모리를 사용함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작업 제어 언어</a:t>
            </a:r>
            <a:r>
              <a:rPr lang="en-US" altLang="ko-KR" smtClean="0"/>
              <a:t>(JCL)</a:t>
            </a:r>
            <a:r>
              <a:rPr lang="ko-KR" altLang="en-US" smtClean="0"/>
              <a:t>가 등장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초기 일괄 처리 시스템의 효시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한 작업으로부터 다른 작업으로의 전환을  자동적으로 처리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출력 제어 시스템이 제공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기계어나 어셈블리어를 사용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⑤운영체제의 발달과정</a:t>
            </a:r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1736</Words>
  <Application>Microsoft Office PowerPoint</Application>
  <PresentationFormat>화면 슬라이드 쇼(4:3)</PresentationFormat>
  <Paragraphs>180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고구려 벽화</vt:lpstr>
      <vt:lpstr>10장. 소프트웨어</vt:lpstr>
      <vt:lpstr>INDEX</vt:lpstr>
      <vt:lpstr>1. 시스템소프트웨어</vt:lpstr>
      <vt:lpstr>1)운영체제</vt:lpstr>
      <vt:lpstr>①운영체제의 정의</vt:lpstr>
      <vt:lpstr>②운영체제의 목적</vt:lpstr>
      <vt:lpstr>③운영체제의 기능</vt:lpstr>
      <vt:lpstr>④운영체제의 종류</vt:lpstr>
      <vt:lpstr>⑤운영체제의 발달과정</vt:lpstr>
      <vt:lpstr>슬라이드 10</vt:lpstr>
      <vt:lpstr>슬라이드 11</vt:lpstr>
      <vt:lpstr>슬라이드 12</vt:lpstr>
      <vt:lpstr>⑥운영체제의 구성</vt:lpstr>
      <vt:lpstr>2) 컴파일러</vt:lpstr>
      <vt:lpstr>3) 어셈블러</vt:lpstr>
      <vt:lpstr>4) 라이브러리 프로그램</vt:lpstr>
      <vt:lpstr>2. 응용소프트웨어</vt:lpstr>
      <vt:lpstr>3. 프로그래밍 언어</vt:lpstr>
      <vt:lpstr>1) 저급 언어와 고급 언어</vt:lpstr>
      <vt:lpstr>2) 순차적언어</vt:lpstr>
      <vt:lpstr>슬라이드 21</vt:lpstr>
      <vt:lpstr>3) 객체지향 프로그래밍 언어 ①개요</vt:lpstr>
      <vt:lpstr>② 객체지향 언어의 기본 구성 요소</vt:lpstr>
      <vt:lpstr>③ 객체지향 언어의 주요 특징</vt:lpstr>
      <vt:lpstr>기출문제풀이1(1급 2011년 3회)</vt:lpstr>
      <vt:lpstr>기출문제풀이2 (1급 2011년 3회)</vt:lpstr>
      <vt:lpstr>기출문제풀이3 (1급 2010년 3회)</vt:lpstr>
      <vt:lpstr>기출문제풀이4 (1급 2010년 2회)</vt:lpstr>
      <vt:lpstr>기출문제풀이5 (1급 2009년 3회)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WinXP</cp:lastModifiedBy>
  <cp:revision>116</cp:revision>
  <dcterms:created xsi:type="dcterms:W3CDTF">2012-01-12T16:29:24Z</dcterms:created>
  <dcterms:modified xsi:type="dcterms:W3CDTF">2012-03-03T18:54:14Z</dcterms:modified>
</cp:coreProperties>
</file>