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305" r:id="rId5"/>
    <p:sldId id="302" r:id="rId6"/>
    <p:sldId id="303" r:id="rId7"/>
    <p:sldId id="291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292" r:id="rId18"/>
    <p:sldId id="315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284" r:id="rId27"/>
    <p:sldId id="288" r:id="rId28"/>
    <p:sldId id="289" r:id="rId29"/>
    <p:sldId id="316" r:id="rId30"/>
    <p:sldId id="317" r:id="rId31"/>
    <p:sldId id="287" r:id="rId32"/>
    <p:sldId id="259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00" autoAdjust="0"/>
    <p:restoredTop sz="94660"/>
  </p:normalViewPr>
  <p:slideViewPr>
    <p:cSldViewPr>
      <p:cViewPr varScale="1">
        <p:scale>
          <a:sx n="98" d="100"/>
          <a:sy n="98" d="100"/>
        </p:scale>
        <p:origin x="-3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mtClean="0"/>
              <a:t>11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바이러스 및 백신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357298"/>
            <a:ext cx="8643998" cy="52578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암호형 바이러스</a:t>
            </a:r>
            <a:r>
              <a:rPr lang="en-US" altLang="ko-KR" smtClean="0"/>
              <a:t>(encrypt virus)</a:t>
            </a:r>
          </a:p>
          <a:p>
            <a:r>
              <a:rPr lang="ko-KR" altLang="en-US" smtClean="0"/>
              <a:t>어느 정도 실력을 갖춘 프로그래머 등에 의해서 제작</a:t>
            </a:r>
          </a:p>
          <a:p>
            <a:r>
              <a:rPr lang="ko-KR" altLang="en-US" smtClean="0"/>
              <a:t>백신 프로그램이 바이러스 프로그램을 진단하기 어렵게 하기 위하여 바이러스프로그램의 일부 또는 대부분을 암호화 하는 기법을 사용</a:t>
            </a:r>
          </a:p>
          <a:p>
            <a:r>
              <a:rPr lang="ko-KR" altLang="en-US" smtClean="0"/>
              <a:t>바이러스의 확산</a:t>
            </a:r>
          </a:p>
          <a:p>
            <a:r>
              <a:rPr lang="en-US" altLang="ko-KR" smtClean="0"/>
              <a:t>1987</a:t>
            </a:r>
            <a:r>
              <a:rPr lang="ko-KR" altLang="en-US" smtClean="0"/>
              <a:t>년에서 </a:t>
            </a:r>
            <a:r>
              <a:rPr lang="en-US" altLang="ko-KR" smtClean="0"/>
              <a:t>1993</a:t>
            </a:r>
            <a:r>
              <a:rPr lang="ko-KR" altLang="en-US" smtClean="0"/>
              <a:t>년</a:t>
            </a:r>
          </a:p>
          <a:p>
            <a:r>
              <a:rPr lang="ko-KR" altLang="en-US" smtClean="0"/>
              <a:t>비엔나</a:t>
            </a:r>
            <a:r>
              <a:rPr lang="en-US" altLang="ko-KR" smtClean="0"/>
              <a:t>(Vienna) </a:t>
            </a:r>
            <a:r>
              <a:rPr lang="ko-KR" altLang="en-US" smtClean="0"/>
              <a:t>바이러스</a:t>
            </a:r>
          </a:p>
          <a:p>
            <a:r>
              <a:rPr lang="en-US" altLang="ko-KR" smtClean="0"/>
              <a:t>1987</a:t>
            </a:r>
            <a:r>
              <a:rPr lang="ko-KR" altLang="en-US" smtClean="0"/>
              <a:t>년 호주에서 발견된 파일 바이러스로서 “</a:t>
            </a:r>
            <a:r>
              <a:rPr lang="en-US" altLang="ko-KR" smtClean="0"/>
              <a:t>com” </a:t>
            </a:r>
            <a:r>
              <a:rPr lang="ko-KR" altLang="en-US" smtClean="0"/>
              <a:t>확장자를 갖는 파일에 감염되어 시스템을 재부팅시키거나 다운시킴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2</a:t>
            </a:r>
            <a:r>
              <a:rPr lang="ko-KR" altLang="en-US" smtClean="0"/>
              <a:t>세대 바이러스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928670"/>
            <a:ext cx="8543956" cy="5197493"/>
          </a:xfrm>
        </p:spPr>
        <p:txBody>
          <a:bodyPr>
            <a:normAutofit/>
          </a:bodyPr>
          <a:lstStyle/>
          <a:p>
            <a:r>
              <a:rPr lang="ko-KR" altLang="en-US" smtClean="0"/>
              <a:t>크리스마스트리</a:t>
            </a:r>
            <a:r>
              <a:rPr lang="en-US" altLang="ko-KR" smtClean="0"/>
              <a:t>(Christmas tree) </a:t>
            </a:r>
            <a:r>
              <a:rPr lang="ko-KR" altLang="en-US" smtClean="0"/>
              <a:t>바이러스</a:t>
            </a:r>
          </a:p>
          <a:p>
            <a:pPr lvl="1"/>
            <a:r>
              <a:rPr lang="ko-KR" altLang="en-US" smtClean="0"/>
              <a:t>최초의 </a:t>
            </a:r>
            <a:r>
              <a:rPr lang="en-US" altLang="ko-KR" smtClean="0"/>
              <a:t>IBM PC</a:t>
            </a:r>
            <a:r>
              <a:rPr lang="ko-KR" altLang="en-US" smtClean="0"/>
              <a:t>용 네트워크 바이러스</a:t>
            </a:r>
          </a:p>
          <a:p>
            <a:r>
              <a:rPr lang="ko-KR" altLang="en-US" smtClean="0"/>
              <a:t>부트 바이러스</a:t>
            </a:r>
          </a:p>
          <a:p>
            <a:pPr lvl="1"/>
            <a:r>
              <a:rPr lang="en-US" altLang="ko-KR" smtClean="0"/>
              <a:t>1987</a:t>
            </a:r>
            <a:r>
              <a:rPr lang="ko-KR" altLang="en-US" smtClean="0"/>
              <a:t>년 미국에서 발견된 예일</a:t>
            </a:r>
            <a:r>
              <a:rPr lang="en-US" altLang="ko-KR" smtClean="0"/>
              <a:t>(Yale) </a:t>
            </a:r>
            <a:r>
              <a:rPr lang="ko-KR" altLang="en-US" smtClean="0"/>
              <a:t>바이러스</a:t>
            </a:r>
            <a:r>
              <a:rPr lang="en-US" altLang="ko-KR" smtClean="0"/>
              <a:t>, </a:t>
            </a:r>
            <a:r>
              <a:rPr lang="ko-KR" altLang="en-US" smtClean="0"/>
              <a:t>뉴질랜드에서 발견된 스톤드</a:t>
            </a:r>
            <a:r>
              <a:rPr lang="en-US" altLang="ko-KR" smtClean="0"/>
              <a:t>(stoned) </a:t>
            </a:r>
            <a:r>
              <a:rPr lang="ko-KR" altLang="en-US" smtClean="0"/>
              <a:t>바이러스</a:t>
            </a:r>
            <a:r>
              <a:rPr lang="en-US" altLang="ko-KR" smtClean="0"/>
              <a:t>, </a:t>
            </a:r>
            <a:r>
              <a:rPr lang="ko-KR" altLang="en-US" smtClean="0"/>
              <a:t>이탈리아에서 발견된 핑퐁</a:t>
            </a:r>
            <a:r>
              <a:rPr lang="en-US" altLang="ko-KR" smtClean="0"/>
              <a:t>(Pingpong) </a:t>
            </a:r>
            <a:r>
              <a:rPr lang="ko-KR" altLang="en-US" smtClean="0"/>
              <a:t>바이러스 등</a:t>
            </a:r>
          </a:p>
          <a:p>
            <a:r>
              <a:rPr lang="en-US" altLang="ko-KR" smtClean="0"/>
              <a:t>1987</a:t>
            </a:r>
            <a:r>
              <a:rPr lang="ko-KR" altLang="en-US" smtClean="0"/>
              <a:t>년 최초의 암호화된 바이러스인 폭포 바이러스</a:t>
            </a:r>
            <a:r>
              <a:rPr lang="en-US" altLang="ko-KR" smtClean="0"/>
              <a:t>(cascade virus) </a:t>
            </a:r>
            <a:r>
              <a:rPr lang="ko-KR" altLang="en-US" smtClean="0"/>
              <a:t>등장</a:t>
            </a:r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은폐형 바이러스</a:t>
            </a:r>
            <a:r>
              <a:rPr lang="en-US" altLang="ko-KR" smtClean="0"/>
              <a:t>(stealth virus)</a:t>
            </a:r>
          </a:p>
          <a:p>
            <a:r>
              <a:rPr lang="ko-KR" altLang="en-US" smtClean="0"/>
              <a:t>은폐형</a:t>
            </a:r>
            <a:r>
              <a:rPr lang="en-US" altLang="ko-KR" smtClean="0"/>
              <a:t>(stealth) : </a:t>
            </a:r>
            <a:r>
              <a:rPr lang="ko-KR" altLang="en-US" smtClean="0"/>
              <a:t>레이더를 피할 수 있는 스텔스 비행기로부터 유래</a:t>
            </a:r>
          </a:p>
          <a:p>
            <a:r>
              <a:rPr lang="ko-KR" altLang="en-US" smtClean="0"/>
              <a:t>어느 정도 실력을 갖춘 프로그래머들에 의해 제작</a:t>
            </a:r>
          </a:p>
          <a:p>
            <a:r>
              <a:rPr lang="ko-KR" altLang="en-US" smtClean="0"/>
              <a:t>자신을 은폐할 수 있으며</a:t>
            </a:r>
            <a:r>
              <a:rPr lang="en-US" altLang="ko-KR" smtClean="0"/>
              <a:t>, </a:t>
            </a:r>
            <a:r>
              <a:rPr lang="ko-KR" altLang="en-US" smtClean="0"/>
              <a:t>사용자나 백신 프로그램에게 거짓 정보 제공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3</a:t>
            </a:r>
            <a:r>
              <a:rPr lang="ko-KR" altLang="en-US" smtClean="0"/>
              <a:t>세대 바이러스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428736"/>
            <a:ext cx="8786874" cy="521497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갑옷형 바이러스</a:t>
            </a:r>
            <a:r>
              <a:rPr lang="en-US" altLang="ko-KR" smtClean="0"/>
              <a:t>(armour virus)</a:t>
            </a:r>
          </a:p>
          <a:p>
            <a:r>
              <a:rPr lang="ko-KR" altLang="en-US" smtClean="0"/>
              <a:t>여러 단계의 암호화와 고도의 자체수정 기법 등을 동원함</a:t>
            </a:r>
          </a:p>
          <a:p>
            <a:r>
              <a:rPr lang="ko-KR" altLang="en-US" smtClean="0"/>
              <a:t>바이러스를 분석하고 백신 프로그램의 제작을 어렵게 만듦</a:t>
            </a:r>
          </a:p>
          <a:p>
            <a:r>
              <a:rPr lang="ko-KR" altLang="en-US" smtClean="0"/>
              <a:t>다형성 바이러스</a:t>
            </a:r>
            <a:r>
              <a:rPr lang="en-US" altLang="ko-KR" smtClean="0"/>
              <a:t>(Poly- morphic virus)</a:t>
            </a:r>
          </a:p>
          <a:p>
            <a:r>
              <a:rPr lang="ko-KR" altLang="en-US" smtClean="0"/>
              <a:t>감염될 때마다 암호화를 푸는 부분이 달라짐</a:t>
            </a:r>
          </a:p>
          <a:p>
            <a:r>
              <a:rPr lang="ko-KR" altLang="en-US" smtClean="0"/>
              <a:t>바이러스의 암호화 알고리즘을 내장해야만 진단이 가능해 짐</a:t>
            </a:r>
          </a:p>
          <a:p>
            <a:r>
              <a:rPr lang="ko-KR" altLang="en-US" smtClean="0"/>
              <a:t>데킬라</a:t>
            </a:r>
            <a:r>
              <a:rPr lang="en-US" altLang="ko-KR" smtClean="0"/>
              <a:t>(Tequila) </a:t>
            </a:r>
            <a:r>
              <a:rPr lang="ko-KR" altLang="en-US" smtClean="0"/>
              <a:t>바이러스</a:t>
            </a:r>
          </a:p>
          <a:p>
            <a:r>
              <a:rPr lang="en-US" altLang="ko-KR" smtClean="0"/>
              <a:t>1991</a:t>
            </a:r>
            <a:r>
              <a:rPr lang="ko-KR" altLang="en-US" smtClean="0"/>
              <a:t>년에 발견된 파일과 부트 영역에 감염되는 바이러스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4</a:t>
            </a:r>
            <a:r>
              <a:rPr lang="ko-KR" altLang="en-US" smtClean="0"/>
              <a:t>세대 바이러스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507209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매크로 바이러스</a:t>
            </a:r>
            <a:r>
              <a:rPr lang="en-US" altLang="ko-KR" smtClean="0"/>
              <a:t>(macro virus)</a:t>
            </a:r>
          </a:p>
          <a:p>
            <a:r>
              <a:rPr lang="ko-KR" altLang="en-US" smtClean="0"/>
              <a:t>운영체제와는 독립적으로 응용 프로그램 내부에서 동작</a:t>
            </a:r>
          </a:p>
          <a:p>
            <a:r>
              <a:rPr lang="ko-KR" altLang="en-US" smtClean="0"/>
              <a:t>대상 응용 프로그램</a:t>
            </a:r>
          </a:p>
          <a:p>
            <a:pPr lvl="1"/>
            <a:r>
              <a:rPr lang="ko-KR" altLang="en-US" smtClean="0"/>
              <a:t>매크로 기능이 있는 </a:t>
            </a:r>
            <a:r>
              <a:rPr lang="en-US" altLang="ko-KR" smtClean="0"/>
              <a:t>MS</a:t>
            </a:r>
            <a:r>
              <a:rPr lang="ko-KR" altLang="en-US" smtClean="0"/>
              <a:t>의 오피스 제품군</a:t>
            </a:r>
            <a:r>
              <a:rPr lang="en-US" altLang="ko-KR" smtClean="0"/>
              <a:t>, </a:t>
            </a:r>
            <a:r>
              <a:rPr lang="ko-KR" altLang="en-US" smtClean="0"/>
              <a:t>비지오</a:t>
            </a:r>
            <a:r>
              <a:rPr lang="en-US" altLang="ko-KR" smtClean="0"/>
              <a:t>(Visio), </a:t>
            </a:r>
            <a:r>
              <a:rPr lang="ko-KR" altLang="en-US" smtClean="0"/>
              <a:t>오토캐드</a:t>
            </a:r>
            <a:r>
              <a:rPr lang="en-US" altLang="ko-KR" smtClean="0"/>
              <a:t>(AutoCAD) </a:t>
            </a:r>
            <a:r>
              <a:rPr lang="ko-KR" altLang="en-US" smtClean="0"/>
              <a:t>등</a:t>
            </a:r>
          </a:p>
          <a:p>
            <a:r>
              <a:rPr lang="ko-KR" altLang="en-US" smtClean="0"/>
              <a:t>최근의 바이러스 유형 중 가장 빈번하게 발견</a:t>
            </a:r>
          </a:p>
          <a:p>
            <a:r>
              <a:rPr lang="ko-KR" altLang="en-US" smtClean="0"/>
              <a:t>어라이브</a:t>
            </a:r>
            <a:r>
              <a:rPr lang="en-US" altLang="ko-KR" smtClean="0"/>
              <a:t>(alive) </a:t>
            </a:r>
            <a:r>
              <a:rPr lang="ko-KR" altLang="en-US" smtClean="0"/>
              <a:t>바이러스</a:t>
            </a:r>
          </a:p>
          <a:p>
            <a:pPr lvl="1"/>
            <a:r>
              <a:rPr lang="en-US" altLang="ko-KR" smtClean="0"/>
              <a:t>1995</a:t>
            </a:r>
            <a:r>
              <a:rPr lang="ko-KR" altLang="en-US" smtClean="0"/>
              <a:t>년에 발견</a:t>
            </a:r>
          </a:p>
          <a:p>
            <a:pPr lvl="1"/>
            <a:r>
              <a:rPr lang="en-US" altLang="ko-KR" smtClean="0"/>
              <a:t>MS Word </a:t>
            </a:r>
            <a:r>
              <a:rPr lang="ko-KR" altLang="en-US" smtClean="0"/>
              <a:t>프로그램에 대해서 동작</a:t>
            </a:r>
          </a:p>
          <a:p>
            <a:r>
              <a:rPr lang="ko-KR" altLang="en-US" smtClean="0"/>
              <a:t>각종 운영체제 및 프로그램에 대한 바이러스가 등장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5</a:t>
            </a:r>
            <a:r>
              <a:rPr lang="ko-KR" altLang="en-US" smtClean="0"/>
              <a:t>세대 바이러스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501122" cy="4643470"/>
          </a:xfrm>
        </p:spPr>
        <p:txBody>
          <a:bodyPr/>
          <a:lstStyle/>
          <a:p>
            <a:r>
              <a:rPr lang="en-US" altLang="ko-KR" smtClean="0"/>
              <a:t>1996</a:t>
            </a:r>
            <a:r>
              <a:rPr lang="ko-KR" altLang="en-US" smtClean="0"/>
              <a:t>년</a:t>
            </a:r>
          </a:p>
          <a:p>
            <a:pPr lvl="1"/>
            <a:r>
              <a:rPr lang="ko-KR" altLang="en-US" smtClean="0"/>
              <a:t>최초의 윈도</a:t>
            </a:r>
            <a:r>
              <a:rPr lang="en-US" altLang="ko-KR" smtClean="0"/>
              <a:t>95</a:t>
            </a:r>
            <a:r>
              <a:rPr lang="ko-KR" altLang="en-US" smtClean="0"/>
              <a:t>용 바이러스 </a:t>
            </a:r>
            <a:r>
              <a:rPr lang="en-US" altLang="ko-KR" smtClean="0"/>
              <a:t>: Win95.Boza</a:t>
            </a:r>
          </a:p>
          <a:p>
            <a:pPr lvl="1"/>
            <a:r>
              <a:rPr lang="ko-KR" altLang="en-US" smtClean="0"/>
              <a:t>최초의 </a:t>
            </a:r>
            <a:r>
              <a:rPr lang="en-US" altLang="ko-KR" smtClean="0"/>
              <a:t>OS/2</a:t>
            </a:r>
            <a:r>
              <a:rPr lang="ko-KR" altLang="en-US" smtClean="0"/>
              <a:t>용 바이러스 </a:t>
            </a:r>
            <a:r>
              <a:rPr lang="en-US" altLang="ko-KR" smtClean="0"/>
              <a:t>: OS/2-AEP</a:t>
            </a:r>
          </a:p>
          <a:p>
            <a:pPr lvl="1"/>
            <a:r>
              <a:rPr lang="ko-KR" altLang="en-US" smtClean="0"/>
              <a:t>최초의 </a:t>
            </a:r>
            <a:r>
              <a:rPr lang="en-US" altLang="ko-KR" smtClean="0"/>
              <a:t>MS Excel</a:t>
            </a:r>
            <a:r>
              <a:rPr lang="ko-KR" altLang="en-US" smtClean="0"/>
              <a:t>용 바이러스 </a:t>
            </a:r>
            <a:r>
              <a:rPr lang="en-US" altLang="ko-KR" smtClean="0"/>
              <a:t>: </a:t>
            </a:r>
            <a:r>
              <a:rPr lang="ko-KR" altLang="en-US" smtClean="0"/>
              <a:t>라록스</a:t>
            </a:r>
            <a:r>
              <a:rPr lang="en-US" altLang="ko-KR" smtClean="0"/>
              <a:t>(Laroux)</a:t>
            </a:r>
          </a:p>
          <a:p>
            <a:pPr lvl="1">
              <a:buNone/>
            </a:pPr>
            <a:r>
              <a:rPr lang="en-US" altLang="ko-KR" smtClean="0"/>
              <a:t> </a:t>
            </a:r>
          </a:p>
          <a:p>
            <a:r>
              <a:rPr lang="en-US" altLang="ko-KR" smtClean="0"/>
              <a:t>1997</a:t>
            </a:r>
            <a:r>
              <a:rPr lang="ko-KR" altLang="en-US" smtClean="0"/>
              <a:t>년</a:t>
            </a:r>
          </a:p>
          <a:p>
            <a:pPr lvl="1"/>
            <a:r>
              <a:rPr lang="ko-KR" altLang="en-US" smtClean="0"/>
              <a:t>최초의 리눅스용 바이러스 </a:t>
            </a:r>
            <a:r>
              <a:rPr lang="en-US" altLang="ko-KR" smtClean="0"/>
              <a:t>Linux Bliss</a:t>
            </a:r>
            <a:r>
              <a:rPr lang="ko-KR" altLang="en-US" smtClean="0"/>
              <a:t>가 등장</a:t>
            </a:r>
          </a:p>
          <a:p>
            <a:pPr>
              <a:buNone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928670"/>
            <a:ext cx="8715436" cy="5500726"/>
          </a:xfrm>
        </p:spPr>
        <p:txBody>
          <a:bodyPr>
            <a:normAutofit/>
          </a:bodyPr>
          <a:lstStyle/>
          <a:p>
            <a:r>
              <a:rPr lang="en-US" altLang="ko-KR" smtClean="0"/>
              <a:t>CIH </a:t>
            </a:r>
            <a:r>
              <a:rPr lang="ko-KR" altLang="en-US" smtClean="0"/>
              <a:t>바이러스</a:t>
            </a:r>
          </a:p>
          <a:p>
            <a:pPr lvl="1"/>
            <a:r>
              <a:rPr lang="en-US" altLang="ko-KR" sz="2000" smtClean="0"/>
              <a:t>1998</a:t>
            </a:r>
            <a:r>
              <a:rPr lang="ko-KR" altLang="en-US" sz="2000" smtClean="0"/>
              <a:t>년 일명 체르노빌 바이러스가 발견</a:t>
            </a:r>
          </a:p>
          <a:p>
            <a:pPr lvl="1"/>
            <a:r>
              <a:rPr lang="ko-KR" altLang="en-US" sz="2000" smtClean="0"/>
              <a:t>감염 도중에 시스템을 정지</a:t>
            </a:r>
          </a:p>
          <a:p>
            <a:pPr lvl="1"/>
            <a:r>
              <a:rPr lang="ko-KR" altLang="en-US" sz="2000" smtClean="0"/>
              <a:t>매년 </a:t>
            </a:r>
            <a:r>
              <a:rPr lang="en-US" altLang="ko-KR" sz="2000" smtClean="0"/>
              <a:t>4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26</a:t>
            </a:r>
            <a:r>
              <a:rPr lang="ko-KR" altLang="en-US" sz="2000" smtClean="0"/>
              <a:t>일에 플래시 메모리 및 하드 디스크의 데이터를 파괴</a:t>
            </a:r>
          </a:p>
          <a:p>
            <a:pPr lvl="1"/>
            <a:r>
              <a:rPr lang="ko-KR" altLang="en-US" sz="2000" smtClean="0"/>
              <a:t>“</a:t>
            </a:r>
            <a:r>
              <a:rPr lang="en-US" altLang="ko-KR" sz="2000" smtClean="0"/>
              <a:t>exe” </a:t>
            </a:r>
            <a:r>
              <a:rPr lang="ko-KR" altLang="en-US" sz="2000" smtClean="0"/>
              <a:t>확장자를 갖는 파일에 감염</a:t>
            </a:r>
          </a:p>
          <a:p>
            <a:pPr lvl="1"/>
            <a:r>
              <a:rPr lang="ko-KR" altLang="en-US" sz="2000" smtClean="0"/>
              <a:t>메모리에 상주하는 바이러스</a:t>
            </a:r>
            <a:endParaRPr lang="en-US" altLang="ko-KR" sz="2000" smtClean="0"/>
          </a:p>
          <a:p>
            <a:pPr lvl="1">
              <a:buNone/>
            </a:pPr>
            <a:endParaRPr lang="ko-KR" altLang="en-US" sz="2000" smtClean="0"/>
          </a:p>
          <a:p>
            <a:r>
              <a:rPr lang="ko-KR" altLang="en-US" smtClean="0"/>
              <a:t>멜리사 바이러스</a:t>
            </a:r>
            <a:r>
              <a:rPr lang="en-US" altLang="ko-KR" smtClean="0"/>
              <a:t>(Word97-Macro.Melissa)</a:t>
            </a:r>
          </a:p>
          <a:p>
            <a:pPr lvl="1"/>
            <a:r>
              <a:rPr lang="ko-KR" altLang="en-US" sz="2000" smtClean="0"/>
              <a:t>일명 사이버 흑사병으로 알려져 있음</a:t>
            </a:r>
          </a:p>
          <a:p>
            <a:pPr lvl="1"/>
            <a:r>
              <a:rPr lang="en-US" altLang="ko-KR" sz="2000" smtClean="0"/>
              <a:t>MS Word</a:t>
            </a:r>
            <a:r>
              <a:rPr lang="ko-KR" altLang="en-US" sz="2000" smtClean="0"/>
              <a:t>의 매크로 파일을 통해 감염</a:t>
            </a:r>
          </a:p>
          <a:p>
            <a:pPr lvl="1"/>
            <a:r>
              <a:rPr lang="en-US" altLang="ko-KR" sz="2000" smtClean="0"/>
              <a:t>MS Outlook </a:t>
            </a:r>
            <a:r>
              <a:rPr lang="ko-KR" altLang="en-US" sz="2000" smtClean="0"/>
              <a:t>프로그램을 통하여 주소록에 등록된 사용자들에게 이메일을 통해 전파되므로 막대한 피해를 줄 수 있음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smtClean="0">
                <a:solidFill>
                  <a:srgbClr val="FF0000"/>
                </a:solidFill>
              </a:rPr>
              <a:t>감염장소</a:t>
            </a:r>
            <a:r>
              <a:rPr lang="ko-KR" altLang="en-US" sz="3600" smtClean="0"/>
              <a:t>에 따른 분류</a:t>
            </a:r>
            <a:endParaRPr lang="en-US" altLang="ko-KR" sz="3600" smtClean="0"/>
          </a:p>
          <a:p>
            <a:pPr>
              <a:buNone/>
            </a:pPr>
            <a:endParaRPr lang="en-US" altLang="ko-KR" sz="360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부트 영역 감염 바이러스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파일 영역 감염 바이러스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부트 및 파일 영역 감염 바이러스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매크로 바이러스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스크립트 바이러스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컴퓨터 바이러스의 분류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4000" smtClean="0">
                <a:solidFill>
                  <a:srgbClr val="FF0000"/>
                </a:solidFill>
              </a:rPr>
              <a:t>감염방법</a:t>
            </a:r>
            <a:r>
              <a:rPr lang="ko-KR" altLang="en-US" sz="4000" smtClean="0"/>
              <a:t>에 따른 분류</a:t>
            </a:r>
            <a:endParaRPr lang="en-US" altLang="ko-KR" sz="4000" smtClean="0"/>
          </a:p>
          <a:p>
            <a:endParaRPr lang="en-US" altLang="ko-KR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/>
              <a:t>기생형 바이러스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/>
              <a:t>산란형 바이러스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/>
              <a:t>연결형 바이러스</a:t>
            </a:r>
          </a:p>
          <a:p>
            <a:endParaRPr lang="ko-KR" altLang="en-US" smtClean="0"/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428736"/>
            <a:ext cx="8686800" cy="504351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빠른 전파력을 지닌 이메일 바이러스의 스팸 메일화 현상</a:t>
            </a:r>
          </a:p>
          <a:p>
            <a:r>
              <a:rPr lang="ko-KR" altLang="en-US" smtClean="0"/>
              <a:t>매우 다양한 제목과 본문</a:t>
            </a:r>
            <a:r>
              <a:rPr lang="en-US" altLang="ko-KR" smtClean="0"/>
              <a:t>, </a:t>
            </a:r>
            <a:r>
              <a:rPr lang="ko-KR" altLang="en-US" smtClean="0"/>
              <a:t>첨부파일 명을 지니고 전파</a:t>
            </a:r>
          </a:p>
          <a:p>
            <a:r>
              <a:rPr lang="ko-KR" altLang="en-US" smtClean="0"/>
              <a:t>일반 사용자들이 실제 메일과 이메일 바이러스를 구별하기가 힘듦</a:t>
            </a:r>
          </a:p>
          <a:p>
            <a:r>
              <a:rPr lang="ko-KR" altLang="en-US" smtClean="0"/>
              <a:t>백신 관련 프로그램을 삭제 또는 그 기능을 중지하여 백신으로부터 자기 자신을 탐지 못하도록 하는 백신 공격형 웜이 증가</a:t>
            </a:r>
          </a:p>
          <a:p>
            <a:r>
              <a:rPr lang="ko-KR" altLang="en-US" smtClean="0"/>
              <a:t>엄청난 파괴력을 지닌 복잡한웜 바이러스의 출현</a:t>
            </a:r>
          </a:p>
          <a:p>
            <a:r>
              <a:rPr lang="ko-KR" altLang="en-US" smtClean="0"/>
              <a:t>하나의 파일 안에 트로이 목마나 웜 등이 포함된 복합형 웜 바이러스들</a:t>
            </a:r>
          </a:p>
          <a:p>
            <a:r>
              <a:rPr lang="ko-KR" altLang="en-US" smtClean="0"/>
              <a:t>웜의 전파 기능과 바이러스의 파괴력을 지니고 있음</a:t>
            </a:r>
          </a:p>
          <a:p>
            <a:r>
              <a:rPr lang="ko-KR" altLang="en-US" smtClean="0"/>
              <a:t>예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슬래머</a:t>
            </a:r>
            <a:r>
              <a:rPr lang="en-US" altLang="ko-KR" smtClean="0"/>
              <a:t>(slammer), </a:t>
            </a:r>
            <a:r>
              <a:rPr lang="ko-KR" altLang="en-US" smtClean="0"/>
              <a:t>스피다</a:t>
            </a:r>
            <a:r>
              <a:rPr lang="en-US" altLang="ko-KR" smtClean="0"/>
              <a:t>(spida), </a:t>
            </a:r>
            <a:r>
              <a:rPr lang="ko-KR" altLang="en-US" smtClean="0"/>
              <a:t>님다</a:t>
            </a:r>
            <a:r>
              <a:rPr lang="en-US" altLang="ko-KR" smtClean="0"/>
              <a:t>(nimda) </a:t>
            </a:r>
            <a:r>
              <a:rPr lang="ko-KR" altLang="en-US" smtClean="0"/>
              <a:t>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컴퓨터 바이러스의 특징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컴퓨터 바이러스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컴퓨터 바이러스 역사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컴퓨터 바이러스의 분류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컴퓨터 바이러스의 특징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컴퓨터 바이러스의 감염증상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6. </a:t>
            </a:r>
            <a:r>
              <a:rPr lang="ko-KR" altLang="en-US" dirty="0" smtClean="0"/>
              <a:t>컴퓨터 바이러스의 전파 경로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7. </a:t>
            </a:r>
            <a:r>
              <a:rPr lang="ko-KR" altLang="en-US" dirty="0" smtClean="0"/>
              <a:t>백신프로그램의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컴퓨터의 실행 속도가 저하</a:t>
            </a:r>
          </a:p>
          <a:p>
            <a:r>
              <a:rPr lang="ko-KR" altLang="en-US" smtClean="0"/>
              <a:t>컴퓨터 바이러스는 정상적인 과정을 가로채서 자기가 먼저 실행한 다음에 원래의 프로그램을 실행시키기 때문임</a:t>
            </a:r>
          </a:p>
          <a:p>
            <a:r>
              <a:rPr lang="ko-KR" altLang="en-US" smtClean="0"/>
              <a:t>프로그램이나 디스크의 특정 영역에 대한 파괴 증상이 나타남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의도적으로 특징적인 증상 또는 부작용이 나타남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컴퓨터 바이러스의 감염증상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소프트웨어의 불법 복사</a:t>
            </a:r>
          </a:p>
          <a:p>
            <a:r>
              <a:rPr lang="ko-KR" altLang="en-US" smtClean="0"/>
              <a:t>컴퓨터 통신</a:t>
            </a:r>
          </a:p>
          <a:p>
            <a:r>
              <a:rPr lang="ko-KR" altLang="en-US" smtClean="0"/>
              <a:t>컴퓨터의 공유</a:t>
            </a:r>
          </a:p>
          <a:p>
            <a:r>
              <a:rPr lang="ko-KR" altLang="en-US" smtClean="0"/>
              <a:t>인터넷 망</a:t>
            </a:r>
          </a:p>
          <a:p>
            <a:r>
              <a:rPr lang="ko-KR" altLang="en-US" smtClean="0"/>
              <a:t>상업용 소프트웨어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컴퓨터 바이러스의 전파 경로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357298"/>
            <a:ext cx="8858312" cy="528641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1) </a:t>
            </a:r>
            <a:r>
              <a:rPr lang="ko-KR" altLang="en-US" smtClean="0">
                <a:solidFill>
                  <a:srgbClr val="FF0000"/>
                </a:solidFill>
              </a:rPr>
              <a:t>예방용 백신</a:t>
            </a:r>
          </a:p>
          <a:p>
            <a:r>
              <a:rPr lang="ko-KR" altLang="en-US" smtClean="0"/>
              <a:t>바이러스 공격으로부터 바이러스를 사전에 막을 수 있는 프로그램</a:t>
            </a:r>
          </a:p>
          <a:p>
            <a:r>
              <a:rPr lang="ko-KR" altLang="en-US" smtClean="0"/>
              <a:t>바이러스를 예방하는 기법</a:t>
            </a:r>
          </a:p>
          <a:p>
            <a:r>
              <a:rPr lang="ko-KR" altLang="en-US" smtClean="0"/>
              <a:t>일반적으로 바이러스는 감염시킬 파일이 바이러스에 감염이 되어 있으면 감염을 않는 특성을 이용하여 해당 부분이 감염되어 있는 것처럼 위장하는 방법</a:t>
            </a:r>
          </a:p>
          <a:p>
            <a:r>
              <a:rPr lang="ko-KR" altLang="en-US" smtClean="0"/>
              <a:t>인터럽트 벡터 테이블의 값을 가로채 바이러스 동작 여부 즉</a:t>
            </a:r>
            <a:r>
              <a:rPr lang="en-US" altLang="ko-KR" smtClean="0"/>
              <a:t>, </a:t>
            </a:r>
            <a:r>
              <a:rPr lang="ko-KR" altLang="en-US" smtClean="0"/>
              <a:t>파일의 삭제 및 포맷 등을 확인하는 기법</a:t>
            </a:r>
          </a:p>
          <a:p>
            <a:r>
              <a:rPr lang="ko-KR" altLang="en-US" smtClean="0"/>
              <a:t>바이러스들의 문자열을 일일이 비교하여 검색하는 기법</a:t>
            </a:r>
          </a:p>
          <a:p>
            <a:r>
              <a:rPr lang="ko-KR" altLang="en-US" smtClean="0"/>
              <a:t>해당 파일을 </a:t>
            </a:r>
            <a:r>
              <a:rPr lang="en-US" altLang="ko-KR" smtClean="0"/>
              <a:t>AND, XOR </a:t>
            </a:r>
            <a:r>
              <a:rPr lang="ko-KR" altLang="en-US" smtClean="0"/>
              <a:t>등의 명령으로 암호화하여 체크 섬</a:t>
            </a:r>
            <a:r>
              <a:rPr lang="en-US" altLang="ko-KR" smtClean="0"/>
              <a:t>(check sum)</a:t>
            </a:r>
            <a:r>
              <a:rPr lang="ko-KR" altLang="en-US" smtClean="0"/>
              <a:t>을 생성시켜 파일의 변형 여부를 확인하는 기법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백신프로그램의 종류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진단용 백신 프로그램</a:t>
            </a:r>
          </a:p>
          <a:p>
            <a:endParaRPr lang="ko-KR" altLang="en-US" smtClean="0"/>
          </a:p>
          <a:p>
            <a:r>
              <a:rPr lang="ko-KR" altLang="en-US" smtClean="0"/>
              <a:t>문자열 비교와 내부 알고리즘 추적 방법</a:t>
            </a:r>
          </a:p>
          <a:p>
            <a:r>
              <a:rPr lang="ko-KR" altLang="en-US" smtClean="0"/>
              <a:t>새로운 바이러스에 대한 진단 방법으로 특정 문자열의 존재 여부를 확인하는 방법과 인공지능 방법 등</a:t>
            </a:r>
          </a:p>
          <a:p>
            <a:r>
              <a:rPr lang="ko-KR" altLang="en-US" smtClean="0"/>
              <a:t>문자열 비교 방법</a:t>
            </a:r>
          </a:p>
          <a:p>
            <a:r>
              <a:rPr lang="ko-KR" altLang="en-US" smtClean="0"/>
              <a:t>진단 프로그램이 실행되면 실행 가능한 모든 파일에 대하여 일일이 패턴 검사를 하는 방법</a:t>
            </a:r>
          </a:p>
          <a:p>
            <a:r>
              <a:rPr lang="ko-KR" altLang="en-US" smtClean="0"/>
              <a:t>현재 가장 많이 사용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7329510" cy="452596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알약은 이스트소프트가 ‘전국민 보안 업그레이드’라는 기치 아래 개발한 바이러스 검사 소프트웨어이다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실시간 감시 기능을 갖추고 있으며</a:t>
            </a:r>
            <a:r>
              <a:rPr lang="en-US" altLang="ko-KR" smtClean="0"/>
              <a:t>, </a:t>
            </a:r>
            <a:r>
              <a:rPr lang="ko-KR" altLang="en-US" smtClean="0"/>
              <a:t>개인 사용자에게는 무료</a:t>
            </a:r>
            <a:r>
              <a:rPr lang="en-US" altLang="ko-KR" smtClean="0"/>
              <a:t>, </a:t>
            </a:r>
            <a:r>
              <a:rPr lang="ko-KR" altLang="en-US" smtClean="0"/>
              <a:t>기업이나 공공기관 및 </a:t>
            </a:r>
            <a:r>
              <a:rPr lang="en-US" altLang="ko-KR" smtClean="0"/>
              <a:t>PC</a:t>
            </a:r>
            <a:r>
              <a:rPr lang="ko-KR" altLang="en-US" smtClean="0"/>
              <a:t>방으로부터는 유료로 사용된다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동유럽 백신 개발업체인 비트디펜더 엔진과 자체 개발한 테라엔진</a:t>
            </a:r>
            <a:r>
              <a:rPr lang="en-US" altLang="ko-KR" smtClean="0"/>
              <a:t>, </a:t>
            </a:r>
            <a:r>
              <a:rPr lang="ko-KR" altLang="en-US" smtClean="0"/>
              <a:t>그리고 소포스사 엔진을 사용한다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2007</a:t>
            </a:r>
            <a:r>
              <a:rPr lang="ko-KR" altLang="en-US" smtClean="0"/>
              <a:t>년 </a:t>
            </a:r>
            <a:r>
              <a:rPr lang="en-US" altLang="ko-KR" smtClean="0"/>
              <a:t>11</a:t>
            </a:r>
            <a:r>
              <a:rPr lang="ko-KR" altLang="en-US" smtClean="0"/>
              <a:t>월 </a:t>
            </a:r>
            <a:r>
              <a:rPr lang="en-US" altLang="ko-KR" smtClean="0"/>
              <a:t>8</a:t>
            </a:r>
            <a:r>
              <a:rPr lang="ko-KR" altLang="en-US" smtClean="0"/>
              <a:t>일</a:t>
            </a:r>
            <a:r>
              <a:rPr lang="en-US" altLang="ko-KR" smtClean="0"/>
              <a:t>, </a:t>
            </a:r>
            <a:r>
              <a:rPr lang="ko-KR" altLang="en-US" smtClean="0"/>
              <a:t>알약 홈페이지를 통해 체험을 신청한 </a:t>
            </a:r>
            <a:r>
              <a:rPr lang="en-US" altLang="ko-KR" smtClean="0"/>
              <a:t>25,000</a:t>
            </a:r>
            <a:r>
              <a:rPr lang="ko-KR" altLang="en-US" smtClean="0"/>
              <a:t>명에게 클로즈 베타판이 배포되었으며</a:t>
            </a:r>
            <a:r>
              <a:rPr lang="en-US" altLang="ko-KR" smtClean="0"/>
              <a:t>, </a:t>
            </a:r>
          </a:p>
          <a:p>
            <a:r>
              <a:rPr lang="en-US" altLang="ko-KR" smtClean="0"/>
              <a:t>2007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7</a:t>
            </a:r>
            <a:r>
              <a:rPr lang="ko-KR" altLang="en-US" smtClean="0"/>
              <a:t>일부터 오픈 베타 서비스를 진행하다가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26</a:t>
            </a:r>
            <a:r>
              <a:rPr lang="ko-KR" altLang="en-US" smtClean="0"/>
              <a:t>일에 정식 출시했다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2008</a:t>
            </a:r>
            <a:r>
              <a:rPr lang="ko-KR" altLang="en-US" smtClean="0"/>
              <a:t>년 </a:t>
            </a:r>
            <a:r>
              <a:rPr lang="en-US" altLang="ko-KR" smtClean="0"/>
              <a:t>10</a:t>
            </a:r>
            <a:r>
              <a:rPr lang="ko-KR" altLang="en-US" smtClean="0"/>
              <a:t>월 </a:t>
            </a:r>
            <a:r>
              <a:rPr lang="en-US" altLang="ko-KR" smtClean="0"/>
              <a:t>, 20</a:t>
            </a:r>
            <a:r>
              <a:rPr lang="ko-KR" altLang="en-US" smtClean="0"/>
              <a:t>년 동안 </a:t>
            </a:r>
            <a:r>
              <a:rPr lang="en-US" altLang="ko-KR" smtClean="0"/>
              <a:t>1</a:t>
            </a:r>
            <a:r>
              <a:rPr lang="ko-KR" altLang="en-US" smtClean="0"/>
              <a:t>위를 차지했던 </a:t>
            </a:r>
            <a:r>
              <a:rPr lang="en-US" altLang="ko-KR" smtClean="0"/>
              <a:t>V3</a:t>
            </a:r>
            <a:r>
              <a:rPr lang="ko-KR" altLang="en-US" smtClean="0"/>
              <a:t>를 누르고 개인용 백신 시장 사용자 점유율 </a:t>
            </a:r>
            <a:r>
              <a:rPr lang="en-US" altLang="ko-KR" smtClean="0"/>
              <a:t>1</a:t>
            </a:r>
            <a:r>
              <a:rPr lang="ko-KR" altLang="en-US" smtClean="0"/>
              <a:t>위를 달성했다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 </a:t>
            </a:r>
            <a:r>
              <a:rPr lang="ko-KR" altLang="en-US" smtClean="0"/>
              <a:t>상용화된 백신 프로그램</a:t>
            </a:r>
            <a:r>
              <a:rPr lang="en-US" altLang="ko-KR" smtClean="0"/>
              <a:t>(</a:t>
            </a:r>
            <a:r>
              <a:rPr lang="ko-KR" altLang="en-US" smtClean="0"/>
              <a:t>알약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7982" y="4714884"/>
            <a:ext cx="1200923" cy="166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6829444" cy="504351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mtClean="0"/>
              <a:t>V3(Vaccine 3)</a:t>
            </a:r>
            <a:r>
              <a:rPr lang="ko-KR" altLang="en-US" smtClean="0"/>
              <a:t>는 대한민국의 안철수연구소가 만든 컴퓨터 바이러스 검사 프로그램이다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최신 </a:t>
            </a:r>
            <a:r>
              <a:rPr lang="en-US" altLang="ko-KR" smtClean="0"/>
              <a:t>V3 </a:t>
            </a:r>
            <a:r>
              <a:rPr lang="ko-KR" altLang="en-US" smtClean="0"/>
              <a:t>계열 제품은 </a:t>
            </a:r>
            <a:r>
              <a:rPr lang="en-US" altLang="ko-KR" smtClean="0"/>
              <a:t>PC </a:t>
            </a:r>
            <a:r>
              <a:rPr lang="ko-KR" altLang="en-US" smtClean="0"/>
              <a:t>통합보안 서비스인 </a:t>
            </a:r>
            <a:r>
              <a:rPr lang="en-US" altLang="ko-KR" smtClean="0"/>
              <a:t>V3 365 </a:t>
            </a:r>
            <a:r>
              <a:rPr lang="ko-KR" altLang="en-US" smtClean="0"/>
              <a:t>클리닉</a:t>
            </a:r>
            <a:r>
              <a:rPr lang="en-US" altLang="ko-KR" smtClean="0"/>
              <a:t>, </a:t>
            </a:r>
            <a:r>
              <a:rPr lang="ko-KR" altLang="en-US" smtClean="0"/>
              <a:t>무료 백신 </a:t>
            </a:r>
            <a:r>
              <a:rPr lang="en-US" altLang="ko-KR" smtClean="0"/>
              <a:t>V3 </a:t>
            </a:r>
            <a:r>
              <a:rPr lang="ko-KR" altLang="en-US" smtClean="0"/>
              <a:t>라이트이다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V3 </a:t>
            </a:r>
            <a:r>
              <a:rPr lang="ko-KR" altLang="en-US" smtClean="0"/>
              <a:t>역시 타사 혹은 자사의 다른 백신 프로그램들과 같이 설치하면</a:t>
            </a:r>
            <a:r>
              <a:rPr lang="en-US" altLang="ko-KR" smtClean="0"/>
              <a:t>, </a:t>
            </a:r>
            <a:r>
              <a:rPr lang="ko-KR" altLang="en-US" smtClean="0"/>
              <a:t>정상 동작하지 않을 수 있어 반드시 다른 백신 프로그램은 삭제 후 </a:t>
            </a:r>
            <a:r>
              <a:rPr lang="en-US" altLang="ko-KR" smtClean="0"/>
              <a:t>V3 Lite</a:t>
            </a:r>
            <a:r>
              <a:rPr lang="ko-KR" altLang="en-US" smtClean="0"/>
              <a:t>를 설치하는 것을 권장한다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V3</a:t>
            </a:r>
            <a:r>
              <a:rPr lang="ko-KR" altLang="en-US" smtClean="0"/>
              <a:t>는 아시아 지역에서 탄생한 가장 오래된 아시아 대표 보안 소프트웨어이기도 함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V3</a:t>
            </a:r>
            <a:r>
              <a:rPr lang="ko-KR" altLang="en-US" smtClean="0"/>
              <a:t>는 비서양권 업체 중 최다 국제 보안 인증을 보유한 </a:t>
            </a:r>
            <a:r>
              <a:rPr lang="en-US" altLang="ko-KR" smtClean="0"/>
              <a:t>S/w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V3(Vaccine 3)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500042"/>
            <a:ext cx="146986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악성 코드에 대한 설명으로 옳지 않은 것은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① </a:t>
            </a:r>
            <a:r>
              <a:rPr lang="ko-KR" altLang="en-US" smtClean="0"/>
              <a:t>악의적인 용도로 사용 될 수 있는 유해 프로그램을 말한다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② </a:t>
            </a:r>
            <a:r>
              <a:rPr lang="ko-KR" altLang="en-US" smtClean="0"/>
              <a:t>외부 침입을 탐지하고 분석하는 프로그램으로 잘못된 정보를 제공할 수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③ </a:t>
            </a:r>
            <a:r>
              <a:rPr lang="ko-KR" altLang="en-US" smtClean="0"/>
              <a:t>때로는 실행하지 않은 파일이 저절로 삭제되거나 변형되는 모습으로 나타난다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④ </a:t>
            </a:r>
            <a:r>
              <a:rPr lang="ko-KR" altLang="en-US" smtClean="0"/>
              <a:t>대표적인 악성 코드로 스파이웨어</a:t>
            </a:r>
            <a:r>
              <a:rPr lang="en-US" altLang="ko-KR" smtClean="0"/>
              <a:t>, </a:t>
            </a:r>
            <a:r>
              <a:rPr lang="ko-KR" altLang="en-US" smtClean="0"/>
              <a:t>트로이 목마 등이 있다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2007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/>
              <a:t>다음 중 컴퓨터 바이러스나 웜</a:t>
            </a:r>
            <a:r>
              <a:rPr lang="en-US" altLang="ko-KR" b="1" smtClean="0"/>
              <a:t>(Worm)</a:t>
            </a:r>
            <a:r>
              <a:rPr lang="ko-KR" altLang="en-US" b="1" smtClean="0"/>
              <a:t>이 가지고 있는 특징으로 옳지 않은 것은</a:t>
            </a:r>
            <a:r>
              <a:rPr lang="en-US" altLang="ko-KR" b="1" smtClean="0"/>
              <a:t>?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r>
              <a:rPr lang="ko-KR" altLang="en-US" smtClean="0"/>
              <a:t>① 복제 기능② 치료 기능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mtClean="0"/>
              <a:t>③ 은폐 기능④ 파괴 기능</a:t>
            </a:r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다음 중 컴퓨터 바이러스의 예방과 치료에 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다운로드한 파일이나 외부에서 가져온 파일은 반드시 바이러스 검사를 수행한 후에 사용한다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네트워크를 통해 감염되는 것을 방지하기 위하여 공유 폴더의 속성을 숨김으로 설정한다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전자우편을 통해 감염될 수 있으므로 발신자가 불분명한 전자우편은 열어보지 않고 삭제한다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백신 프로그램의 업데이트를 통해 주기적으로 바이러스 검사를 수행한다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컴퓨터 사용시 발생할 수 있는 바이러스 예방에 관한 방법으로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① 방화벽을 설정하여 사용한다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② 의심이 가는 메일은 열지 않고 삭제한다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③ 백신 프로그램을 최신 버전으로 업데이트 하여 실행한다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④ 장기적으로 디스크 정리를 수행한다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4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2009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컴퓨터에게 해를 끼치는 악성프로그램의 총칭</a:t>
            </a:r>
          </a:p>
          <a:p>
            <a:r>
              <a:rPr lang="ko-KR" altLang="en-US" dirty="0" smtClean="0"/>
              <a:t>컴퓨터 프로그램이나 실행 가능한 부분을 변형시켜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그곳에다 자신 혹은 자신의 변형을 복사해 넣는 프로그램 명령어들의 집합</a:t>
            </a:r>
          </a:p>
          <a:p>
            <a:r>
              <a:rPr lang="ko-KR" altLang="en-US" dirty="0" smtClean="0"/>
              <a:t>감염 특징이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감염 사실을 숨기는 은폐</a:t>
            </a:r>
          </a:p>
          <a:p>
            <a:r>
              <a:rPr lang="ko-KR" altLang="en-US" dirty="0" smtClean="0"/>
              <a:t>특정일 또는 특정 환경이 되면 데이터 파괴</a:t>
            </a:r>
          </a:p>
          <a:p>
            <a:r>
              <a:rPr lang="ko-KR" altLang="en-US" dirty="0" smtClean="0"/>
              <a:t>컴퓨터 성능 저하시키고 </a:t>
            </a:r>
            <a:r>
              <a:rPr lang="ko-KR" altLang="en-US" dirty="0" err="1" smtClean="0"/>
              <a:t>오동작</a:t>
            </a:r>
            <a:r>
              <a:rPr lang="ko-KR" altLang="en-US" dirty="0" smtClean="0"/>
              <a:t> 유발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컴퓨터 바이러스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다음의 해킹 유형 중에서 여러 대의 장비를 이용하여 대량의 데이터를 특정한 서버에 집중적으로 전송하므로써 서버의 정상적인 기능을 방해하는 것을 무엇이라고 하는가</a:t>
            </a:r>
            <a:r>
              <a:rPr lang="en-US" altLang="ko-KR" smtClean="0"/>
              <a:t>?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① 스푸핑</a:t>
            </a:r>
            <a:r>
              <a:rPr lang="en-US" altLang="ko-KR" smtClean="0"/>
              <a:t>(spoofing)② </a:t>
            </a:r>
            <a:r>
              <a:rPr lang="ko-KR" altLang="en-US" smtClean="0"/>
              <a:t>스니퍼</a:t>
            </a:r>
            <a:r>
              <a:rPr lang="en-US" altLang="ko-KR" smtClean="0"/>
              <a:t>(sniffer)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③ </a:t>
            </a:r>
            <a:r>
              <a:rPr lang="en-US" altLang="ko-KR" smtClean="0"/>
              <a:t>Dos(Denial </a:t>
            </a:r>
            <a:r>
              <a:rPr lang="en-US" altLang="ko-KR" smtClean="0"/>
              <a:t>of Service)④ </a:t>
            </a:r>
            <a:r>
              <a:rPr lang="ko-KR" altLang="en-US" smtClean="0"/>
              <a:t>트랩 도어</a:t>
            </a:r>
            <a:r>
              <a:rPr lang="en-US" altLang="ko-KR" smtClean="0"/>
              <a:t>(trap door)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5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2009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4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</a:t>
            </a:r>
            <a:r>
              <a:rPr lang="en-US" altLang="ko-KR" smtClean="0"/>
              <a:t> </a:t>
            </a:r>
            <a:r>
              <a:rPr lang="ko-KR" altLang="en-US" smtClean="0"/>
              <a:t>②</a:t>
            </a:r>
            <a:r>
              <a:rPr lang="en-US" altLang="ko-KR" smtClean="0"/>
              <a:t>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r>
              <a:rPr lang="en-US" altLang="ko-KR" smtClean="0"/>
              <a:t>  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컴퓨터 바이러스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컴퓨터 바이러스 역사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컴퓨터 바이러스의 분류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컴퓨터 바이러스의 특징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컴퓨터 바이러스의 감염증상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컴퓨터 바이러스의 전파 경로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7. </a:t>
            </a:r>
            <a:r>
              <a:rPr lang="ko-KR" altLang="en-US" smtClean="0"/>
              <a:t>백신프로그램의 종류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유용하거나 자주 사용되는 프로그램 또는 명령 수행 절차 내에 숨겨진 코드를 포함시켜 잠복하고 있다가 사용자가 프로그램을 실행할 경우 원치 않은 기능을 수행</a:t>
            </a:r>
          </a:p>
          <a:p>
            <a:r>
              <a:rPr lang="ko-KR" altLang="en-US" dirty="0" smtClean="0"/>
              <a:t>컴퓨터 바이러스와는 달리 자기복제 능력은 없고 고의적인 부작용만 갖고 있는 악성 프로그램으로 버그와는 또 다른 개념이다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처방</a:t>
            </a:r>
          </a:p>
          <a:p>
            <a:pPr lvl="1"/>
            <a:r>
              <a:rPr lang="ko-KR" altLang="en-US" dirty="0" smtClean="0"/>
              <a:t>자기가 포함되어 있는 프로그램 내에서만 존재하고 다른 곳으로 자기 자신을 복사하지 않기 때문에 해당 프로그램 삭제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형태</a:t>
            </a:r>
          </a:p>
          <a:p>
            <a:pPr lvl="1"/>
            <a:r>
              <a:rPr lang="ko-KR" altLang="en-US" dirty="0" smtClean="0"/>
              <a:t>원격조정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패스워드 가로채기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입력 가로채기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파일 파괴</a:t>
            </a:r>
            <a:r>
              <a:rPr lang="en-US" altLang="ko-KR" dirty="0" smtClean="0"/>
              <a:t>, FTP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보호기능 삭제 기능 등의 다양한 형태들이 발견</a:t>
            </a:r>
          </a:p>
          <a:p>
            <a:pPr lvl="1"/>
            <a:r>
              <a:rPr lang="ko-KR" altLang="en-US" dirty="0" smtClean="0"/>
              <a:t>대부분 기능들이 복합적으로 내재되어 있으나 아직까지 알려지지 않은 다른 기능들도 많이 존재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트로이 </a:t>
            </a:r>
            <a:r>
              <a:rPr lang="ko-KR" altLang="en-US" dirty="0" err="1" smtClean="0"/>
              <a:t>목마형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4911741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자신의 복제품을 </a:t>
            </a:r>
            <a:r>
              <a:rPr lang="ko-KR" altLang="en-US" dirty="0" err="1" smtClean="0"/>
              <a:t>전파하기위하여</a:t>
            </a:r>
            <a:r>
              <a:rPr lang="ko-KR" altLang="en-US" dirty="0" smtClean="0"/>
              <a:t> 네트워크 연결을 이용</a:t>
            </a:r>
          </a:p>
          <a:p>
            <a:r>
              <a:rPr lang="ko-KR" altLang="en-US" dirty="0" smtClean="0"/>
              <a:t>연결된 통신망을 사용하여 시스템에서 시스템으로 확산되며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 회선으로 연결된 시스템을 공격</a:t>
            </a:r>
          </a:p>
          <a:p>
            <a:r>
              <a:rPr lang="ko-KR" altLang="en-US" dirty="0" smtClean="0"/>
              <a:t>일단 시스템 내에서 활동하면</a:t>
            </a:r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 err="1" smtClean="0"/>
              <a:t>웜</a:t>
            </a:r>
            <a:r>
              <a:rPr lang="ko-KR" altLang="en-US" dirty="0" smtClean="0"/>
              <a:t> 프로그램은 컴퓨터 바이러스로 활동</a:t>
            </a:r>
          </a:p>
          <a:p>
            <a:pPr lvl="1"/>
            <a:r>
              <a:rPr lang="ko-KR" altLang="en-US" dirty="0" smtClean="0"/>
              <a:t>자신을 복제하여 다른 시스템에 메일을 보내어 다른 시스템에서 자신의 복제를 수행할 수 있는 원격 수행</a:t>
            </a:r>
          </a:p>
          <a:p>
            <a:pPr lvl="1"/>
            <a:r>
              <a:rPr lang="ko-KR" altLang="en-US" dirty="0" smtClean="0"/>
              <a:t>원격 시스템을 로그인하여 자신을 다른 시스템으로 복제하도록 하는 명령을 사용하는 원격 로그인 능력</a:t>
            </a:r>
          </a:p>
          <a:p>
            <a:pPr lvl="1"/>
            <a:r>
              <a:rPr lang="ko-KR" altLang="en-US" dirty="0" smtClean="0"/>
              <a:t>트로이 목마 프로그램을 삽입하거나 파괴적인 활동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종류</a:t>
            </a:r>
          </a:p>
          <a:p>
            <a:pPr lvl="1"/>
            <a:r>
              <a:rPr lang="en-US" altLang="ko-KR" dirty="0" err="1" smtClean="0"/>
              <a:t>Welchia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웜</a:t>
            </a:r>
            <a:r>
              <a:rPr lang="en-US" altLang="ko-KR" dirty="0" smtClean="0"/>
              <a:t>, Blaster </a:t>
            </a:r>
            <a:r>
              <a:rPr lang="ko-KR" altLang="en-US" dirty="0" err="1" smtClean="0"/>
              <a:t>웜</a:t>
            </a:r>
            <a:r>
              <a:rPr lang="ko-KR" altLang="en-US" dirty="0" smtClean="0"/>
              <a:t> 등</a:t>
            </a:r>
          </a:p>
          <a:p>
            <a:r>
              <a:rPr lang="ko-KR" altLang="en-US" dirty="0" smtClean="0"/>
              <a:t>비교적 짧은 시간 안에 많은 시스템으로 확산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웜</a:t>
            </a:r>
            <a:r>
              <a:rPr lang="en-US" altLang="ko-KR" dirty="0" smtClean="0"/>
              <a:t>(worm)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프로그램을 디버그 하거나 시험하기 위하여 프로그램 개발자에 의하여 합법적으로 사용되어 온 프로그램이다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비밀입장 포인트를 알고 있는 사용자가 트랩도어를 이용하여 인증과정 없이 특별한 권한을 얻을 수 있게 하는 프로그램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대응책</a:t>
            </a:r>
          </a:p>
          <a:p>
            <a:pPr lvl="1"/>
            <a:r>
              <a:rPr lang="ko-KR" altLang="en-US" dirty="0" smtClean="0"/>
              <a:t>주로 프로그램 개발과 소프트웨어 업그레이드 과정에 설치된 트랩도어 제거해야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트랩 도어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1949</a:t>
            </a:r>
            <a:r>
              <a:rPr lang="ko-KR" altLang="en-US" dirty="0" smtClean="0"/>
              <a:t>년 폰 </a:t>
            </a:r>
            <a:r>
              <a:rPr lang="ko-KR" altLang="en-US" dirty="0" err="1" smtClean="0"/>
              <a:t>노이만이</a:t>
            </a:r>
            <a:r>
              <a:rPr lang="ko-KR" altLang="en-US" dirty="0" smtClean="0"/>
              <a:t> 발표한 논문</a:t>
            </a:r>
          </a:p>
          <a:p>
            <a:pPr lvl="1"/>
            <a:r>
              <a:rPr lang="ko-KR" altLang="en-US" dirty="0" smtClean="0"/>
              <a:t>컴퓨터 프로그램이 스스로 복제하여 증식할 수 있다는 가능성을 제시</a:t>
            </a:r>
          </a:p>
          <a:p>
            <a:r>
              <a:rPr lang="en-US" altLang="ko-KR" dirty="0" smtClean="0"/>
              <a:t>1970</a:t>
            </a:r>
            <a:r>
              <a:rPr lang="ko-KR" altLang="en-US" dirty="0" smtClean="0"/>
              <a:t>년대</a:t>
            </a:r>
          </a:p>
          <a:p>
            <a:pPr lvl="1"/>
            <a:r>
              <a:rPr lang="ko-KR" altLang="en-US" dirty="0" smtClean="0"/>
              <a:t>최초의 컴퓨터 바이러스 출현</a:t>
            </a:r>
          </a:p>
          <a:p>
            <a:pPr lvl="1"/>
            <a:r>
              <a:rPr lang="ko-KR" altLang="en-US" dirty="0" smtClean="0"/>
              <a:t>미 국방성 네트워크에서 처음 발견</a:t>
            </a:r>
          </a:p>
          <a:p>
            <a:pPr lvl="1"/>
            <a:r>
              <a:rPr lang="ko-KR" altLang="en-US" dirty="0" smtClean="0"/>
              <a:t>최초의 백신</a:t>
            </a:r>
            <a:r>
              <a:rPr lang="en-US" altLang="ko-KR" dirty="0" smtClean="0"/>
              <a:t>(vaccine) </a:t>
            </a:r>
            <a:r>
              <a:rPr lang="ko-KR" altLang="en-US" dirty="0" smtClean="0"/>
              <a:t>프로그램으로 알려진 </a:t>
            </a:r>
            <a:r>
              <a:rPr lang="ko-KR" altLang="en-US" dirty="0" err="1" smtClean="0"/>
              <a:t>리퍼</a:t>
            </a:r>
            <a:r>
              <a:rPr lang="en-US" altLang="ko-KR" dirty="0" smtClean="0"/>
              <a:t>(Reaper) </a:t>
            </a:r>
            <a:r>
              <a:rPr lang="ko-KR" altLang="en-US" dirty="0" smtClean="0"/>
              <a:t>프로그램으로 진단 및 치료가 가능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컴퓨터 바이러스 역사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원시형</a:t>
            </a:r>
            <a:r>
              <a:rPr lang="ko-KR" altLang="en-US" dirty="0" smtClean="0"/>
              <a:t> 바이러스</a:t>
            </a:r>
            <a:r>
              <a:rPr lang="en-US" altLang="ko-KR" dirty="0" smtClean="0"/>
              <a:t>(primitive virus)</a:t>
            </a:r>
          </a:p>
          <a:p>
            <a:r>
              <a:rPr lang="ko-KR" altLang="en-US" dirty="0" smtClean="0"/>
              <a:t>실력이 그다지 뛰어나지 않은 아마추어 프로그래머들에 의해서 제작</a:t>
            </a:r>
          </a:p>
          <a:p>
            <a:r>
              <a:rPr lang="ko-KR" altLang="en-US" dirty="0" smtClean="0"/>
              <a:t>컴퓨터바이러스가 실제로 존재할 수 있다는 가능성을 증명하는 수준</a:t>
            </a:r>
          </a:p>
          <a:p>
            <a:r>
              <a:rPr lang="ko-KR" altLang="en-US" dirty="0" smtClean="0"/>
              <a:t>분석하기도 쉬워서 백신 프로그램을 제작하기도 쉬움</a:t>
            </a:r>
          </a:p>
          <a:p>
            <a:r>
              <a:rPr lang="ko-KR" altLang="en-US" dirty="0" smtClean="0"/>
              <a:t>예</a:t>
            </a:r>
          </a:p>
          <a:p>
            <a:pPr lvl="1"/>
            <a:r>
              <a:rPr lang="ko-KR" altLang="en-US" dirty="0" smtClean="0"/>
              <a:t>돌 바이러스</a:t>
            </a:r>
            <a:r>
              <a:rPr lang="en-US" altLang="ko-KR" dirty="0" smtClean="0"/>
              <a:t>(Stoned virus)</a:t>
            </a:r>
            <a:r>
              <a:rPr lang="ko-KR" altLang="en-US" dirty="0" smtClean="0"/>
              <a:t>와 예루살렘 바이러스</a:t>
            </a:r>
            <a:r>
              <a:rPr lang="en-US" altLang="ko-KR" dirty="0" smtClean="0"/>
              <a:t>(Jerusalem virus)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세대 바이러스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534036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/>
              <a:t>1980</a:t>
            </a:r>
            <a:r>
              <a:rPr lang="ko-KR" altLang="en-US" smtClean="0"/>
              <a:t>년</a:t>
            </a:r>
          </a:p>
          <a:p>
            <a:pPr lvl="1"/>
            <a:r>
              <a:rPr lang="en-US" altLang="ko-KR" smtClean="0"/>
              <a:t>PC, </a:t>
            </a:r>
            <a:r>
              <a:rPr lang="ko-KR" altLang="en-US" smtClean="0"/>
              <a:t>인터넷</a:t>
            </a:r>
            <a:r>
              <a:rPr lang="en-US" altLang="ko-KR" smtClean="0"/>
              <a:t>, BBS </a:t>
            </a:r>
            <a:r>
              <a:rPr lang="ko-KR" altLang="en-US" smtClean="0"/>
              <a:t>등의 보급으로 데이터 교환이 활성화되기 시작</a:t>
            </a:r>
          </a:p>
          <a:p>
            <a:r>
              <a:rPr lang="en-US" altLang="ko-KR" smtClean="0"/>
              <a:t>1980</a:t>
            </a:r>
            <a:r>
              <a:rPr lang="ko-KR" altLang="en-US" smtClean="0"/>
              <a:t>년대 초</a:t>
            </a:r>
          </a:p>
          <a:p>
            <a:pPr lvl="1"/>
            <a:r>
              <a:rPr lang="ko-KR" altLang="en-US" smtClean="0"/>
              <a:t>프로그램이나 파일 등을 삭제하는 트로이 목마</a:t>
            </a:r>
            <a:r>
              <a:rPr lang="en-US" altLang="ko-KR" smtClean="0"/>
              <a:t>(Trojan horse) </a:t>
            </a:r>
            <a:r>
              <a:rPr lang="ko-KR" altLang="en-US" smtClean="0"/>
              <a:t>프로그램이 최초로 발견</a:t>
            </a:r>
          </a:p>
          <a:p>
            <a:pPr lvl="1"/>
            <a:r>
              <a:rPr lang="ko-KR" altLang="en-US" smtClean="0"/>
              <a:t>로스 그린버그</a:t>
            </a:r>
            <a:r>
              <a:rPr lang="en-US" altLang="ko-KR" smtClean="0"/>
              <a:t>(Ross M. Greenberg)</a:t>
            </a:r>
            <a:r>
              <a:rPr lang="ko-KR" altLang="en-US" smtClean="0"/>
              <a:t>가 제작한 백신 프로그램인 플루샷</a:t>
            </a:r>
            <a:r>
              <a:rPr lang="en-US" altLang="ko-KR" smtClean="0"/>
              <a:t>(flushot)</a:t>
            </a:r>
            <a:r>
              <a:rPr lang="ko-KR" altLang="en-US" smtClean="0"/>
              <a:t>을 위장하여 사용자의 컴퓨터를 공격</a:t>
            </a:r>
          </a:p>
          <a:p>
            <a:r>
              <a:rPr lang="en-US" altLang="ko-KR" smtClean="0"/>
              <a:t>1988</a:t>
            </a:r>
            <a:r>
              <a:rPr lang="ko-KR" altLang="en-US" smtClean="0"/>
              <a:t>년</a:t>
            </a:r>
          </a:p>
          <a:p>
            <a:pPr lvl="1"/>
            <a:r>
              <a:rPr lang="ko-KR" altLang="en-US" smtClean="0"/>
              <a:t>예루살렘</a:t>
            </a:r>
            <a:r>
              <a:rPr lang="en-US" altLang="ko-KR" smtClean="0"/>
              <a:t>(Jerusalem) </a:t>
            </a:r>
            <a:r>
              <a:rPr lang="ko-KR" altLang="en-US" smtClean="0"/>
              <a:t>바이러스</a:t>
            </a:r>
          </a:p>
          <a:p>
            <a:pPr lvl="1"/>
            <a:r>
              <a:rPr lang="ko-KR" altLang="en-US" smtClean="0"/>
              <a:t>파일에 감염되는 바이러스로서 최초로 프로그램에 실질적인 피해를 준 바이러스</a:t>
            </a:r>
          </a:p>
          <a:p>
            <a:pPr lvl="1"/>
            <a:r>
              <a:rPr lang="en-US" altLang="ko-KR" smtClean="0"/>
              <a:t>13</a:t>
            </a:r>
            <a:r>
              <a:rPr lang="ko-KR" altLang="en-US" smtClean="0"/>
              <a:t>일의 금요일마다 활동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1679</Words>
  <Application>Microsoft Office PowerPoint</Application>
  <PresentationFormat>화면 슬라이드 쇼(4:3)</PresentationFormat>
  <Paragraphs>219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고구려 벽화</vt:lpstr>
      <vt:lpstr>11장. 바이러스 및 백신</vt:lpstr>
      <vt:lpstr>INDEX</vt:lpstr>
      <vt:lpstr>1. 컴퓨터 바이러스</vt:lpstr>
      <vt:lpstr>트로이 목마형</vt:lpstr>
      <vt:lpstr>웜(worm)형</vt:lpstr>
      <vt:lpstr>트랩 도어</vt:lpstr>
      <vt:lpstr>2. 컴퓨터 바이러스 역사 </vt:lpstr>
      <vt:lpstr>제 1세대 바이러스</vt:lpstr>
      <vt:lpstr>슬라이드 9</vt:lpstr>
      <vt:lpstr>제 2세대 바이러스</vt:lpstr>
      <vt:lpstr>슬라이드 11</vt:lpstr>
      <vt:lpstr>제 3세대 바이러스</vt:lpstr>
      <vt:lpstr>제 4세대 바이러스</vt:lpstr>
      <vt:lpstr>제 5세대 바이러스</vt:lpstr>
      <vt:lpstr>슬라이드 15</vt:lpstr>
      <vt:lpstr>슬라이드 16</vt:lpstr>
      <vt:lpstr>3. 컴퓨터 바이러스의 분류</vt:lpstr>
      <vt:lpstr>슬라이드 18</vt:lpstr>
      <vt:lpstr>4. 컴퓨터 바이러스의 특징</vt:lpstr>
      <vt:lpstr>5. 컴퓨터 바이러스의 감염증상</vt:lpstr>
      <vt:lpstr>6. 컴퓨터 바이러스의 전파 경로</vt:lpstr>
      <vt:lpstr>7. 백신프로그램의 종류</vt:lpstr>
      <vt:lpstr>슬라이드 23</vt:lpstr>
      <vt:lpstr>3) 상용화된 백신 프로그램(알약)</vt:lpstr>
      <vt:lpstr>V3(Vaccine 3)</vt:lpstr>
      <vt:lpstr>기출문제풀이1(1급 2007년 2회)</vt:lpstr>
      <vt:lpstr>기출문제풀이2 (2급 2011년 3회)</vt:lpstr>
      <vt:lpstr>기출문제풀이3 (1급 2011년 3회)</vt:lpstr>
      <vt:lpstr>기출문제풀이4 (2급 2009년 3회)</vt:lpstr>
      <vt:lpstr>기출문제풀이5 (2급 2009년 4회)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111</cp:revision>
  <dcterms:created xsi:type="dcterms:W3CDTF">2012-01-12T16:29:24Z</dcterms:created>
  <dcterms:modified xsi:type="dcterms:W3CDTF">2012-02-22T14:58:04Z</dcterms:modified>
</cp:coreProperties>
</file>