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91" r:id="rId12"/>
    <p:sldId id="306" r:id="rId13"/>
    <p:sldId id="307" r:id="rId14"/>
    <p:sldId id="308" r:id="rId15"/>
    <p:sldId id="309" r:id="rId16"/>
    <p:sldId id="310" r:id="rId17"/>
    <p:sldId id="311" r:id="rId18"/>
    <p:sldId id="292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293" r:id="rId31"/>
    <p:sldId id="323" r:id="rId32"/>
    <p:sldId id="324" r:id="rId33"/>
    <p:sldId id="325" r:id="rId34"/>
    <p:sldId id="294" r:id="rId35"/>
    <p:sldId id="326" r:id="rId36"/>
    <p:sldId id="295" r:id="rId37"/>
    <p:sldId id="296" r:id="rId38"/>
    <p:sldId id="297" r:id="rId39"/>
    <p:sldId id="298" r:id="rId40"/>
    <p:sldId id="327" r:id="rId41"/>
    <p:sldId id="328" r:id="rId42"/>
    <p:sldId id="284" r:id="rId43"/>
    <p:sldId id="329" r:id="rId44"/>
    <p:sldId id="330" r:id="rId45"/>
    <p:sldId id="287" r:id="rId46"/>
    <p:sldId id="259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94660"/>
  </p:normalViewPr>
  <p:slideViewPr>
    <p:cSldViewPr>
      <p:cViewPr varScale="1">
        <p:scale>
          <a:sx n="94" d="100"/>
          <a:sy n="94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정보통신 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214422"/>
            <a:ext cx="8686800" cy="490063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음성용 전용회선 이용</a:t>
            </a:r>
          </a:p>
          <a:p>
            <a:r>
              <a:rPr lang="ko-KR" altLang="en-US" dirty="0" smtClean="0"/>
              <a:t>기존 전화 교환망의 이용</a:t>
            </a:r>
          </a:p>
          <a:p>
            <a:r>
              <a:rPr lang="ko-KR" altLang="en-US" dirty="0" err="1" smtClean="0"/>
              <a:t>광대역</a:t>
            </a:r>
            <a:r>
              <a:rPr lang="ko-KR" altLang="en-US" dirty="0" smtClean="0"/>
              <a:t> 회선의 이용</a:t>
            </a:r>
          </a:p>
          <a:p>
            <a:r>
              <a:rPr lang="ko-KR" altLang="en-US" dirty="0" smtClean="0"/>
              <a:t>디지털 전용회선 이용</a:t>
            </a:r>
          </a:p>
          <a:p>
            <a:r>
              <a:rPr lang="ko-KR" altLang="en-US" dirty="0" smtClean="0"/>
              <a:t>데이터 전용 교환망 이용</a:t>
            </a:r>
          </a:p>
          <a:p>
            <a:r>
              <a:rPr lang="ko-KR" altLang="en-US" dirty="0" smtClean="0"/>
              <a:t>종합정보통신망</a:t>
            </a:r>
            <a:r>
              <a:rPr lang="en-US" altLang="ko-KR" dirty="0" smtClean="0"/>
              <a:t>(ISDN)</a:t>
            </a:r>
          </a:p>
          <a:p>
            <a:r>
              <a:rPr lang="en-US" altLang="ko-KR" dirty="0" smtClean="0"/>
              <a:t>SAGE</a:t>
            </a:r>
          </a:p>
          <a:p>
            <a:r>
              <a:rPr lang="en-US" altLang="ko-KR" dirty="0" smtClean="0"/>
              <a:t>SABRE</a:t>
            </a:r>
          </a:p>
          <a:p>
            <a:r>
              <a:rPr lang="en-US" altLang="ko-KR" dirty="0" smtClean="0"/>
              <a:t>ARPANET</a:t>
            </a:r>
          </a:p>
          <a:p>
            <a:r>
              <a:rPr lang="en-US" altLang="ko-KR" dirty="0" smtClean="0"/>
              <a:t>ALOHA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정보통신 회선의 발달과정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이중 나선 케이블</a:t>
            </a:r>
            <a:r>
              <a:rPr lang="en-US" altLang="ko-KR" dirty="0" smtClean="0">
                <a:solidFill>
                  <a:srgbClr val="0070C0"/>
                </a:solidFill>
              </a:rPr>
              <a:t>(Twisted-Pair Cable)</a:t>
            </a:r>
          </a:p>
          <a:p>
            <a:r>
              <a:rPr lang="ko-KR" altLang="en-US" dirty="0" smtClean="0"/>
              <a:t>전화망에서 많이 사용된 매체</a:t>
            </a:r>
          </a:p>
          <a:p>
            <a:r>
              <a:rPr lang="ko-KR" altLang="en-US" dirty="0" smtClean="0"/>
              <a:t>이중 나선 케이블은 가느다란 동선을 플라스틱 절연체가 감싸고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선이 꼬인 형태로 되어있는 것이 특징</a:t>
            </a:r>
          </a:p>
          <a:p>
            <a:r>
              <a:rPr lang="ko-KR" altLang="en-US" dirty="0" smtClean="0"/>
              <a:t>전자기 간섭</a:t>
            </a:r>
            <a:r>
              <a:rPr lang="en-US" altLang="ko-KR" dirty="0" smtClean="0"/>
              <a:t>(EMI : Electro Magnetic Interference)</a:t>
            </a:r>
            <a:r>
              <a:rPr lang="ko-KR" altLang="en-US" dirty="0" smtClean="0"/>
              <a:t>을 막기 위한 피복방법에 의한 분류</a:t>
            </a:r>
          </a:p>
          <a:p>
            <a:pPr lvl="1"/>
            <a:r>
              <a:rPr lang="en-US" altLang="ko-KR" dirty="0" smtClean="0"/>
              <a:t>UTP(Unshielded Twisted Pair)</a:t>
            </a:r>
          </a:p>
          <a:p>
            <a:pPr lvl="1"/>
            <a:r>
              <a:rPr lang="en-US" altLang="ko-KR" dirty="0" smtClean="0"/>
              <a:t>FTP(Foiled Twisted Pair)</a:t>
            </a:r>
          </a:p>
          <a:p>
            <a:pPr lvl="1"/>
            <a:r>
              <a:rPr lang="en-US" altLang="ko-KR" dirty="0" smtClean="0"/>
              <a:t>STP(Shielded Twisted Pair)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전송 회선 </a:t>
            </a:r>
            <a:r>
              <a:rPr lang="en-US" altLang="ko-KR" dirty="0" smtClean="0"/>
              <a:t>1)</a:t>
            </a:r>
            <a:r>
              <a:rPr lang="ko-KR" altLang="en-US" dirty="0" smtClean="0"/>
              <a:t>통신회선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5143512"/>
            <a:ext cx="3094029" cy="73552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저항 값 </a:t>
            </a:r>
            <a:r>
              <a:rPr lang="en-US" altLang="ko-KR" dirty="0" smtClean="0"/>
              <a:t>50Ω</a:t>
            </a:r>
            <a:r>
              <a:rPr lang="ko-KR" altLang="en-US" dirty="0" smtClean="0"/>
              <a:t>을 가지는 기저대역 동축 케이블</a:t>
            </a:r>
            <a:r>
              <a:rPr lang="en-US" altLang="ko-KR" dirty="0" smtClean="0"/>
              <a:t>(baseband coaxial cable)</a:t>
            </a:r>
            <a:r>
              <a:rPr lang="ko-KR" altLang="en-US" dirty="0" smtClean="0"/>
              <a:t>과 저항 값 </a:t>
            </a:r>
            <a:r>
              <a:rPr lang="en-US" altLang="ko-KR" dirty="0" smtClean="0"/>
              <a:t>75Ω</a:t>
            </a:r>
            <a:r>
              <a:rPr lang="ko-KR" altLang="en-US" dirty="0" smtClean="0"/>
              <a:t>을 갖는 광대역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</a:t>
            </a:r>
            <a:r>
              <a:rPr lang="en-US" altLang="ko-KR" dirty="0" smtClean="0"/>
              <a:t>(broadband coaxial cable)</a:t>
            </a:r>
            <a:r>
              <a:rPr lang="ko-KR" altLang="en-US" dirty="0" smtClean="0"/>
              <a:t>로 구분됨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중심부의 동선을 절연물질과 전도체가 감싸고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외부를 외피가 둘러싸고 있는 형태로 이중 나선 케이블에 비해 더욱 강하게 보호되어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이중 나선 케이블보다 잡음에 보다 강한 특성을 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고속으로 데이터를 전송할 수 있지만 가격이 비싸고 설치가 어려움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동축</a:t>
            </a:r>
            <a:r>
              <a:rPr lang="ko-KR" altLang="en-US" dirty="0" smtClean="0"/>
              <a:t> 케이블</a:t>
            </a:r>
            <a:r>
              <a:rPr lang="en-US" altLang="ko-KR" dirty="0" smtClean="0"/>
              <a:t>(Coaxial Cable)</a:t>
            </a:r>
            <a:endParaRPr lang="ko-KR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357826"/>
            <a:ext cx="4210050" cy="733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7043758" cy="461488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모래로부터 만들어지는 유리섬유</a:t>
            </a:r>
          </a:p>
          <a:p>
            <a:r>
              <a:rPr lang="ko-KR" altLang="en-US" dirty="0" smtClean="0"/>
              <a:t>전송신호로는 빛을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임계각을 넘지 않는 빛이 </a:t>
            </a:r>
            <a:r>
              <a:rPr lang="ko-KR" altLang="en-US" dirty="0" err="1" smtClean="0"/>
              <a:t>광섬유안에서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전반사되어</a:t>
            </a:r>
            <a:r>
              <a:rPr lang="ko-KR" altLang="en-US" dirty="0" smtClean="0"/>
              <a:t> 진행하는 특성을 이용함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신호의 </a:t>
            </a:r>
            <a:r>
              <a:rPr lang="ko-KR" altLang="en-US" dirty="0" err="1" smtClean="0"/>
              <a:t>감쇠정도가</a:t>
            </a:r>
            <a:r>
              <a:rPr lang="ko-KR" altLang="en-US" dirty="0" smtClean="0"/>
              <a:t> 적고 엄청난 대역폭을 제공하며 전자기 간섭으로부터도 자유롭지만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가격이 비쌈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광섬유</a:t>
            </a:r>
            <a:r>
              <a:rPr lang="en-US" altLang="ko-KR" dirty="0" smtClean="0"/>
              <a:t>(Optical Fiber)</a:t>
            </a:r>
            <a:endParaRPr lang="ko-KR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357166"/>
            <a:ext cx="1709738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라디오파는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104Hz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108Hz</a:t>
            </a:r>
            <a:r>
              <a:rPr lang="ko-KR" altLang="en-US" dirty="0" smtClean="0"/>
              <a:t>정도의 주파수를 갖는 신호</a:t>
            </a:r>
          </a:p>
          <a:p>
            <a:r>
              <a:rPr lang="ko-KR" altLang="en-US" dirty="0" smtClean="0"/>
              <a:t>신호원으로부터 모든 방향으로 퍼져 나가는 전방향성</a:t>
            </a:r>
          </a:p>
          <a:p>
            <a:r>
              <a:rPr lang="ko-KR" altLang="en-US" dirty="0" smtClean="0"/>
              <a:t>장거리 전송이 가능</a:t>
            </a:r>
          </a:p>
          <a:p>
            <a:r>
              <a:rPr lang="ko-KR" altLang="en-US" dirty="0" smtClean="0"/>
              <a:t>주파수 대역에 따라 특성이 조금씩 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저주파의 </a:t>
            </a:r>
            <a:r>
              <a:rPr lang="ko-KR" altLang="en-US" dirty="0" err="1" smtClean="0"/>
              <a:t>라디오파는</a:t>
            </a:r>
            <a:r>
              <a:rPr lang="ko-KR" altLang="en-US" dirty="0" smtClean="0"/>
              <a:t> 건물과 같은 장애물을 쉽게 통과</a:t>
            </a:r>
          </a:p>
          <a:p>
            <a:r>
              <a:rPr lang="ko-KR" altLang="en-US" dirty="0" smtClean="0"/>
              <a:t>고주파의 </a:t>
            </a:r>
            <a:r>
              <a:rPr lang="ko-KR" altLang="en-US" dirty="0" err="1" smtClean="0"/>
              <a:t>라디오파는</a:t>
            </a:r>
            <a:r>
              <a:rPr lang="ko-KR" altLang="en-US" dirty="0" smtClean="0"/>
              <a:t> 장애물에 대해 반사가 일어남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거리에 따라 신호의 세기가 감쇠하며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주변의 다른 전자기파에 의해 쉽게 간섭이 일어남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FM </a:t>
            </a:r>
            <a:r>
              <a:rPr lang="ko-KR" altLang="en-US" dirty="0" smtClean="0"/>
              <a:t>라디오방송이나</a:t>
            </a:r>
            <a:r>
              <a:rPr lang="en-US" altLang="ko-KR" dirty="0" smtClean="0"/>
              <a:t>, VHF/UHF TV </a:t>
            </a:r>
            <a:r>
              <a:rPr lang="ko-KR" altLang="en-US" dirty="0" smtClean="0"/>
              <a:t>방송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아마추어 무선통신</a:t>
            </a:r>
            <a:r>
              <a:rPr lang="en-US" altLang="ko-KR" dirty="0" smtClean="0"/>
              <a:t>(HAM) </a:t>
            </a:r>
            <a:r>
              <a:rPr lang="ko-KR" altLang="en-US" dirty="0" smtClean="0"/>
              <a:t>등에서 사용됨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 무선매체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100" dirty="0" err="1" smtClean="0"/>
              <a:t>라디오파</a:t>
            </a:r>
            <a:r>
              <a:rPr lang="en-US" altLang="ko-KR" sz="3100" dirty="0" smtClean="0"/>
              <a:t>(Radio Frequency Wave)</a:t>
            </a:r>
            <a:endParaRPr lang="ko-KR" altLang="en-US" sz="3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주로 주파수 대역 </a:t>
            </a:r>
            <a:r>
              <a:rPr lang="en-US" altLang="ko-KR" dirty="0" smtClean="0"/>
              <a:t>1010Hz </a:t>
            </a:r>
            <a:r>
              <a:rPr lang="ko-KR" altLang="en-US" dirty="0" smtClean="0"/>
              <a:t>정도를 사용</a:t>
            </a:r>
          </a:p>
          <a:p>
            <a:r>
              <a:rPr lang="ko-KR" altLang="en-US" dirty="0" err="1" smtClean="0"/>
              <a:t>직진성이</a:t>
            </a:r>
            <a:r>
              <a:rPr lang="ko-KR" altLang="en-US" dirty="0" smtClean="0"/>
              <a:t> 강하므로 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수신을 위해서 일반적으로 </a:t>
            </a:r>
            <a:r>
              <a:rPr lang="ko-KR" altLang="en-US" dirty="0" err="1" smtClean="0"/>
              <a:t>접시형</a:t>
            </a:r>
            <a:r>
              <a:rPr lang="ko-KR" altLang="en-US" dirty="0" smtClean="0"/>
              <a:t> 안테나로 불리는 파라볼라</a:t>
            </a:r>
            <a:r>
              <a:rPr lang="en-US" altLang="ko-KR" dirty="0" smtClean="0"/>
              <a:t>(parabola) </a:t>
            </a:r>
            <a:r>
              <a:rPr lang="ko-KR" altLang="en-US" dirty="0" smtClean="0"/>
              <a:t>안테나를 사용</a:t>
            </a:r>
          </a:p>
          <a:p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 안테나는 정확히 일직선상에 놓여야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장거리이면서 비교적 고속통신이 필요하지만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유선 전송매체를 설치하기가 어려운 경우에 이용됨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중계탑들의</a:t>
            </a:r>
            <a:r>
              <a:rPr lang="ko-KR" altLang="en-US" dirty="0" smtClean="0"/>
              <a:t> 높이에 따라서 전송거리가 결정됨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100m </a:t>
            </a:r>
            <a:r>
              <a:rPr lang="ko-KR" altLang="en-US" dirty="0" smtClean="0"/>
              <a:t>높이로 </a:t>
            </a:r>
            <a:r>
              <a:rPr lang="ko-KR" altLang="en-US" dirty="0" err="1" smtClean="0"/>
              <a:t>중계탑을</a:t>
            </a:r>
            <a:r>
              <a:rPr lang="ko-KR" altLang="en-US" dirty="0" smtClean="0"/>
              <a:t> 설치하면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80Km</a:t>
            </a:r>
            <a:r>
              <a:rPr lang="ko-KR" altLang="en-US" dirty="0" smtClean="0"/>
              <a:t>정도의 거리를 두고 다음 </a:t>
            </a:r>
            <a:r>
              <a:rPr lang="ko-KR" altLang="en-US" dirty="0" err="1" smtClean="0"/>
              <a:t>중계탑을</a:t>
            </a:r>
            <a:r>
              <a:rPr lang="ko-KR" altLang="en-US" dirty="0" smtClean="0"/>
              <a:t> 설치할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이것은 유선 전송매체를 사용할 때보다 훨씬 적은 수의 증폭기나 </a:t>
            </a:r>
            <a:r>
              <a:rPr lang="ko-KR" altLang="en-US" dirty="0" err="1" smtClean="0"/>
              <a:t>리피터로도</a:t>
            </a:r>
            <a:r>
              <a:rPr lang="ko-KR" altLang="en-US" dirty="0" smtClean="0"/>
              <a:t> 더욱 먼 거리의 전송이 가능함을 의미</a:t>
            </a:r>
          </a:p>
          <a:p>
            <a:r>
              <a:rPr lang="ko-KR" altLang="en-US" dirty="0" smtClean="0"/>
              <a:t>건물과 같은 높은 고체 구조물을 통과하지 못하고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주파수 대역에서는 비에 의해 흡수되는 문제점이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기상조건에 따라서 통신이 영향을 받을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지상 마이크로파</a:t>
            </a:r>
            <a:r>
              <a:rPr lang="en-US" altLang="ko-KR" sz="3200" dirty="0" smtClean="0"/>
              <a:t>(Terrestrial Microwave)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주파수 대역 </a:t>
            </a:r>
            <a:r>
              <a:rPr lang="en-US" altLang="ko-KR" dirty="0" smtClean="0"/>
              <a:t>109Hz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1011Hz </a:t>
            </a:r>
            <a:r>
              <a:rPr lang="ko-KR" altLang="en-US" dirty="0" smtClean="0"/>
              <a:t>정도를 사용</a:t>
            </a:r>
          </a:p>
          <a:p>
            <a:r>
              <a:rPr lang="ko-KR" altLang="en-US" dirty="0" smtClean="0"/>
              <a:t>일반적으로는 정지궤도위성 </a:t>
            </a:r>
            <a:r>
              <a:rPr lang="en-US" altLang="ko-KR" dirty="0" smtClean="0"/>
              <a:t>(geosynchronous satellite)</a:t>
            </a:r>
            <a:r>
              <a:rPr lang="ko-KR" altLang="en-US" dirty="0" smtClean="0"/>
              <a:t>을 통한 전송에 이용됨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위성을 이용한 통신은 지역적인 제한에서 완전히 자유로울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위성 안테나만으로 지구상의 어느 곳과도 통신이 가능</a:t>
            </a:r>
          </a:p>
          <a:p>
            <a:r>
              <a:rPr lang="ko-KR" altLang="en-US" dirty="0" smtClean="0"/>
              <a:t>위성 마이크로파 역시 주파수 대역에 따라 비에 의해 흡수되는 특성이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기상상태가 통신에 비교적 큰 영향을 미침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송신국에서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수신국까지</a:t>
            </a:r>
            <a:r>
              <a:rPr lang="ko-KR" altLang="en-US" dirty="0" smtClean="0"/>
              <a:t> 전송을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항상 위성을 경유하기 때문에 대략 </a:t>
            </a:r>
            <a:r>
              <a:rPr lang="en-US" altLang="ko-KR" dirty="0" smtClean="0"/>
              <a:t>270ms</a:t>
            </a:r>
            <a:r>
              <a:rPr lang="ko-KR" altLang="en-US" dirty="0" smtClean="0"/>
              <a:t>정도의 전달지연시간이 발생함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위성 마이크로파를 이용한 전송은 광케이블로 연결되지 않은 장거리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국제전화와 같은 장거리 전화나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위성을 통한 </a:t>
            </a:r>
            <a:r>
              <a:rPr lang="en-US" altLang="ko-KR" dirty="0" smtClean="0"/>
              <a:t>TV </a:t>
            </a:r>
            <a:r>
              <a:rPr lang="ko-KR" altLang="en-US" dirty="0" smtClean="0"/>
              <a:t>방송 등에 이용되고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위성 마이크로파</a:t>
            </a:r>
            <a:r>
              <a:rPr lang="en-US" altLang="ko-KR" sz="3200" dirty="0" smtClean="0"/>
              <a:t>(Satellite Microwave)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14422"/>
            <a:ext cx="8572560" cy="5286412"/>
          </a:xfrm>
        </p:spPr>
        <p:txBody>
          <a:bodyPr>
            <a:no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감쇠</a:t>
            </a:r>
            <a:r>
              <a:rPr lang="en-US" altLang="ko-KR" sz="1600" dirty="0" smtClean="0">
                <a:solidFill>
                  <a:srgbClr val="0070C0"/>
                </a:solidFill>
              </a:rPr>
              <a:t>(Attenuation)</a:t>
            </a:r>
          </a:p>
          <a:p>
            <a:r>
              <a:rPr lang="ko-KR" altLang="en-US" sz="1600" dirty="0" smtClean="0"/>
              <a:t>신호가 전파될 때 발생하는 에너지의 손실</a:t>
            </a:r>
          </a:p>
          <a:p>
            <a:r>
              <a:rPr lang="ko-KR" altLang="en-US" sz="1600" dirty="0" smtClean="0"/>
              <a:t>전송거리가 멀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증폭기나 </a:t>
            </a:r>
            <a:r>
              <a:rPr lang="ko-KR" altLang="en-US" sz="1600" dirty="0" err="1" smtClean="0"/>
              <a:t>리피터의</a:t>
            </a:r>
            <a:r>
              <a:rPr lang="ko-KR" altLang="en-US" sz="1600" dirty="0" smtClean="0"/>
              <a:t> 감쇠를 </a:t>
            </a:r>
            <a:r>
              <a:rPr lang="ko-KR" altLang="en-US" sz="1600" dirty="0" err="1" smtClean="0"/>
              <a:t>어느정도</a:t>
            </a:r>
            <a:r>
              <a:rPr lang="ko-KR" altLang="en-US" sz="1600" dirty="0" smtClean="0"/>
              <a:t> 해결</a:t>
            </a:r>
          </a:p>
          <a:p>
            <a:r>
              <a:rPr lang="ko-KR" altLang="en-US" sz="1600" dirty="0" smtClean="0"/>
              <a:t>신호의 감쇠는 주파수에 의존적임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고주파 신호가 저주파 신호에 비해 감쇠의 정도가 더 큼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특별히 아날로그 전송과 관련해서 주파수에 의존적인 감쇠의 특성은 </a:t>
            </a:r>
            <a:r>
              <a:rPr lang="ko-KR" altLang="en-US" sz="1600" dirty="0" err="1" smtClean="0"/>
              <a:t>수신측에서</a:t>
            </a:r>
            <a:r>
              <a:rPr lang="ko-KR" altLang="en-US" sz="1600" dirty="0" smtClean="0"/>
              <a:t> 원래의 신호가 아닌 왜곡된 신호를 수신하게 할 수도 있음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이러한 신호의 왜곡을 감쇠 왜곡</a:t>
            </a:r>
            <a:r>
              <a:rPr lang="en-US" altLang="ko-KR" sz="1600" dirty="0" smtClean="0"/>
              <a:t>(attenuation distortion)</a:t>
            </a:r>
            <a:r>
              <a:rPr lang="ko-KR" altLang="en-US" sz="1600" dirty="0" smtClean="0"/>
              <a:t>이라고 함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>
                <a:solidFill>
                  <a:srgbClr val="0070C0"/>
                </a:solidFill>
              </a:rPr>
              <a:t>지연왜곡</a:t>
            </a:r>
            <a:r>
              <a:rPr lang="en-US" altLang="ko-KR" sz="1600" dirty="0" smtClean="0">
                <a:solidFill>
                  <a:srgbClr val="0070C0"/>
                </a:solidFill>
              </a:rPr>
              <a:t>(Delay Distortion)</a:t>
            </a:r>
          </a:p>
          <a:p>
            <a:r>
              <a:rPr lang="ko-KR" altLang="en-US" sz="1600" dirty="0" smtClean="0"/>
              <a:t>서로 다른 주파수 성분들이 서로 다른 속도로 전송되기 때문에 발생할 수 있는 문제</a:t>
            </a:r>
          </a:p>
          <a:p>
            <a:r>
              <a:rPr lang="ko-KR" altLang="en-US" sz="1600" dirty="0" smtClean="0"/>
              <a:t>여러 개의 주파수 성분들이 모여있는 원래의 전송신호가 전송매체를 통과하여 </a:t>
            </a:r>
            <a:r>
              <a:rPr lang="ko-KR" altLang="en-US" sz="1600" dirty="0" err="1" smtClean="0"/>
              <a:t>수신측에</a:t>
            </a:r>
            <a:r>
              <a:rPr lang="ko-KR" altLang="en-US" sz="1600" dirty="0" smtClean="0"/>
              <a:t> 전달될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주파수 성분들이 전파속도가 다르면 </a:t>
            </a:r>
            <a:r>
              <a:rPr lang="ko-KR" altLang="en-US" sz="1600" dirty="0" err="1" smtClean="0"/>
              <a:t>수신측에서는</a:t>
            </a:r>
            <a:r>
              <a:rPr lang="ko-KR" altLang="en-US" sz="1600" dirty="0" smtClean="0"/>
              <a:t> 원래 신호와 다른 왜곡된 신호를 받게 됨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>
                <a:solidFill>
                  <a:srgbClr val="0070C0"/>
                </a:solidFill>
              </a:rPr>
              <a:t>잡음</a:t>
            </a:r>
            <a:r>
              <a:rPr lang="en-US" altLang="ko-KR" sz="1600" dirty="0" smtClean="0">
                <a:solidFill>
                  <a:srgbClr val="0070C0"/>
                </a:solidFill>
              </a:rPr>
              <a:t>(Noise)</a:t>
            </a:r>
          </a:p>
          <a:p>
            <a:r>
              <a:rPr lang="ko-KR" altLang="en-US" sz="1600" dirty="0" smtClean="0"/>
              <a:t>전송신호 자체의 특성이나 매체의 특성 혹은 외부적 요인 등의 다양한 이유로 원래의 전송신호에 왜곡이 생기는 현상</a:t>
            </a:r>
          </a:p>
          <a:p>
            <a:r>
              <a:rPr lang="ko-KR" altLang="en-US" sz="1600" dirty="0" smtClean="0"/>
              <a:t>종류</a:t>
            </a:r>
          </a:p>
          <a:p>
            <a:pPr lvl="1"/>
            <a:r>
              <a:rPr lang="ko-KR" altLang="en-US" sz="1200" dirty="0" smtClean="0"/>
              <a:t>열에 의한 잡음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혼선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충격 잡음</a:t>
            </a:r>
          </a:p>
          <a:p>
            <a:endParaRPr lang="ko-KR" altLang="en-US" sz="1600" dirty="0" smtClean="0"/>
          </a:p>
          <a:p>
            <a:endParaRPr lang="ko-KR" altLang="en-US" sz="1600" dirty="0" smtClean="0"/>
          </a:p>
          <a:p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dirty="0" smtClean="0"/>
              <a:t> 전송손실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①</a:t>
            </a:r>
            <a:r>
              <a:rPr lang="ko-KR" altLang="en-US" dirty="0" err="1" smtClean="0"/>
              <a:t>단방향</a:t>
            </a:r>
            <a:r>
              <a:rPr lang="en-US" altLang="ko-KR" dirty="0" smtClean="0"/>
              <a:t>(Simplex) </a:t>
            </a:r>
            <a:r>
              <a:rPr lang="ko-KR" altLang="en-US" dirty="0" smtClean="0"/>
              <a:t>통신</a:t>
            </a:r>
          </a:p>
          <a:p>
            <a:pPr lvl="1"/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수신측이</a:t>
            </a:r>
            <a:r>
              <a:rPr lang="ko-KR" altLang="en-US" dirty="0" smtClean="0"/>
              <a:t> 미리 고정되어 있는 방식</a:t>
            </a:r>
          </a:p>
          <a:p>
            <a:pPr lvl="1"/>
            <a:r>
              <a:rPr lang="ko-KR" altLang="en-US" dirty="0" smtClean="0"/>
              <a:t>마치 일방통행 도로처럼 오직 한쪽 방향으로만 데이터를 전송할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TV</a:t>
            </a:r>
            <a:r>
              <a:rPr lang="ko-KR" altLang="en-US" dirty="0" smtClean="0"/>
              <a:t>나 라디오 방송 또는 컴퓨터와 모니터의 연결 등에서 사용</a:t>
            </a:r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수신된 데이터의 오류</a:t>
            </a:r>
            <a:r>
              <a:rPr lang="en-US" altLang="ko-KR" dirty="0" smtClean="0"/>
              <a:t>(error) </a:t>
            </a:r>
            <a:r>
              <a:rPr lang="ko-KR" altLang="en-US" dirty="0" smtClean="0"/>
              <a:t>발생 여부를 </a:t>
            </a:r>
            <a:r>
              <a:rPr lang="ko-KR" altLang="en-US" dirty="0" err="1" smtClean="0"/>
              <a:t>송신측이</a:t>
            </a:r>
            <a:r>
              <a:rPr lang="ko-KR" altLang="en-US" dirty="0" smtClean="0"/>
              <a:t> 알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전송 방식 </a:t>
            </a:r>
            <a:r>
              <a:rPr lang="en-US" altLang="ko-KR" sz="3600" dirty="0" smtClean="0"/>
              <a:t>1)</a:t>
            </a:r>
            <a:r>
              <a:rPr lang="ko-KR" altLang="en-US" sz="3600" dirty="0" smtClean="0"/>
              <a:t> 정보 전송방식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21497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반이중</a:t>
            </a:r>
            <a:r>
              <a:rPr lang="en-US" altLang="ko-KR" dirty="0" smtClean="0"/>
              <a:t>(Half duplex) </a:t>
            </a:r>
            <a:r>
              <a:rPr lang="ko-KR" altLang="en-US" dirty="0" smtClean="0"/>
              <a:t>통신</a:t>
            </a:r>
          </a:p>
          <a:p>
            <a:pPr lvl="1"/>
            <a:r>
              <a:rPr lang="ko-KR" altLang="en-US" dirty="0" smtClean="0"/>
              <a:t>외나무다리에서 한번에 한 사람만 지나갈 수 있는 것과 유사</a:t>
            </a:r>
          </a:p>
          <a:p>
            <a:pPr lvl="1"/>
            <a:r>
              <a:rPr lang="ko-KR" altLang="en-US" dirty="0" smtClean="0"/>
              <a:t>양방향 통신이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한 쪽이 송신하는 경우 상대편은 수신만 가능한 방식</a:t>
            </a:r>
          </a:p>
          <a:p>
            <a:pPr lvl="1"/>
            <a:r>
              <a:rPr lang="ko-KR" altLang="en-US" dirty="0" smtClean="0"/>
              <a:t>동시에 양방향으로 통신할 수는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무전기나 모뎀을 이용한 통신에서 사용됨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전이중</a:t>
            </a:r>
            <a:r>
              <a:rPr lang="en-US" altLang="ko-KR" dirty="0" smtClean="0"/>
              <a:t>(Full duplex) </a:t>
            </a:r>
            <a:r>
              <a:rPr lang="ko-KR" altLang="en-US" dirty="0" smtClean="0"/>
              <a:t>통신</a:t>
            </a:r>
          </a:p>
          <a:p>
            <a:pPr lvl="1"/>
            <a:r>
              <a:rPr lang="ko-KR" altLang="en-US" dirty="0" smtClean="0"/>
              <a:t>왕복도로와 마찬가지로 동시에 양방향으로 데이터 전송이 가능</a:t>
            </a:r>
          </a:p>
          <a:p>
            <a:pPr lvl="1"/>
            <a:r>
              <a:rPr lang="ko-KR" altLang="en-US" dirty="0" smtClean="0"/>
              <a:t>송신과 수신을 위해 별도의 채널을 둠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하나의 전송매체를 두 개의 채널로 분할하여 사용할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전송방향에 따라 서로 다른 전송매체를 사용할 수도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전화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②양방향 통신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정보통신시스템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전송 회선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전송 방식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정보통신설비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정보통신망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통신프로토콜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직렬</a:t>
            </a:r>
            <a:r>
              <a:rPr lang="en-US" altLang="ko-KR" dirty="0" smtClean="0">
                <a:solidFill>
                  <a:srgbClr val="0070C0"/>
                </a:solidFill>
              </a:rPr>
              <a:t>(Serial) </a:t>
            </a:r>
            <a:r>
              <a:rPr lang="ko-KR" altLang="en-US" dirty="0" smtClean="0">
                <a:solidFill>
                  <a:srgbClr val="0070C0"/>
                </a:solidFill>
              </a:rPr>
              <a:t>전송</a:t>
            </a:r>
          </a:p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전송선을</a:t>
            </a:r>
            <a:r>
              <a:rPr lang="ko-KR" altLang="en-US" dirty="0" smtClean="0"/>
              <a:t> 통해서 데이터를 한 비트씩 전송</a:t>
            </a:r>
          </a:p>
          <a:p>
            <a:r>
              <a:rPr lang="ko-KR" altLang="en-US" dirty="0" smtClean="0"/>
              <a:t>대부분의 데이터 전송</a:t>
            </a:r>
          </a:p>
          <a:p>
            <a:r>
              <a:rPr lang="ko-KR" altLang="en-US" dirty="0" err="1" smtClean="0"/>
              <a:t>송신측의</a:t>
            </a:r>
            <a:r>
              <a:rPr lang="ko-KR" altLang="en-US" dirty="0" smtClean="0"/>
              <a:t> 데이터는 전송하기 전에 직렬로 배열되어 전송이 이루어지며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수신측에서는</a:t>
            </a:r>
            <a:r>
              <a:rPr lang="ko-KR" altLang="en-US" dirty="0" smtClean="0"/>
              <a:t> 직렬신호를 병렬신호로 변환</a:t>
            </a:r>
          </a:p>
          <a:p>
            <a:r>
              <a:rPr lang="ko-KR" altLang="en-US" dirty="0" smtClean="0"/>
              <a:t>장점</a:t>
            </a:r>
          </a:p>
          <a:p>
            <a:pPr lvl="1"/>
            <a:r>
              <a:rPr lang="ko-KR" altLang="en-US" dirty="0" smtClean="0"/>
              <a:t>전송 오류가 적고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원거리 전송에 적합하며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회선이 한 개만 필요하므로 통신 회선 설치비용이 저렴</a:t>
            </a:r>
          </a:p>
          <a:p>
            <a:r>
              <a:rPr lang="ko-KR" altLang="en-US" dirty="0" smtClean="0"/>
              <a:t>단점</a:t>
            </a:r>
          </a:p>
          <a:p>
            <a:pPr lvl="1"/>
            <a:r>
              <a:rPr lang="ko-KR" altLang="en-US" dirty="0" smtClean="0"/>
              <a:t>한 비트씩 전송하기 때문에 전송속도가 느림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③직렬전송과 병렬전송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2864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병렬</a:t>
            </a:r>
            <a:r>
              <a:rPr lang="en-US" altLang="ko-KR" dirty="0" smtClean="0">
                <a:solidFill>
                  <a:srgbClr val="0070C0"/>
                </a:solidFill>
              </a:rPr>
              <a:t>(Parallel) </a:t>
            </a:r>
            <a:r>
              <a:rPr lang="ko-KR" altLang="en-US" dirty="0" smtClean="0">
                <a:solidFill>
                  <a:srgbClr val="0070C0"/>
                </a:solidFill>
              </a:rPr>
              <a:t>전송</a:t>
            </a:r>
          </a:p>
          <a:p>
            <a:r>
              <a:rPr lang="ko-KR" altLang="en-US" dirty="0" smtClean="0"/>
              <a:t>송신하고자 하는 데이터의 각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전송선을</a:t>
            </a:r>
            <a:r>
              <a:rPr lang="ko-KR" altLang="en-US" dirty="0" smtClean="0"/>
              <a:t> 통해 동시에 전송</a:t>
            </a:r>
          </a:p>
          <a:p>
            <a:r>
              <a:rPr lang="ko-KR" altLang="en-US" dirty="0" smtClean="0"/>
              <a:t>고속 전송을 필요로 하는 컴퓨터와 주변장치 간의 데이터 전송에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거리가 멀어지면 </a:t>
            </a:r>
            <a:r>
              <a:rPr lang="ko-KR" altLang="en-US" dirty="0" err="1" smtClean="0"/>
              <a:t>전송로의</a:t>
            </a:r>
            <a:r>
              <a:rPr lang="ko-KR" altLang="en-US" dirty="0" smtClean="0"/>
              <a:t> 비용 부담이 생기므로 거의 이용되지 않음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장점</a:t>
            </a:r>
          </a:p>
          <a:p>
            <a:pPr lvl="1"/>
            <a:r>
              <a:rPr lang="ko-KR" altLang="en-US" dirty="0" smtClean="0"/>
              <a:t>단위 시간에 다량의 데이터를 빠른 속도로 전송</a:t>
            </a:r>
          </a:p>
          <a:p>
            <a:r>
              <a:rPr lang="ko-KR" altLang="en-US" dirty="0" smtClean="0"/>
              <a:t>단점</a:t>
            </a:r>
          </a:p>
          <a:p>
            <a:pPr lvl="1"/>
            <a:r>
              <a:rPr lang="ko-KR" altLang="en-US" dirty="0" smtClean="0"/>
              <a:t>전송 거리가 멀어지면 오류 발생 가능성이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 회선 설치비용이 커짐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4"/>
            <a:ext cx="8543956" cy="550072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비동기식</a:t>
            </a:r>
            <a:r>
              <a:rPr lang="en-US" altLang="ko-KR" dirty="0" smtClean="0">
                <a:solidFill>
                  <a:srgbClr val="0070C0"/>
                </a:solidFill>
              </a:rPr>
              <a:t>(Asynchronous) </a:t>
            </a:r>
            <a:r>
              <a:rPr lang="ko-KR" altLang="en-US" dirty="0" smtClean="0">
                <a:solidFill>
                  <a:srgbClr val="0070C0"/>
                </a:solidFill>
              </a:rPr>
              <a:t>전송</a:t>
            </a:r>
          </a:p>
          <a:p>
            <a:r>
              <a:rPr lang="ko-KR" altLang="en-US" dirty="0" smtClean="0"/>
              <a:t>전송의 기본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단위의 비트 블록</a:t>
            </a:r>
            <a:r>
              <a:rPr lang="en-US" altLang="ko-KR" dirty="0" smtClean="0"/>
              <a:t>(block)</a:t>
            </a:r>
          </a:p>
          <a:p>
            <a:r>
              <a:rPr lang="ko-KR" altLang="en-US" dirty="0" smtClean="0"/>
              <a:t>한 문자를 전송할 때마다 동기화시켜서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문자는 보통 </a:t>
            </a:r>
            <a:r>
              <a:rPr lang="en-US" altLang="ko-KR" dirty="0" smtClean="0"/>
              <a:t>7~8</a:t>
            </a:r>
            <a:r>
              <a:rPr lang="ko-KR" altLang="en-US" dirty="0" smtClean="0"/>
              <a:t>비트로 구성됨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수신자간의 동기화를 위해서 각 비트 블록의 앞에는 시작 비트</a:t>
            </a:r>
            <a:r>
              <a:rPr lang="en-US" altLang="ko-KR" dirty="0" smtClean="0"/>
              <a:t>(start bit)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뒤에는 정지 비트</a:t>
            </a:r>
            <a:r>
              <a:rPr lang="en-US" altLang="ko-KR" dirty="0" smtClean="0"/>
              <a:t>(stop bit)</a:t>
            </a:r>
            <a:r>
              <a:rPr lang="ko-KR" altLang="en-US" dirty="0" smtClean="0"/>
              <a:t>를 덧붙여 전송하며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패리티 비트</a:t>
            </a:r>
            <a:r>
              <a:rPr lang="en-US" altLang="ko-KR" dirty="0" smtClean="0"/>
              <a:t>(parity bit)</a:t>
            </a:r>
            <a:r>
              <a:rPr lang="ko-KR" altLang="en-US" dirty="0" smtClean="0"/>
              <a:t>를 문자 뒤에 추가하여 전송</a:t>
            </a:r>
          </a:p>
          <a:p>
            <a:r>
              <a:rPr lang="ko-KR" altLang="en-US" dirty="0" smtClean="0"/>
              <a:t>보통 낮은 전송속도에서 사용되며 시작 비트와 정지 비트 사이의 간격이 가변적이므로 불규칙적인 전송에 적합 </a:t>
            </a:r>
          </a:p>
          <a:p>
            <a:r>
              <a:rPr lang="ko-KR" altLang="en-US" dirty="0" smtClean="0"/>
              <a:t>장점</a:t>
            </a:r>
          </a:p>
          <a:p>
            <a:pPr lvl="1"/>
            <a:r>
              <a:rPr lang="ko-KR" altLang="en-US" dirty="0" smtClean="0"/>
              <a:t>동기화가 단순하고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접속장치와 기기들이 간단하므로 가격이 저렴</a:t>
            </a:r>
          </a:p>
          <a:p>
            <a:r>
              <a:rPr lang="ko-KR" altLang="en-US" dirty="0" smtClean="0"/>
              <a:t>단점</a:t>
            </a:r>
          </a:p>
          <a:p>
            <a:pPr lvl="1"/>
            <a:r>
              <a:rPr lang="ko-KR" altLang="en-US" dirty="0" smtClean="0"/>
              <a:t>문자 당 </a:t>
            </a:r>
            <a:r>
              <a:rPr lang="en-US" altLang="ko-KR" dirty="0" smtClean="0"/>
              <a:t>2∼3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추가로 전송해야 하므로 전송효율이	떨어짐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④</a:t>
            </a:r>
            <a:r>
              <a:rPr lang="ko-KR" altLang="en-US" dirty="0" err="1" smtClean="0"/>
              <a:t>비동기식전송과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동기식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357166"/>
            <a:ext cx="8643998" cy="700092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동기식</a:t>
            </a:r>
            <a:r>
              <a:rPr lang="en-US" altLang="ko-KR" dirty="0" smtClean="0">
                <a:solidFill>
                  <a:srgbClr val="0070C0"/>
                </a:solidFill>
              </a:rPr>
              <a:t>(Synchronous) </a:t>
            </a:r>
            <a:r>
              <a:rPr lang="ko-KR" altLang="en-US" dirty="0" smtClean="0">
                <a:solidFill>
                  <a:srgbClr val="0070C0"/>
                </a:solidFill>
              </a:rPr>
              <a:t>전송</a:t>
            </a:r>
          </a:p>
          <a:p>
            <a:r>
              <a:rPr lang="ko-KR" altLang="en-US" dirty="0" err="1" smtClean="0"/>
              <a:t>비동기식</a:t>
            </a:r>
            <a:r>
              <a:rPr lang="ko-KR" altLang="en-US" dirty="0" smtClean="0"/>
              <a:t> 전송 방식의 비효율성을 보완</a:t>
            </a:r>
          </a:p>
          <a:p>
            <a:pPr lvl="1"/>
            <a:r>
              <a:rPr lang="ko-KR" altLang="en-US" dirty="0" smtClean="0"/>
              <a:t>대량의 데이터를 전송할 때 매 문자 당 시작 비트와 정지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추가하여 보내는 것은 비효율적</a:t>
            </a:r>
          </a:p>
          <a:p>
            <a:r>
              <a:rPr lang="ko-KR" altLang="en-US" dirty="0" smtClean="0"/>
              <a:t>전송의 기본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문자를 수용하는 데이터 블록</a:t>
            </a:r>
          </a:p>
          <a:p>
            <a:r>
              <a:rPr lang="ko-KR" altLang="en-US" dirty="0" smtClean="0"/>
              <a:t>전송할 데이터를 여러 블록으로 나누어서 각 블록 단위로 전송</a:t>
            </a:r>
          </a:p>
          <a:p>
            <a:r>
              <a:rPr lang="ko-KR" altLang="en-US" dirty="0" smtClean="0"/>
              <a:t>문자나 비트들의 블록은 시작 비트나 정지 비트 없이 전송되는데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수신자간의 시간 차이를 방지하기 위해 동기화가 필요</a:t>
            </a:r>
          </a:p>
          <a:p>
            <a:r>
              <a:rPr lang="ko-KR" altLang="en-US" dirty="0" err="1" smtClean="0"/>
              <a:t>프리앰블</a:t>
            </a:r>
            <a:r>
              <a:rPr lang="en-US" altLang="ko-KR" dirty="0" smtClean="0"/>
              <a:t>(Preamble) </a:t>
            </a:r>
            <a:r>
              <a:rPr lang="ko-KR" altLang="en-US" dirty="0" smtClean="0"/>
              <a:t>비트 패턴 </a:t>
            </a:r>
            <a:r>
              <a:rPr lang="en-US" altLang="ko-KR" dirty="0" smtClean="0"/>
              <a:t>&amp;  </a:t>
            </a:r>
            <a:r>
              <a:rPr lang="ko-KR" altLang="en-US" dirty="0" err="1" smtClean="0"/>
              <a:t>포스트앰블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postamble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비트 패턴</a:t>
            </a:r>
          </a:p>
          <a:p>
            <a:pPr lvl="1"/>
            <a:r>
              <a:rPr lang="ko-KR" altLang="en-US" dirty="0" err="1" smtClean="0"/>
              <a:t>수신측에서</a:t>
            </a:r>
            <a:r>
              <a:rPr lang="ko-KR" altLang="en-US" dirty="0" smtClean="0"/>
              <a:t> 데이터 블록의 시작과 끝을 결정할 수 있도록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블록은 </a:t>
            </a:r>
            <a:r>
              <a:rPr lang="ko-KR" altLang="en-US" dirty="0" err="1" smtClean="0"/>
              <a:t>프리앰블</a:t>
            </a:r>
            <a:r>
              <a:rPr lang="ko-KR" altLang="en-US" dirty="0" smtClean="0"/>
              <a:t> 비트 패턴으로 시작하고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포스트앰블</a:t>
            </a:r>
            <a:r>
              <a:rPr lang="ko-KR" altLang="en-US" dirty="0" smtClean="0"/>
              <a:t> 비트 패턴으로 끝남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데이터가 아니라 제어 정보</a:t>
            </a:r>
            <a:r>
              <a:rPr lang="en-US" altLang="ko-KR" dirty="0" smtClean="0"/>
              <a:t>(control information)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보통 데이터와 제어 정보를 합쳐서 프레임</a:t>
            </a:r>
            <a:r>
              <a:rPr lang="en-US" altLang="ko-KR" dirty="0" smtClean="0"/>
              <a:t>(frame)</a:t>
            </a:r>
            <a:r>
              <a:rPr lang="ko-KR" altLang="en-US" dirty="0" smtClean="0"/>
              <a:t>이라 부름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고속 데이터 전송에 적합</a:t>
            </a:r>
          </a:p>
          <a:p>
            <a:r>
              <a:rPr lang="ko-KR" altLang="en-US" dirty="0" smtClean="0"/>
              <a:t>장점</a:t>
            </a:r>
          </a:p>
          <a:p>
            <a:pPr lvl="1"/>
            <a:r>
              <a:rPr lang="ko-KR" altLang="en-US" dirty="0" smtClean="0"/>
              <a:t>대량의 데이터를 전송할 경우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전송 방식보다 전송효율에 있어서 더 좋은 성능을 가짐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단점</a:t>
            </a:r>
          </a:p>
          <a:p>
            <a:pPr lvl="1"/>
            <a:r>
              <a:rPr lang="ko-KR" altLang="en-US" dirty="0" smtClean="0"/>
              <a:t>문자를 조립하기 위해 별도의 기억장치가 필요하므로 가격이 다소 높음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214422"/>
            <a:ext cx="8429684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디지털변조방식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진폭변이변조</a:t>
            </a:r>
            <a:r>
              <a:rPr lang="en-US" altLang="ko-KR" dirty="0" smtClean="0"/>
              <a:t>(ASK)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주파수 편이변조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위상편이변조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펄스코드변조 방식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표본화</a:t>
            </a:r>
            <a:r>
              <a:rPr lang="en-US" altLang="ko-KR" dirty="0" smtClean="0"/>
              <a:t>-</a:t>
            </a:r>
            <a:r>
              <a:rPr lang="ko-KR" altLang="en-US" dirty="0" smtClean="0"/>
              <a:t>양자화</a:t>
            </a:r>
            <a:r>
              <a:rPr lang="en-US" altLang="ko-KR" dirty="0" smtClean="0"/>
              <a:t>-</a:t>
            </a:r>
            <a:r>
              <a:rPr lang="ko-KR" altLang="en-US" dirty="0" smtClean="0"/>
              <a:t>부호화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복호화</a:t>
            </a:r>
            <a:r>
              <a:rPr lang="en-US" altLang="ko-KR" dirty="0" smtClean="0"/>
              <a:t>-</a:t>
            </a:r>
            <a:r>
              <a:rPr lang="ko-KR" altLang="en-US" dirty="0" smtClean="0"/>
              <a:t>여파화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신호변환방식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정확하고 </a:t>
            </a:r>
            <a:r>
              <a:rPr lang="ko-KR" altLang="en-US" dirty="0" err="1" smtClean="0"/>
              <a:t>원할한</a:t>
            </a:r>
            <a:r>
              <a:rPr lang="ko-KR" altLang="en-US" dirty="0" smtClean="0"/>
              <a:t> 데이터의 흐름을 위해 입출력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회선제어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동기제어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오류제어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흐름제어 등을 수행하는 것을 말함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dirty="0" smtClean="0"/>
              <a:t> 전송제어방식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전송 오류 검출</a:t>
            </a:r>
            <a:r>
              <a:rPr lang="en-US" altLang="ko-KR" dirty="0" smtClean="0">
                <a:solidFill>
                  <a:srgbClr val="0070C0"/>
                </a:solidFill>
              </a:rPr>
              <a:t>(Error Detection)</a:t>
            </a:r>
          </a:p>
          <a:p>
            <a:r>
              <a:rPr lang="ko-KR" altLang="en-US" dirty="0" smtClean="0"/>
              <a:t>수신 정보 내에 오류가 있는지 찾아내는 기술</a:t>
            </a:r>
          </a:p>
          <a:p>
            <a:r>
              <a:rPr lang="ko-KR" altLang="en-US" dirty="0" smtClean="0"/>
              <a:t>패리티 검사</a:t>
            </a:r>
            <a:r>
              <a:rPr lang="en-US" altLang="ko-KR" dirty="0" smtClean="0"/>
              <a:t>(Parity Check)</a:t>
            </a:r>
          </a:p>
          <a:p>
            <a:r>
              <a:rPr lang="ko-KR" altLang="en-US" dirty="0" err="1" smtClean="0"/>
              <a:t>블록합</a:t>
            </a:r>
            <a:r>
              <a:rPr lang="ko-KR" altLang="en-US" dirty="0" smtClean="0"/>
              <a:t> 검사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Blocksum</a:t>
            </a:r>
            <a:r>
              <a:rPr lang="en-US" altLang="ko-KR" dirty="0" smtClean="0"/>
              <a:t> Check)</a:t>
            </a:r>
          </a:p>
          <a:p>
            <a:r>
              <a:rPr lang="ko-KR" altLang="en-US" dirty="0" smtClean="0"/>
              <a:t>순환 중복 검사</a:t>
            </a:r>
            <a:r>
              <a:rPr lang="en-US" altLang="ko-KR" dirty="0" smtClean="0"/>
              <a:t>(CRC : Cyclic Redundancy Check)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 오류 제어 방식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500042"/>
            <a:ext cx="8572560" cy="61436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전송 오류 정정</a:t>
            </a:r>
            <a:r>
              <a:rPr lang="en-US" altLang="ko-KR" dirty="0" smtClean="0">
                <a:solidFill>
                  <a:srgbClr val="0070C0"/>
                </a:solidFill>
              </a:rPr>
              <a:t>(Error Correction)</a:t>
            </a:r>
          </a:p>
          <a:p>
            <a:r>
              <a:rPr lang="ko-KR" altLang="en-US" dirty="0" smtClean="0"/>
              <a:t>검출된 오류를 수정하는 기술로 오류 제어</a:t>
            </a:r>
            <a:r>
              <a:rPr lang="en-US" altLang="ko-KR" dirty="0" smtClean="0"/>
              <a:t>(Error Control)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수신측에서</a:t>
            </a:r>
            <a:r>
              <a:rPr lang="ko-KR" altLang="en-US" dirty="0" smtClean="0"/>
              <a:t> 받은 데이터 블록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오류가 검출된 경우에도 필요하지만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송신측에서</a:t>
            </a:r>
            <a:r>
              <a:rPr lang="ko-KR" altLang="en-US" dirty="0" smtClean="0"/>
              <a:t> 보낸 데이터 블록을 </a:t>
            </a:r>
            <a:r>
              <a:rPr lang="ko-KR" altLang="en-US" dirty="0" err="1" smtClean="0"/>
              <a:t>수신측에서</a:t>
            </a:r>
            <a:r>
              <a:rPr lang="ko-KR" altLang="en-US" dirty="0" smtClean="0"/>
              <a:t> 못 받은 경우와 </a:t>
            </a:r>
            <a:r>
              <a:rPr lang="ko-KR" altLang="en-US" dirty="0" err="1" smtClean="0"/>
              <a:t>수신측에서</a:t>
            </a:r>
            <a:r>
              <a:rPr lang="ko-KR" altLang="en-US" dirty="0" smtClean="0"/>
              <a:t> 보낸 확인 응답을 </a:t>
            </a:r>
            <a:r>
              <a:rPr lang="ko-KR" altLang="en-US" dirty="0" err="1" smtClean="0"/>
              <a:t>송신측에서</a:t>
            </a:r>
            <a:r>
              <a:rPr lang="ko-KR" altLang="en-US" dirty="0" smtClean="0"/>
              <a:t> 못 받은 경우에도 필요</a:t>
            </a:r>
          </a:p>
          <a:p>
            <a:r>
              <a:rPr lang="en-US" altLang="ko-KR" dirty="0" smtClean="0"/>
              <a:t>ARQ(Automatic Repeat </a:t>
            </a:r>
            <a:r>
              <a:rPr lang="en-US" altLang="ko-KR" dirty="0" err="1" smtClean="0"/>
              <a:t>reQuest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송신된 데이터의 오류 유무를 </a:t>
            </a:r>
            <a:r>
              <a:rPr lang="ko-KR" altLang="en-US" dirty="0" err="1" smtClean="0"/>
              <a:t>수신측에서</a:t>
            </a:r>
            <a:r>
              <a:rPr lang="ko-KR" altLang="en-US" dirty="0" smtClean="0"/>
              <a:t> 검사한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발생을 </a:t>
            </a:r>
            <a:r>
              <a:rPr lang="ko-KR" altLang="en-US" dirty="0" err="1" smtClean="0"/>
              <a:t>송신측에</a:t>
            </a:r>
            <a:r>
              <a:rPr lang="ko-KR" altLang="en-US" dirty="0" smtClean="0"/>
              <a:t> 알리고 </a:t>
            </a:r>
            <a:r>
              <a:rPr lang="ko-KR" altLang="en-US" dirty="0" err="1" smtClean="0"/>
              <a:t>송신측은</a:t>
            </a:r>
            <a:r>
              <a:rPr lang="ko-KR" altLang="en-US" dirty="0" smtClean="0"/>
              <a:t> 오류가 발생한 데이터를 재전송하는 방식</a:t>
            </a:r>
          </a:p>
          <a:p>
            <a:pPr lvl="1"/>
            <a:r>
              <a:rPr lang="en-US" altLang="ko-KR" dirty="0" smtClean="0"/>
              <a:t>Stop-and-Wait ARQ</a:t>
            </a:r>
          </a:p>
          <a:p>
            <a:pPr lvl="1"/>
            <a:r>
              <a:rPr lang="ko-KR" altLang="en-US" dirty="0" smtClean="0"/>
              <a:t>슬라이딩 윈도우</a:t>
            </a:r>
            <a:r>
              <a:rPr lang="en-US" altLang="ko-KR" dirty="0" smtClean="0"/>
              <a:t>(Sliding Window) ARQ(</a:t>
            </a:r>
            <a:r>
              <a:rPr lang="ko-KR" altLang="en-US" dirty="0" smtClean="0"/>
              <a:t>또는 연속적</a:t>
            </a:r>
            <a:r>
              <a:rPr lang="en-US" altLang="ko-KR" dirty="0" smtClean="0"/>
              <a:t>(Continuous) ARQ)</a:t>
            </a:r>
          </a:p>
          <a:p>
            <a:pPr lvl="1"/>
            <a:r>
              <a:rPr lang="en-US" altLang="ko-KR" dirty="0" smtClean="0"/>
              <a:t>Go-Back-N ARQ</a:t>
            </a:r>
          </a:p>
          <a:p>
            <a:pPr lvl="1"/>
            <a:r>
              <a:rPr lang="ko-KR" altLang="en-US" dirty="0" smtClean="0"/>
              <a:t>선택적 재전송</a:t>
            </a:r>
            <a:r>
              <a:rPr lang="en-US" altLang="ko-KR" dirty="0" smtClean="0"/>
              <a:t>(Selective-Repeat) ARQ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14422"/>
            <a:ext cx="8572560" cy="5000660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블록합</a:t>
            </a:r>
            <a:r>
              <a:rPr lang="ko-KR" altLang="en-US" dirty="0" smtClean="0">
                <a:solidFill>
                  <a:srgbClr val="0070C0"/>
                </a:solidFill>
              </a:rPr>
              <a:t> 검사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Blocksum</a:t>
            </a:r>
            <a:r>
              <a:rPr lang="en-US" altLang="ko-KR" dirty="0" smtClean="0">
                <a:solidFill>
                  <a:srgbClr val="0070C0"/>
                </a:solidFill>
              </a:rPr>
              <a:t> Check)</a:t>
            </a:r>
          </a:p>
          <a:p>
            <a:r>
              <a:rPr lang="ko-KR" altLang="en-US" dirty="0" smtClean="0"/>
              <a:t>여러 개의 비트 블록에서 동일한 자리에 위치한 비트 값들을 가지고 패리티 검사를 한 후 패리티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생성</a:t>
            </a:r>
          </a:p>
          <a:p>
            <a:r>
              <a:rPr lang="ko-KR" altLang="en-US" dirty="0" smtClean="0"/>
              <a:t>이렇게 생성된 각 자리의 비트 값들에 대한 패리티 비트들이 또 하나의 비트 블록이 되어 전송됨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때 추가된 비트 블록을 </a:t>
            </a:r>
            <a:r>
              <a:rPr lang="en-US" altLang="ko-KR" dirty="0" smtClean="0"/>
              <a:t>BCC(</a:t>
            </a:r>
            <a:r>
              <a:rPr lang="en-US" altLang="ko-KR" dirty="0" err="1" smtClean="0"/>
              <a:t>Blocksum</a:t>
            </a:r>
            <a:r>
              <a:rPr lang="en-US" altLang="ko-KR" dirty="0" smtClean="0"/>
              <a:t> Check Character)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</a:t>
            </a:r>
            <a:r>
              <a:rPr lang="ko-KR" altLang="en-US" dirty="0" smtClean="0"/>
              <a:t>오류 검출 방식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2864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순환 중복 검사</a:t>
            </a:r>
            <a:r>
              <a:rPr lang="en-US" altLang="ko-KR" dirty="0" smtClean="0">
                <a:solidFill>
                  <a:srgbClr val="0070C0"/>
                </a:solidFill>
              </a:rPr>
              <a:t>(CRC : Cyclic Redundancy Check)</a:t>
            </a:r>
          </a:p>
          <a:p>
            <a:r>
              <a:rPr lang="ko-KR" altLang="en-US" dirty="0" smtClean="0"/>
              <a:t>오류 검출 방식 중에서 가장 성능이 우수하며 여러 비트에서 발생하는 집단 오류</a:t>
            </a:r>
            <a:r>
              <a:rPr lang="en-US" altLang="ko-KR" dirty="0" smtClean="0"/>
              <a:t>(burst error)</a:t>
            </a:r>
            <a:r>
              <a:rPr lang="ko-KR" altLang="en-US" dirty="0" smtClean="0"/>
              <a:t>도 검출이 가능</a:t>
            </a:r>
          </a:p>
          <a:p>
            <a:r>
              <a:rPr lang="ko-KR" altLang="en-US" dirty="0" err="1" smtClean="0"/>
              <a:t>송신측</a:t>
            </a:r>
            <a:endParaRPr lang="ko-KR" altLang="en-US" dirty="0" smtClean="0"/>
          </a:p>
          <a:p>
            <a:r>
              <a:rPr lang="ko-KR" altLang="en-US" dirty="0" smtClean="0"/>
              <a:t>전송할 데이터에 다항식을 적용하여 오류 검출 코드</a:t>
            </a:r>
            <a:r>
              <a:rPr lang="en-US" altLang="ko-KR" dirty="0" smtClean="0"/>
              <a:t>(CRC </a:t>
            </a:r>
            <a:r>
              <a:rPr lang="ko-KR" altLang="en-US" dirty="0" smtClean="0"/>
              <a:t>코드 또는 </a:t>
            </a:r>
            <a:r>
              <a:rPr lang="en-US" altLang="ko-KR" dirty="0" smtClean="0"/>
              <a:t>FCS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얻은 후 이를 데이터에 추가하여 보냄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수신측</a:t>
            </a:r>
            <a:endParaRPr lang="ko-KR" altLang="en-US" dirty="0" smtClean="0"/>
          </a:p>
          <a:p>
            <a:r>
              <a:rPr lang="ko-KR" altLang="en-US" dirty="0" smtClean="0"/>
              <a:t>받은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 검출 코드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송신측에서</a:t>
            </a:r>
            <a:r>
              <a:rPr lang="ko-KR" altLang="en-US" dirty="0" smtClean="0"/>
              <a:t> 적용한 것과 동일한 다항식으로 나눔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나머지 </a:t>
            </a:r>
            <a:r>
              <a:rPr lang="en-US" altLang="ko-KR" dirty="0" smtClean="0"/>
              <a:t>= 0 : </a:t>
            </a:r>
            <a:r>
              <a:rPr lang="ko-KR" altLang="en-US" dirty="0" smtClean="0"/>
              <a:t>오류 없음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나머지  </a:t>
            </a:r>
            <a:r>
              <a:rPr lang="en-US" altLang="ko-KR" dirty="0" smtClean="0"/>
              <a:t>0 : </a:t>
            </a:r>
            <a:r>
              <a:rPr lang="ko-KR" altLang="en-US" dirty="0" smtClean="0"/>
              <a:t>오류 있음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정보를 필요로 하는 사람에게 전달함으로써 정보의 가치를 상승시키는 행위</a:t>
            </a:r>
          </a:p>
          <a:p>
            <a:r>
              <a:rPr lang="ko-KR" altLang="en-US" dirty="0" smtClean="0"/>
              <a:t>데이터를 우리가 원하는 형태로 가공하여 만든 정보를 정보통신을 통해 서로 공유함으로써 그 정보의 가치를 향상시키는 것</a:t>
            </a:r>
          </a:p>
          <a:p>
            <a:r>
              <a:rPr lang="ko-KR" altLang="en-US" dirty="0" smtClean="0"/>
              <a:t>데이터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정보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현실세계로부터 단순한 관찰이나 측정을 통해서 수집한 사실이나 개념 또는 값</a:t>
            </a:r>
          </a:p>
          <a:p>
            <a:pPr lvl="1"/>
            <a:r>
              <a:rPr lang="ko-KR" altLang="en-US" dirty="0" smtClean="0"/>
              <a:t>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가공하여 의미를 부여한 결과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정보통신시스템 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85861"/>
            <a:ext cx="8229600" cy="1071569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단말장치</a:t>
            </a:r>
            <a:r>
              <a:rPr lang="en-US" altLang="ko-KR" sz="2000" smtClean="0"/>
              <a:t>(DTE) : </a:t>
            </a:r>
            <a:r>
              <a:rPr lang="ko-KR" altLang="en-US" sz="2000" smtClean="0"/>
              <a:t>통신시스템과 사용자의 접점에 위치해 컴퓨터에 의해 처리될 데이터를 입력하거나 처리된 결과를 출력하는 기능음 함</a:t>
            </a:r>
            <a:endParaRPr lang="en-US" altLang="ko-KR" sz="2000" smtClean="0"/>
          </a:p>
          <a:p>
            <a:r>
              <a:rPr lang="ko-KR" altLang="en-US" sz="2000" smtClean="0"/>
              <a:t>분류</a:t>
            </a:r>
          </a:p>
          <a:p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정보통신설비 </a:t>
            </a:r>
            <a:r>
              <a:rPr lang="en-US" altLang="ko-KR" sz="3600" smtClean="0"/>
              <a:t>1)</a:t>
            </a:r>
            <a:r>
              <a:rPr lang="ko-KR" altLang="en-US" sz="3600" smtClean="0"/>
              <a:t> 단말장치</a:t>
            </a:r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76200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데이터 회선 종단 장치</a:t>
            </a:r>
            <a:r>
              <a:rPr lang="en-US" altLang="ko-KR" smtClean="0"/>
              <a:t>(DCE : Data Circuit-terminating Equipment)</a:t>
            </a:r>
          </a:p>
          <a:p>
            <a:r>
              <a:rPr lang="ko-KR" altLang="en-US" smtClean="0"/>
              <a:t>통신 회선의 양끝에 위치</a:t>
            </a:r>
            <a:r>
              <a:rPr lang="en-US" altLang="ko-KR" smtClean="0"/>
              <a:t>, </a:t>
            </a:r>
            <a:r>
              <a:rPr lang="ko-KR" altLang="en-US" smtClean="0"/>
              <a:t>전송하고자 하는 데이터 신호를 전송에 적합한 전기적 신호로 변환하는 변조기</a:t>
            </a:r>
            <a:r>
              <a:rPr lang="en-US" altLang="ko-KR" smtClean="0"/>
              <a:t>(modulator)</a:t>
            </a:r>
          </a:p>
          <a:p>
            <a:r>
              <a:rPr lang="ko-KR" altLang="en-US" smtClean="0"/>
              <a:t>보내 온 신호를 통신 제어 장치나 데이터 단말기의 입력 신호로 변환하는 복조기</a:t>
            </a:r>
            <a:r>
              <a:rPr lang="en-US" altLang="ko-KR" smtClean="0"/>
              <a:t>(demodulator)</a:t>
            </a:r>
            <a:r>
              <a:rPr lang="ko-KR" altLang="en-US" smtClean="0"/>
              <a:t>를 총칭</a:t>
            </a:r>
          </a:p>
          <a:p>
            <a:r>
              <a:rPr lang="ko-KR" altLang="en-US" smtClean="0"/>
              <a:t>종류</a:t>
            </a:r>
          </a:p>
          <a:p>
            <a:r>
              <a:rPr lang="ko-KR" altLang="en-US" smtClean="0"/>
              <a:t>아날로그 회선 </a:t>
            </a:r>
            <a:r>
              <a:rPr lang="en-US" altLang="ko-KR" smtClean="0"/>
              <a:t>: </a:t>
            </a:r>
            <a:r>
              <a:rPr lang="ko-KR" altLang="en-US" smtClean="0"/>
              <a:t>모뎀</a:t>
            </a:r>
            <a:r>
              <a:rPr lang="en-US" altLang="ko-KR" smtClean="0"/>
              <a:t>(MODEM), </a:t>
            </a:r>
            <a:r>
              <a:rPr lang="ko-KR" altLang="en-US" smtClean="0"/>
              <a:t>음향 결합기</a:t>
            </a:r>
            <a:r>
              <a:rPr lang="en-US" altLang="ko-KR" smtClean="0"/>
              <a:t>, </a:t>
            </a:r>
            <a:r>
              <a:rPr lang="ko-KR" altLang="en-US" smtClean="0"/>
              <a:t>레벨 변환기</a:t>
            </a:r>
          </a:p>
          <a:p>
            <a:r>
              <a:rPr lang="ko-KR" altLang="en-US" smtClean="0"/>
              <a:t>디지털 회선 </a:t>
            </a:r>
            <a:r>
              <a:rPr lang="en-US" altLang="ko-KR" smtClean="0"/>
              <a:t>: </a:t>
            </a:r>
            <a:r>
              <a:rPr lang="ko-KR" altLang="en-US" smtClean="0"/>
              <a:t>디지털 서비스 유니트</a:t>
            </a:r>
            <a:r>
              <a:rPr lang="en-US" altLang="ko-KR" smtClean="0"/>
              <a:t>(DSU : Digital Service Unit)</a:t>
            </a:r>
          </a:p>
          <a:p>
            <a:r>
              <a:rPr lang="ko-KR" altLang="en-US" smtClean="0"/>
              <a:t>신호 변환 장치의 예 </a:t>
            </a:r>
            <a:r>
              <a:rPr lang="en-US" altLang="ko-KR" smtClean="0"/>
              <a:t>: </a:t>
            </a:r>
            <a:r>
              <a:rPr lang="ko-KR" altLang="en-US" smtClean="0"/>
              <a:t>모뎀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2)</a:t>
            </a:r>
            <a:r>
              <a:rPr lang="ko-KR" altLang="en-US" sz="4000" smtClean="0"/>
              <a:t> 신호 변환 장치</a:t>
            </a:r>
            <a:endParaRPr lang="ko-KR" altLang="en-US" sz="4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14422"/>
            <a:ext cx="8715404" cy="507209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다중화</a:t>
            </a:r>
            <a:r>
              <a:rPr lang="en-US" altLang="ko-KR" smtClean="0"/>
              <a:t>(Multiplexing)</a:t>
            </a:r>
          </a:p>
          <a:p>
            <a:pPr lvl="1"/>
            <a:r>
              <a:rPr lang="ko-KR" altLang="en-US" smtClean="0"/>
              <a:t>여러 사용자들의 신호를 한데 묶어서 용량이 크고 속도가 빠른 하나의 전송로를 통해 전송하는 것</a:t>
            </a:r>
          </a:p>
          <a:p>
            <a:pPr lvl="1"/>
            <a:r>
              <a:rPr lang="ko-KR" altLang="en-US" smtClean="0"/>
              <a:t>회선을 공유함으로써 여러 개의 회선 유지 및 설치비용을 줄일 수 있음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다중화 장치</a:t>
            </a:r>
            <a:r>
              <a:rPr lang="en-US" altLang="ko-KR" smtClean="0"/>
              <a:t>(MUX : Multiplexer)</a:t>
            </a:r>
          </a:p>
          <a:p>
            <a:r>
              <a:rPr lang="ko-KR" altLang="en-US" smtClean="0"/>
              <a:t>송신측</a:t>
            </a:r>
          </a:p>
          <a:p>
            <a:pPr lvl="1"/>
            <a:r>
              <a:rPr lang="en-US" altLang="ko-KR" smtClean="0"/>
              <a:t>n</a:t>
            </a:r>
            <a:r>
              <a:rPr lang="ko-KR" altLang="en-US" smtClean="0"/>
              <a:t>개의 입력 회선으로부터 데이터를 묶어서</a:t>
            </a:r>
            <a:r>
              <a:rPr lang="en-US" altLang="ko-KR" smtClean="0"/>
              <a:t>(</a:t>
            </a:r>
            <a:r>
              <a:rPr lang="ko-KR" altLang="en-US" smtClean="0"/>
              <a:t>다중화하여</a:t>
            </a:r>
            <a:r>
              <a:rPr lang="en-US" altLang="ko-KR" smtClean="0"/>
              <a:t>) </a:t>
            </a:r>
            <a:r>
              <a:rPr lang="ko-KR" altLang="en-US" smtClean="0"/>
              <a:t>고용량 데이터 링크로 보냄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수신측</a:t>
            </a:r>
          </a:p>
          <a:p>
            <a:pPr lvl="1"/>
            <a:r>
              <a:rPr lang="ko-KR" altLang="en-US" smtClean="0"/>
              <a:t>다중화된 데이터 스트림을 받아서 채널에 따라 데이터를 분리하여</a:t>
            </a:r>
            <a:r>
              <a:rPr lang="en-US" altLang="ko-KR" smtClean="0"/>
              <a:t>(</a:t>
            </a:r>
            <a:r>
              <a:rPr lang="ko-KR" altLang="en-US" smtClean="0"/>
              <a:t>역다중화하여</a:t>
            </a:r>
            <a:r>
              <a:rPr lang="en-US" altLang="ko-KR" smtClean="0"/>
              <a:t>) </a:t>
            </a:r>
            <a:r>
              <a:rPr lang="ko-KR" altLang="en-US" smtClean="0"/>
              <a:t>적절한 출력 회선으로 내보냄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수신측의 다중화 장치를 때로 역다중화 장치</a:t>
            </a:r>
            <a:r>
              <a:rPr lang="en-US" altLang="ko-KR" smtClean="0"/>
              <a:t>(DEMUX : Demultiplexer)</a:t>
            </a:r>
            <a:r>
              <a:rPr lang="ko-KR" altLang="en-US" smtClean="0"/>
              <a:t>라고 부르기도 함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 다중화기</a:t>
            </a: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주파수분할 다중화</a:t>
            </a:r>
            <a:r>
              <a:rPr lang="en-US" altLang="ko-KR" smtClean="0"/>
              <a:t>(FDM : Frequency Division Multiplexing)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시분할 다중화</a:t>
            </a:r>
            <a:r>
              <a:rPr lang="en-US" altLang="ko-KR" smtClean="0"/>
              <a:t>(TDM : Time Division Multiplexing)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통계 시분할 다중화</a:t>
            </a:r>
            <a:r>
              <a:rPr lang="en-US" altLang="ko-KR" smtClean="0"/>
              <a:t>(STDM : Statistical TDM)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코드분할 다중화</a:t>
            </a:r>
            <a:r>
              <a:rPr lang="en-US" altLang="ko-KR" smtClean="0"/>
              <a:t>(CDM : Code Division Multiplexing)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파장분할 다중화</a:t>
            </a:r>
            <a:r>
              <a:rPr lang="en-US" altLang="ko-KR" smtClean="0"/>
              <a:t>(WDM : Wavelength Division Multiplexing) 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돋움" pitchFamily="50" charset="-127"/>
              </a:rPr>
              <a:t>다중화의 종류</a:t>
            </a:r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smtClean="0"/>
              <a:t>. </a:t>
            </a:r>
            <a:r>
              <a:rPr lang="ko-KR" altLang="en-US" smtClean="0"/>
              <a:t>정보통신망 </a:t>
            </a:r>
            <a:r>
              <a:rPr lang="en-US" altLang="ko-KR" sz="3600" smtClean="0"/>
              <a:t>1)</a:t>
            </a:r>
            <a:r>
              <a:rPr lang="ko-KR" altLang="en-US" sz="3600" smtClean="0"/>
              <a:t>망의구성형태</a:t>
            </a:r>
            <a:endParaRPr lang="ko-KR" alt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358114" cy="501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142984"/>
            <a:ext cx="8686800" cy="528641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상호 연결된 노드들의 모임으로 구성되며</a:t>
            </a:r>
            <a:r>
              <a:rPr lang="en-US" altLang="ko-KR" smtClean="0"/>
              <a:t>, </a:t>
            </a:r>
            <a:r>
              <a:rPr lang="ko-KR" altLang="en-US" smtClean="0"/>
              <a:t>이들의 네트워크를 통해서 데이터를 송</a:t>
            </a:r>
            <a:r>
              <a:rPr lang="en-US" altLang="ko-KR" smtClean="0"/>
              <a:t>/</a:t>
            </a:r>
            <a:r>
              <a:rPr lang="ko-KR" altLang="en-US" smtClean="0"/>
              <a:t>수신함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스테이션과 교환 노드사이에는 주로 점대점으로 연결되어 있고</a:t>
            </a:r>
            <a:r>
              <a:rPr lang="en-US" altLang="ko-KR" smtClean="0"/>
              <a:t>, </a:t>
            </a:r>
            <a:r>
              <a:rPr lang="ko-KR" altLang="en-US" smtClean="0"/>
              <a:t>교환 노드 상호간은 주로 다중화된 링크로 연결되어 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송신측에서 출발한 데이터가 여러 개의 중간 노드를 거쳐 수신측에 전달되는데</a:t>
            </a:r>
            <a:r>
              <a:rPr lang="en-US" altLang="ko-KR" smtClean="0"/>
              <a:t>, </a:t>
            </a:r>
            <a:r>
              <a:rPr lang="ko-KR" altLang="en-US" smtClean="0"/>
              <a:t>이때 데이터는 노드에서 다른 노드로 교환되면서 진행됨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교환 노드 중에는 다른 교환 노드들에만 연결된 	노드도 있고</a:t>
            </a:r>
            <a:r>
              <a:rPr lang="en-US" altLang="ko-KR" smtClean="0"/>
              <a:t>, </a:t>
            </a:r>
            <a:r>
              <a:rPr lang="ko-KR" altLang="en-US" smtClean="0"/>
              <a:t>교환 노드와 스테이션에 동시에 연결된 노드도 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노드들의 망구성은 완전연결 또는 부분연결 </a:t>
            </a:r>
          </a:p>
          <a:p>
            <a:r>
              <a:rPr lang="ko-KR" altLang="en-US" smtClean="0"/>
              <a:t>교환망의 종류</a:t>
            </a:r>
          </a:p>
          <a:p>
            <a:pPr lvl="1"/>
            <a:r>
              <a:rPr lang="ko-KR" altLang="en-US" smtClean="0"/>
              <a:t>회선 교환망</a:t>
            </a:r>
            <a:r>
              <a:rPr lang="en-US" altLang="ko-KR" smtClean="0"/>
              <a:t>(Circuit Switching Network)</a:t>
            </a:r>
          </a:p>
          <a:p>
            <a:pPr lvl="1"/>
            <a:r>
              <a:rPr lang="ko-KR" altLang="en-US" smtClean="0"/>
              <a:t>메시지 교환망</a:t>
            </a:r>
            <a:r>
              <a:rPr lang="en-US" altLang="ko-KR" smtClean="0"/>
              <a:t>(Message Switching Network)</a:t>
            </a:r>
          </a:p>
          <a:p>
            <a:pPr lvl="1"/>
            <a:r>
              <a:rPr lang="ko-KR" altLang="en-US" smtClean="0"/>
              <a:t>패킷 교환망</a:t>
            </a:r>
            <a:r>
              <a:rPr lang="en-US" altLang="ko-KR" smtClean="0"/>
              <a:t>(Packet Switching Network)</a:t>
            </a:r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정보교환망</a:t>
            </a:r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1)</a:t>
            </a:r>
            <a:r>
              <a:rPr lang="ko-KR" altLang="en-US" smtClean="0">
                <a:solidFill>
                  <a:srgbClr val="0070C0"/>
                </a:solidFill>
              </a:rPr>
              <a:t>정의</a:t>
            </a:r>
          </a:p>
          <a:p>
            <a:r>
              <a:rPr lang="ko-KR" altLang="en-US" smtClean="0"/>
              <a:t>컴퓨터와 컴퓨터 사이에 정보를 교환하기 위해 필요한 정보 형태나 코드화 방식</a:t>
            </a:r>
            <a:r>
              <a:rPr lang="en-US" altLang="ko-KR" smtClean="0"/>
              <a:t>, </a:t>
            </a:r>
            <a:r>
              <a:rPr lang="ko-KR" altLang="en-US" smtClean="0"/>
              <a:t>전송 방식과 오류</a:t>
            </a:r>
            <a:r>
              <a:rPr lang="en-US" altLang="ko-KR" smtClean="0"/>
              <a:t>(error) </a:t>
            </a:r>
            <a:r>
              <a:rPr lang="ko-KR" altLang="en-US" smtClean="0"/>
              <a:t>및 흐름 제어</a:t>
            </a:r>
            <a:r>
              <a:rPr lang="en-US" altLang="ko-KR" smtClean="0"/>
              <a:t>(flow control) </a:t>
            </a:r>
            <a:r>
              <a:rPr lang="ko-KR" altLang="en-US" smtClean="0"/>
              <a:t>등 많은 기능 요소에 대한 규칙과 절차의 집합</a:t>
            </a:r>
          </a:p>
          <a:p>
            <a:r>
              <a:rPr lang="ko-KR" altLang="en-US" smtClean="0"/>
              <a:t>통신 규약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통신프로토콜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형식</a:t>
            </a:r>
            <a:r>
              <a:rPr lang="en-US" altLang="ko-KR" smtClean="0"/>
              <a:t>(Syntax)</a:t>
            </a:r>
          </a:p>
          <a:p>
            <a:pPr lvl="1"/>
            <a:r>
              <a:rPr lang="ko-KR" altLang="en-US" smtClean="0"/>
              <a:t>데이터의 사양</a:t>
            </a:r>
            <a:r>
              <a:rPr lang="en-US" altLang="ko-KR" smtClean="0"/>
              <a:t>, </a:t>
            </a:r>
            <a:r>
              <a:rPr lang="ko-KR" altLang="en-US" smtClean="0"/>
              <a:t>부호화 방법 등에 관해 정의</a:t>
            </a:r>
          </a:p>
          <a:p>
            <a:r>
              <a:rPr lang="ko-KR" altLang="en-US" smtClean="0"/>
              <a:t>의미</a:t>
            </a:r>
            <a:r>
              <a:rPr lang="en-US" altLang="ko-KR" smtClean="0"/>
              <a:t>(Semantics)</a:t>
            </a:r>
          </a:p>
          <a:p>
            <a:pPr lvl="1"/>
            <a:r>
              <a:rPr lang="ko-KR" altLang="en-US" smtClean="0"/>
              <a:t>오류 제어</a:t>
            </a:r>
            <a:r>
              <a:rPr lang="en-US" altLang="ko-KR" smtClean="0"/>
              <a:t>, </a:t>
            </a:r>
            <a:r>
              <a:rPr lang="ko-KR" altLang="en-US" smtClean="0"/>
              <a:t>동기 제어</a:t>
            </a:r>
            <a:r>
              <a:rPr lang="en-US" altLang="ko-KR" smtClean="0"/>
              <a:t>, </a:t>
            </a:r>
            <a:r>
              <a:rPr lang="ko-KR" altLang="en-US" smtClean="0"/>
              <a:t>흐름 제어 등의 각종 제어 절차에 관한 제어 정보에 대해 정의</a:t>
            </a:r>
          </a:p>
          <a:p>
            <a:r>
              <a:rPr lang="ko-KR" altLang="en-US" smtClean="0"/>
              <a:t>타이밍</a:t>
            </a:r>
            <a:r>
              <a:rPr lang="en-US" altLang="ko-KR" smtClean="0"/>
              <a:t>(Timing)</a:t>
            </a:r>
          </a:p>
          <a:p>
            <a:pPr lvl="1"/>
            <a:r>
              <a:rPr lang="ko-KR" altLang="en-US" smtClean="0"/>
              <a:t>송</a:t>
            </a:r>
            <a:r>
              <a:rPr lang="en-US" altLang="ko-KR" smtClean="0"/>
              <a:t>/</a:t>
            </a:r>
            <a:r>
              <a:rPr lang="ko-KR" altLang="en-US" smtClean="0"/>
              <a:t>수신간 혹은 양단</a:t>
            </a:r>
            <a:r>
              <a:rPr lang="en-US" altLang="ko-KR" smtClean="0"/>
              <a:t>(end-to-end)</a:t>
            </a:r>
            <a:r>
              <a:rPr lang="ko-KR" altLang="en-US" smtClean="0"/>
              <a:t>의 통신 시스템과 망 사이의 통신 속도 및 순서 등에 대해 정의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2)</a:t>
            </a:r>
            <a:r>
              <a:rPr lang="ko-KR" altLang="en-US" sz="4000" smtClean="0"/>
              <a:t>구성 요소</a:t>
            </a:r>
            <a:endParaRPr lang="ko-KR" altLang="en-US"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2854" y="1285860"/>
            <a:ext cx="8901146" cy="471490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정보의 분할 및 조립</a:t>
            </a:r>
            <a:r>
              <a:rPr lang="en-US" altLang="ko-KR" smtClean="0"/>
              <a:t>(Fragmentation and Reassembly)</a:t>
            </a:r>
          </a:p>
          <a:p>
            <a:r>
              <a:rPr lang="ko-KR" altLang="en-US" smtClean="0"/>
              <a:t>정보의 캡슐화</a:t>
            </a:r>
            <a:r>
              <a:rPr lang="en-US" altLang="ko-KR" smtClean="0"/>
              <a:t>(Encapsulation)</a:t>
            </a:r>
          </a:p>
          <a:p>
            <a:r>
              <a:rPr lang="ko-KR" altLang="en-US" smtClean="0"/>
              <a:t>송신기에서 발생한 정보의 정확한 전송을 위해</a:t>
            </a:r>
            <a:r>
              <a:rPr lang="en-US" altLang="ko-KR" smtClean="0"/>
              <a:t>, </a:t>
            </a:r>
            <a:r>
              <a:rPr lang="ko-KR" altLang="en-US" smtClean="0"/>
              <a:t>전송할 데이터의 앞과 뒷부분에 데이터의 목적지</a:t>
            </a:r>
            <a:r>
              <a:rPr lang="en-US" altLang="ko-KR" smtClean="0"/>
              <a:t>, </a:t>
            </a:r>
            <a:r>
              <a:rPr lang="ko-KR" altLang="en-US" smtClean="0"/>
              <a:t>크기 정보 등을 담은 헤더</a:t>
            </a:r>
            <a:r>
              <a:rPr lang="en-US" altLang="ko-KR" smtClean="0"/>
              <a:t>(header)</a:t>
            </a:r>
            <a:r>
              <a:rPr lang="ko-KR" altLang="en-US" smtClean="0"/>
              <a:t>와 트레일러</a:t>
            </a:r>
            <a:r>
              <a:rPr lang="en-US" altLang="ko-KR" smtClean="0"/>
              <a:t>(trailer)</a:t>
            </a:r>
            <a:r>
              <a:rPr lang="ko-KR" altLang="en-US" smtClean="0"/>
              <a:t>를 첨가하는 과정</a:t>
            </a:r>
          </a:p>
          <a:p>
            <a:r>
              <a:rPr lang="ko-KR" altLang="en-US" smtClean="0"/>
              <a:t>연결 제어</a:t>
            </a:r>
            <a:r>
              <a:rPr lang="en-US" altLang="ko-KR" smtClean="0"/>
              <a:t>(Connection Control)</a:t>
            </a:r>
          </a:p>
          <a:p>
            <a:r>
              <a:rPr lang="ko-KR" altLang="en-US" smtClean="0"/>
              <a:t>흐름 제어</a:t>
            </a:r>
          </a:p>
          <a:p>
            <a:r>
              <a:rPr lang="ko-KR" altLang="en-US" smtClean="0"/>
              <a:t>오류 제어</a:t>
            </a:r>
          </a:p>
          <a:p>
            <a:r>
              <a:rPr lang="ko-KR" altLang="en-US" smtClean="0"/>
              <a:t>동기화</a:t>
            </a:r>
            <a:r>
              <a:rPr lang="en-US" altLang="ko-KR" smtClean="0"/>
              <a:t>(Synchronization)</a:t>
            </a:r>
          </a:p>
          <a:p>
            <a:r>
              <a:rPr lang="ko-KR" altLang="en-US" smtClean="0"/>
              <a:t>순서 제어</a:t>
            </a:r>
            <a:r>
              <a:rPr lang="en-US" altLang="ko-KR" smtClean="0"/>
              <a:t>(Sequencing)</a:t>
            </a:r>
          </a:p>
          <a:p>
            <a:r>
              <a:rPr lang="ko-KR" altLang="en-US" smtClean="0"/>
              <a:t>주소 지정</a:t>
            </a:r>
            <a:r>
              <a:rPr lang="en-US" altLang="ko-KR" smtClean="0"/>
              <a:t>(Addressing)</a:t>
            </a:r>
          </a:p>
          <a:p>
            <a:r>
              <a:rPr lang="ko-KR" altLang="en-US" smtClean="0"/>
              <a:t>다중화 및 역다중화</a:t>
            </a:r>
            <a:r>
              <a:rPr lang="en-US" altLang="ko-KR" smtClean="0"/>
              <a:t>(Multiplexing and Demultiplexing)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기능</a:t>
            </a:r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출현 배경 </a:t>
            </a:r>
          </a:p>
          <a:p>
            <a:r>
              <a:rPr lang="ko-KR" altLang="en-US" smtClean="0"/>
              <a:t>상호 운용성</a:t>
            </a:r>
            <a:r>
              <a:rPr lang="en-US" altLang="ko-KR" smtClean="0"/>
              <a:t>(interoperability)</a:t>
            </a:r>
            <a:r>
              <a:rPr lang="ko-KR" altLang="en-US" smtClean="0"/>
              <a:t>에 대한 대책 마련이 필요</a:t>
            </a:r>
          </a:p>
          <a:p>
            <a:r>
              <a:rPr lang="en-US" altLang="ko-KR" smtClean="0"/>
              <a:t>1983</a:t>
            </a:r>
            <a:r>
              <a:rPr lang="ko-KR" altLang="en-US" smtClean="0"/>
              <a:t>년</a:t>
            </a:r>
            <a:r>
              <a:rPr lang="en-US" altLang="ko-KR" smtClean="0"/>
              <a:t>, ISO(International Organization for Standardization)</a:t>
            </a:r>
            <a:r>
              <a:rPr lang="ko-KR" altLang="en-US" smtClean="0"/>
              <a:t>가 </a:t>
            </a:r>
            <a:r>
              <a:rPr lang="en-US" altLang="ko-KR" smtClean="0"/>
              <a:t>OSI(Open Systems Interconnection)</a:t>
            </a:r>
            <a:r>
              <a:rPr lang="ko-KR" altLang="en-US" smtClean="0"/>
              <a:t>라는 개방형 통신 시스템의 통신 구조를 갖는 참조 모델</a:t>
            </a:r>
            <a:r>
              <a:rPr lang="en-US" altLang="ko-KR" smtClean="0"/>
              <a:t>(reference model)</a:t>
            </a:r>
            <a:r>
              <a:rPr lang="ko-KR" altLang="en-US" smtClean="0"/>
              <a:t>을 제시</a:t>
            </a:r>
          </a:p>
          <a:p>
            <a:r>
              <a:rPr lang="ko-KR" altLang="en-US" smtClean="0"/>
              <a:t>기존 표준과의 관계를 명확히 하기 위해서 개발</a:t>
            </a:r>
          </a:p>
          <a:p>
            <a:r>
              <a:rPr lang="ko-KR" altLang="en-US" smtClean="0"/>
              <a:t>다른 회사 제품의 장비들과 서로 통신이 가능한 상호 운용성을 제공</a:t>
            </a:r>
          </a:p>
          <a:p>
            <a:r>
              <a:rPr lang="ko-KR" altLang="en-US" smtClean="0"/>
              <a:t>시스템 연결에 사용되는 표준을 개발하기 위한 공통적인 방법을 제시</a:t>
            </a:r>
          </a:p>
          <a:p>
            <a:r>
              <a:rPr lang="ko-KR" altLang="en-US" smtClean="0"/>
              <a:t>각 계층의 기능과 인터페이스 규정은 상호 독립적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 OSI Layer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정보원</a:t>
            </a:r>
            <a:r>
              <a:rPr lang="en-US" altLang="ko-KR" dirty="0" smtClean="0"/>
              <a:t>: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전송하는 장소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수신원</a:t>
            </a:r>
            <a:r>
              <a:rPr lang="en-US" altLang="ko-KR" dirty="0" smtClean="0"/>
              <a:t>:</a:t>
            </a:r>
            <a:r>
              <a:rPr lang="ko-KR" altLang="en-US" dirty="0" smtClean="0"/>
              <a:t>전송된 정보를 수신하는 장소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전송매체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정보원과 </a:t>
            </a:r>
            <a:r>
              <a:rPr lang="ko-KR" altLang="en-US" dirty="0" err="1" smtClean="0"/>
              <a:t>수시원을</a:t>
            </a:r>
            <a:r>
              <a:rPr lang="ko-KR" altLang="en-US" dirty="0" smtClean="0"/>
              <a:t> 연결하는 매체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통신회선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정보통신의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project\정보통신책\4장\그림 4-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66"/>
            <a:ext cx="6581806" cy="60513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계층으로 정의하는 목적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좋은 인터페이스를 정의하기 위해 </a:t>
            </a:r>
          </a:p>
          <a:p>
            <a:r>
              <a:rPr lang="ko-KR" altLang="en-US" smtClean="0"/>
              <a:t>표준화가 더욱 용이</a:t>
            </a:r>
          </a:p>
          <a:p>
            <a:r>
              <a:rPr lang="ko-KR" altLang="en-US" smtClean="0"/>
              <a:t>기능 및 서비스의 추가</a:t>
            </a:r>
            <a:r>
              <a:rPr lang="en-US" altLang="ko-KR" smtClean="0"/>
              <a:t>, </a:t>
            </a:r>
            <a:r>
              <a:rPr lang="ko-KR" altLang="en-US" smtClean="0"/>
              <a:t>변경</a:t>
            </a:r>
            <a:r>
              <a:rPr lang="en-US" altLang="ko-KR" smtClean="0"/>
              <a:t>, </a:t>
            </a:r>
            <a:r>
              <a:rPr lang="ko-KR" altLang="en-US" smtClean="0"/>
              <a:t>유지 보수 등의 문제 해결이 편리</a:t>
            </a:r>
          </a:p>
          <a:p>
            <a:r>
              <a:rPr lang="ko-KR" altLang="en-US" smtClean="0"/>
              <a:t>다른 계층에 대해 투명성이 제공</a:t>
            </a:r>
          </a:p>
          <a:p>
            <a:r>
              <a:rPr lang="ko-KR" altLang="en-US" smtClean="0"/>
              <a:t>개방형 시스템의 모든 데이터 통신에 있어서 기준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데이터통신 시스템에서 데이터의 흐름으로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변조 → 직렬화 → 복조 → 병렬화</a:t>
            </a:r>
          </a:p>
          <a:p>
            <a:r>
              <a:rPr lang="ko-KR" altLang="en-US" smtClean="0"/>
              <a:t>② 변조 → 복조 → 직렬화 → 병렬화</a:t>
            </a:r>
          </a:p>
          <a:p>
            <a:r>
              <a:rPr lang="ko-KR" altLang="en-US" smtClean="0"/>
              <a:t>③ 복조 → 변조 → 직렬화 → 병렬화</a:t>
            </a:r>
          </a:p>
          <a:p>
            <a:r>
              <a:rPr lang="ko-KR" altLang="en-US" smtClean="0"/>
              <a:t>④ 복조 → 병렬화 → 직렬화 → 변조</a:t>
            </a:r>
          </a:p>
          <a:p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</a:t>
            </a:r>
            <a:r>
              <a:rPr lang="en-US" altLang="ko-KR" smtClean="0"/>
              <a:t>NetBEUI(NetBIOS Extended User Interface)</a:t>
            </a:r>
            <a:r>
              <a:rPr lang="ko-KR" altLang="en-US" smtClean="0"/>
              <a:t>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</a:t>
            </a:r>
            <a:r>
              <a:rPr lang="en-US" altLang="ko-KR" smtClean="0"/>
              <a:t>Microsoft </a:t>
            </a:r>
            <a:r>
              <a:rPr lang="ko-KR" altLang="en-US" smtClean="0"/>
              <a:t>네트워킹 고유의 네트워크 프로토콜이다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이 프로토콜은 토큰 링 소스 라우팅 방식만 사용할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</a:t>
            </a:r>
            <a:r>
              <a:rPr lang="en-US" altLang="ko-KR" smtClean="0"/>
              <a:t>NetBEUI</a:t>
            </a:r>
            <a:r>
              <a:rPr lang="ko-KR" altLang="en-US" smtClean="0"/>
              <a:t>는 </a:t>
            </a:r>
            <a:r>
              <a:rPr lang="en-US" altLang="ko-KR" smtClean="0"/>
              <a:t>Microsoft</a:t>
            </a:r>
            <a:r>
              <a:rPr lang="ko-KR" altLang="en-US" smtClean="0"/>
              <a:t>가 구현한 </a:t>
            </a:r>
            <a:r>
              <a:rPr lang="en-US" altLang="ko-KR" smtClean="0"/>
              <a:t>NetBIOS </a:t>
            </a:r>
            <a:r>
              <a:rPr lang="ko-KR" altLang="en-US" smtClean="0"/>
              <a:t>표준이다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보통 </a:t>
            </a:r>
            <a:r>
              <a:rPr lang="en-US" altLang="ko-KR" smtClean="0"/>
              <a:t>1000</a:t>
            </a:r>
            <a:r>
              <a:rPr lang="ko-KR" altLang="en-US" smtClean="0"/>
              <a:t>대 이상의 클라이언트를 가지는 부서 규모인 </a:t>
            </a:r>
            <a:r>
              <a:rPr lang="en-US" altLang="ko-KR" smtClean="0"/>
              <a:t>WAN</a:t>
            </a:r>
            <a:r>
              <a:rPr lang="ko-KR" altLang="en-US" smtClean="0"/>
              <a:t>에 사용된다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다음 중 인접한 컴퓨터와 단말기들을 서로 연결하여 양방향으로 데이터전송이 가능한 통신망의 형태는 무엇인가</a:t>
            </a:r>
            <a:r>
              <a:rPr lang="en-US" altLang="ko-KR" smtClean="0"/>
              <a:t>?</a:t>
            </a:r>
            <a:endParaRPr lang="ko-KR" altLang="en-US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① 성</a:t>
            </a:r>
            <a:r>
              <a:rPr lang="en-US" altLang="ko-KR" smtClean="0"/>
              <a:t>(Star) </a:t>
            </a:r>
            <a:r>
              <a:rPr lang="ko-KR" altLang="en-US" smtClean="0"/>
              <a:t>형② 링</a:t>
            </a:r>
            <a:r>
              <a:rPr lang="en-US" altLang="ko-KR" smtClean="0"/>
              <a:t>(Ring) </a:t>
            </a:r>
            <a:r>
              <a:rPr lang="ko-KR" altLang="en-US" smtClean="0"/>
              <a:t>형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③ 망</a:t>
            </a:r>
            <a:r>
              <a:rPr lang="en-US" altLang="ko-KR" smtClean="0"/>
              <a:t>(Mesh) </a:t>
            </a:r>
            <a:r>
              <a:rPr lang="ko-KR" altLang="en-US" smtClean="0"/>
              <a:t>형④ 버스</a:t>
            </a:r>
            <a:r>
              <a:rPr lang="en-US" altLang="ko-KR" smtClean="0"/>
              <a:t>(Bus</a:t>
            </a:r>
            <a:r>
              <a:rPr lang="en-US" altLang="ko-KR" smtClean="0"/>
              <a:t>) </a:t>
            </a:r>
            <a:r>
              <a:rPr lang="ko-KR" altLang="en-US" smtClean="0"/>
              <a:t>형</a:t>
            </a:r>
            <a:endParaRPr lang="ko-KR" altLang="en-US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정보통신시스템 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전송 회선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전송 방식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정보통신설비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정보통신망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통신프로토콜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329642" cy="2185990"/>
          </a:xfrm>
        </p:spPr>
        <p:txBody>
          <a:bodyPr/>
          <a:lstStyle/>
          <a:p>
            <a:r>
              <a:rPr lang="ko-KR" altLang="en-US" dirty="0" smtClean="0"/>
              <a:t>원격지에 분산 설치된 각 단말장치와 컴퓨터간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컴퓨터 상호간을 통신 회선으로 접속하여 정보를 가공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보관 및 전송하기 위하여 유기적으로 결합된 시스템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 정보통신 시스템</a:t>
            </a:r>
            <a:endParaRPr lang="ko-KR" altLang="en-US" dirty="0"/>
          </a:p>
        </p:txBody>
      </p:sp>
      <p:pic>
        <p:nvPicPr>
          <p:cNvPr id="4" name="Picture 7" descr="D:\My Documents\정보통신책\강의자료\1장\그림 1-2 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714752"/>
            <a:ext cx="5726113" cy="1762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5786454"/>
            <a:ext cx="814393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데이터 </a:t>
            </a:r>
            <a:r>
              <a:rPr lang="ko-KR" altLang="en-US" sz="1400" dirty="0" err="1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처리계</a:t>
            </a:r>
            <a:r>
              <a:rPr lang="ko-KR" altLang="en-US" sz="1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정보를 가공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처리 및 보관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컴퓨터와 주변장치로 구분됨</a:t>
            </a:r>
          </a:p>
          <a:p>
            <a:r>
              <a:rPr lang="ko-KR" altLang="en-US" sz="1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데이터 </a:t>
            </a:r>
            <a:r>
              <a:rPr lang="ko-KR" altLang="en-US" sz="1400" dirty="0" err="1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전송계</a:t>
            </a:r>
            <a:r>
              <a:rPr lang="ko-KR" altLang="en-US" sz="1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데이터 </a:t>
            </a:r>
            <a:r>
              <a:rPr lang="ko-KR" altLang="en-US" sz="1400" dirty="0" err="1" smtClean="0">
                <a:latin typeface="HY울릉도M" pitchFamily="18" charset="-127"/>
                <a:ea typeface="HY울릉도M" pitchFamily="18" charset="-127"/>
              </a:rPr>
              <a:t>처리계에서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 가공된 정보를 운반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통신 회선과 신호변환 장치로 구성됨</a:t>
            </a:r>
            <a:endParaRPr lang="ko-KR" altLang="en-US" sz="14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데이터 단말장치</a:t>
            </a:r>
            <a:r>
              <a:rPr lang="en-US" altLang="ko-KR" dirty="0" smtClean="0"/>
              <a:t>(DTE : Data Terminal Equipment)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사용자가 직접 이용하는 장치로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일반적인 컴퓨터 또는 단순 단말기 등</a:t>
            </a:r>
          </a:p>
          <a:p>
            <a:r>
              <a:rPr lang="ko-KR" altLang="en-US" dirty="0" smtClean="0"/>
              <a:t>정보를 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수신하기 위해서 사용되는 입출력장치로 입출력 기능과 정보를 정확하게 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수신하기 위한 제어 기능을 담당</a:t>
            </a:r>
          </a:p>
          <a:p>
            <a:r>
              <a:rPr lang="ko-KR" altLang="en-US" dirty="0" smtClean="0"/>
              <a:t>송신자의 경우 수신자에게 보낼 메시지</a:t>
            </a:r>
            <a:r>
              <a:rPr lang="en-US" altLang="ko-KR" dirty="0" smtClean="0"/>
              <a:t>(message)</a:t>
            </a:r>
            <a:r>
              <a:rPr lang="ko-KR" altLang="en-US" dirty="0" smtClean="0"/>
              <a:t>를 만들어내며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수신자의 경우 송신자가 보낸 메시지의 목적지임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수신자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714356"/>
            <a:ext cx="8543956" cy="534036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수신자와 통신 회선을 연결하는 장치로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정보를 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수신할 때 신호</a:t>
            </a:r>
            <a:r>
              <a:rPr lang="en-US" altLang="ko-KR" dirty="0" smtClean="0"/>
              <a:t>(signal) </a:t>
            </a:r>
            <a:r>
              <a:rPr lang="ko-KR" altLang="en-US" dirty="0" smtClean="0"/>
              <a:t>변환에 필요한 기능을 담당</a:t>
            </a:r>
          </a:p>
          <a:p>
            <a:r>
              <a:rPr lang="ko-KR" altLang="en-US" dirty="0" smtClean="0"/>
              <a:t>데이터 통신장치</a:t>
            </a:r>
            <a:r>
              <a:rPr lang="en-US" altLang="ko-KR" dirty="0" smtClean="0"/>
              <a:t>(DCE : Data Communication Equipment) </a:t>
            </a:r>
            <a:r>
              <a:rPr lang="ko-KR" altLang="en-US" dirty="0" smtClean="0"/>
              <a:t>또는 데이터회선 종단장치</a:t>
            </a:r>
            <a:r>
              <a:rPr lang="en-US" altLang="ko-KR" dirty="0" smtClean="0"/>
              <a:t>(DCE : Data Circuit-terminating Equipment)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모뎀</a:t>
            </a:r>
            <a:r>
              <a:rPr lang="en-US" altLang="ko-KR" dirty="0" smtClean="0"/>
              <a:t>(MODEM : </a:t>
            </a:r>
            <a:r>
              <a:rPr lang="en-US" altLang="ko-KR" dirty="0" err="1" smtClean="0"/>
              <a:t>MOdulator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DEModulator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아날로그</a:t>
            </a:r>
            <a:r>
              <a:rPr lang="en-US" altLang="ko-KR" dirty="0" smtClean="0"/>
              <a:t>(analog) </a:t>
            </a:r>
            <a:r>
              <a:rPr lang="ko-KR" altLang="en-US" dirty="0" smtClean="0"/>
              <a:t>회선을 사용하는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신호변환 장치로 이용됨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변조기</a:t>
            </a:r>
            <a:r>
              <a:rPr lang="en-US" altLang="ko-KR" dirty="0" smtClean="0"/>
              <a:t>(Modulator)</a:t>
            </a:r>
            <a:r>
              <a:rPr lang="ko-KR" altLang="en-US" dirty="0" smtClean="0"/>
              <a:t>와 복조기</a:t>
            </a:r>
            <a:r>
              <a:rPr lang="en-US" altLang="ko-KR" dirty="0" smtClean="0"/>
              <a:t>(Demodulator)</a:t>
            </a:r>
            <a:r>
              <a:rPr lang="ko-KR" altLang="en-US" dirty="0" smtClean="0"/>
              <a:t>의 합성어</a:t>
            </a:r>
          </a:p>
          <a:p>
            <a:pPr lvl="1"/>
            <a:r>
              <a:rPr lang="ko-KR" altLang="en-US" dirty="0" smtClean="0"/>
              <a:t>송신자로부터 받은 디지털 데이터를 아날로그 신호에 싣는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아날로그 신호에 실려온 디지털 데이터를 복원하는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수행</a:t>
            </a:r>
          </a:p>
          <a:p>
            <a:pPr lvl="1"/>
            <a:r>
              <a:rPr lang="en-US" altLang="ko-KR" dirty="0" smtClean="0"/>
              <a:t>PC </a:t>
            </a:r>
            <a:r>
              <a:rPr lang="ko-KR" altLang="en-US" dirty="0" smtClean="0"/>
              <a:t>내장형과 외장형이 있음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디지털 서비스 장치</a:t>
            </a:r>
            <a:r>
              <a:rPr lang="en-US" altLang="ko-KR" dirty="0" smtClean="0"/>
              <a:t>(DSU : DSU : Digital Service Unit)</a:t>
            </a:r>
          </a:p>
          <a:p>
            <a:pPr lvl="1"/>
            <a:r>
              <a:rPr lang="ko-KR" altLang="en-US" dirty="0" smtClean="0"/>
              <a:t>디지털</a:t>
            </a:r>
            <a:r>
              <a:rPr lang="en-US" altLang="ko-KR" dirty="0" smtClean="0"/>
              <a:t>(digital) </a:t>
            </a:r>
            <a:r>
              <a:rPr lang="ko-KR" altLang="en-US" dirty="0" smtClean="0"/>
              <a:t>회선을 사용하는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신호변환 장치로 이용됨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송신자로부터 받은 디지털 데이터를 디지털 통신 회선에 적합한 디지털 신호 형태로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부호화 </a:t>
            </a:r>
            <a:r>
              <a:rPr lang="en-US" altLang="ko-KR" dirty="0" smtClean="0"/>
              <a:t>: encoding)</a:t>
            </a:r>
            <a:r>
              <a:rPr lang="ko-KR" altLang="en-US" dirty="0" smtClean="0"/>
              <a:t>하여 전송하고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수신측에서는</a:t>
            </a:r>
            <a:r>
              <a:rPr lang="ko-KR" altLang="en-US" dirty="0" smtClean="0"/>
              <a:t> 이를 다시 원래의 디지털 데이터로 변환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decoding)</a:t>
            </a:r>
            <a:r>
              <a:rPr lang="ko-KR" altLang="en-US" dirty="0" smtClean="0"/>
              <a:t>하는 역할을 함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수신측의</a:t>
            </a:r>
            <a:r>
              <a:rPr lang="ko-KR" altLang="en-US" dirty="0" smtClean="0"/>
              <a:t> 신호변환 장치간에 신호를 전송하기 위해 사용하는 매체</a:t>
            </a:r>
            <a:r>
              <a:rPr lang="en-US" altLang="ko-KR" dirty="0" smtClean="0"/>
              <a:t>(medium)</a:t>
            </a:r>
          </a:p>
          <a:p>
            <a:r>
              <a:rPr lang="ko-KR" altLang="en-US" dirty="0" smtClean="0"/>
              <a:t>유선 전송매체와 무선 전송매체가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</a:t>
            </a:r>
            <a:r>
              <a:rPr lang="en-US" altLang="ko-KR" dirty="0" smtClean="0"/>
              <a:t>(coaxial cable), </a:t>
            </a:r>
            <a:r>
              <a:rPr lang="ko-KR" altLang="en-US" dirty="0" err="1" smtClean="0"/>
              <a:t>라디오파</a:t>
            </a:r>
            <a:r>
              <a:rPr lang="en-US" altLang="ko-KR" dirty="0" smtClean="0"/>
              <a:t>(radio frequency wave) </a:t>
            </a:r>
            <a:r>
              <a:rPr lang="ko-KR" altLang="en-US" dirty="0" smtClean="0"/>
              <a:t>등</a:t>
            </a:r>
          </a:p>
          <a:p>
            <a:r>
              <a:rPr lang="ko-KR" altLang="en-US" dirty="0" smtClean="0"/>
              <a:t>경우에 따라서 하나의 전송선인 경우도 있고 송신자와 수신자를 연결하는 복잡한 네트워크인 경우도 있음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통신 회선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 데이터 단말장치와 신호변환 장치간의 연결 커넥터</a:t>
            </a:r>
            <a:r>
              <a:rPr lang="en-US" altLang="ko-KR" dirty="0" smtClean="0"/>
              <a:t>(connector)</a:t>
            </a:r>
            <a:r>
              <a:rPr lang="ko-KR" altLang="en-US" dirty="0" smtClean="0"/>
              <a:t>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전기적인 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핀</a:t>
            </a:r>
            <a:r>
              <a:rPr lang="en-US" altLang="ko-KR" dirty="0" smtClean="0"/>
              <a:t>(pin)</a:t>
            </a:r>
            <a:r>
              <a:rPr lang="ko-KR" altLang="en-US" dirty="0" smtClean="0"/>
              <a:t>의 상호기능과 응용절차 등에 대한 규약</a:t>
            </a:r>
          </a:p>
          <a:p>
            <a:r>
              <a:rPr lang="en-US" altLang="ko-KR" dirty="0" smtClean="0"/>
              <a:t>RS-232-C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컴퓨터가 외장형 모뎀과 같은 다른 직렬장치들과 데이터를 주고받기 위해 가장 널리 사용하는 인터페이스</a:t>
            </a:r>
          </a:p>
          <a:p>
            <a:r>
              <a:rPr lang="ko-KR" altLang="en-US" dirty="0" smtClean="0"/>
              <a:t>미국전자공업협회</a:t>
            </a:r>
            <a:r>
              <a:rPr lang="en-US" altLang="ko-KR" dirty="0" smtClean="0"/>
              <a:t>(EIA : Electronic Industries Alliance)</a:t>
            </a:r>
            <a:r>
              <a:rPr lang="ko-KR" altLang="en-US" dirty="0" smtClean="0"/>
              <a:t>에 의해 정의됨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2755</Words>
  <Application>Microsoft Office PowerPoint</Application>
  <PresentationFormat>화면 슬라이드 쇼(4:3)</PresentationFormat>
  <Paragraphs>318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고구려 벽화</vt:lpstr>
      <vt:lpstr>12장. 정보통신 개요</vt:lpstr>
      <vt:lpstr>INDEX</vt:lpstr>
      <vt:lpstr>1. 정보통신시스템 </vt:lpstr>
      <vt:lpstr>1)정보통신의 3요소</vt:lpstr>
      <vt:lpstr>2) 정보통신 시스템</vt:lpstr>
      <vt:lpstr>송/수신자</vt:lpstr>
      <vt:lpstr>슬라이드 7</vt:lpstr>
      <vt:lpstr>통신 회선</vt:lpstr>
      <vt:lpstr>인터페이스(Interface)</vt:lpstr>
      <vt:lpstr>정보통신 회선의 발달과정</vt:lpstr>
      <vt:lpstr>2. 전송 회선 1)통신회선</vt:lpstr>
      <vt:lpstr>동축 케이블(Coaxial Cable)</vt:lpstr>
      <vt:lpstr>광섬유(Optical Fiber)</vt:lpstr>
      <vt:lpstr>2) 무선매체 라디오파(Radio Frequency Wave)</vt:lpstr>
      <vt:lpstr>지상 마이크로파(Terrestrial Microwave)</vt:lpstr>
      <vt:lpstr>위성 마이크로파(Satellite Microwave)</vt:lpstr>
      <vt:lpstr>3) 전송손실</vt:lpstr>
      <vt:lpstr>3. 전송 방식 1) 정보 전송방식</vt:lpstr>
      <vt:lpstr>②양방향 통신</vt:lpstr>
      <vt:lpstr>③직렬전송과 병렬전송</vt:lpstr>
      <vt:lpstr>슬라이드 21</vt:lpstr>
      <vt:lpstr>④비동기식전송과 동기식 전송</vt:lpstr>
      <vt:lpstr>슬라이드 23</vt:lpstr>
      <vt:lpstr>2)신호변환방식</vt:lpstr>
      <vt:lpstr>3) 전송제어방식</vt:lpstr>
      <vt:lpstr>4) 오류 제어 방식</vt:lpstr>
      <vt:lpstr>슬라이드 27</vt:lpstr>
      <vt:lpstr>5)오류 검출 방식</vt:lpstr>
      <vt:lpstr>슬라이드 29</vt:lpstr>
      <vt:lpstr>4. 정보통신설비 1) 단말장치</vt:lpstr>
      <vt:lpstr>2) 신호 변환 장치</vt:lpstr>
      <vt:lpstr>3) 다중화기</vt:lpstr>
      <vt:lpstr>다중화의 종류</vt:lpstr>
      <vt:lpstr>5. 정보통신망 1)망의구성형태</vt:lpstr>
      <vt:lpstr>2)정보교환망</vt:lpstr>
      <vt:lpstr>6. 통신프로토콜</vt:lpstr>
      <vt:lpstr>2)구성 요소</vt:lpstr>
      <vt:lpstr>3) 기능</vt:lpstr>
      <vt:lpstr>4) OSI Layer</vt:lpstr>
      <vt:lpstr>슬라이드 40</vt:lpstr>
      <vt:lpstr>계층으로 정의하는 목적</vt:lpstr>
      <vt:lpstr>기출문제풀이1(1급 2008년 1회)</vt:lpstr>
      <vt:lpstr>기출문제풀이2(1급 2008년 1회)</vt:lpstr>
      <vt:lpstr>기출문제풀이3(1급 2008년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135</cp:revision>
  <dcterms:created xsi:type="dcterms:W3CDTF">2012-01-12T16:29:24Z</dcterms:created>
  <dcterms:modified xsi:type="dcterms:W3CDTF">2012-02-25T19:57:46Z</dcterms:modified>
</cp:coreProperties>
</file>