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310" r:id="rId5"/>
    <p:sldId id="291" r:id="rId6"/>
    <p:sldId id="311" r:id="rId7"/>
    <p:sldId id="312" r:id="rId8"/>
    <p:sldId id="313" r:id="rId9"/>
    <p:sldId id="292" r:id="rId10"/>
    <p:sldId id="314" r:id="rId11"/>
    <p:sldId id="315" r:id="rId12"/>
    <p:sldId id="316" r:id="rId13"/>
    <p:sldId id="317" r:id="rId14"/>
    <p:sldId id="318" r:id="rId15"/>
    <p:sldId id="320" r:id="rId16"/>
    <p:sldId id="319" r:id="rId17"/>
    <p:sldId id="321" r:id="rId18"/>
    <p:sldId id="293" r:id="rId19"/>
    <p:sldId id="294" r:id="rId20"/>
    <p:sldId id="322" r:id="rId21"/>
    <p:sldId id="323" r:id="rId22"/>
    <p:sldId id="324" r:id="rId23"/>
    <p:sldId id="325" r:id="rId24"/>
    <p:sldId id="326" r:id="rId25"/>
    <p:sldId id="295" r:id="rId26"/>
    <p:sldId id="327" r:id="rId27"/>
    <p:sldId id="296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297" r:id="rId37"/>
    <p:sldId id="298" r:id="rId38"/>
    <p:sldId id="299" r:id="rId39"/>
    <p:sldId id="300" r:id="rId40"/>
    <p:sldId id="301" r:id="rId41"/>
    <p:sldId id="284" r:id="rId42"/>
    <p:sldId id="288" r:id="rId43"/>
    <p:sldId id="289" r:id="rId44"/>
    <p:sldId id="287" r:id="rId45"/>
    <p:sldId id="259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/>
  </p:normalViewPr>
  <p:slideViewPr>
    <p:cSldViewPr>
      <p:cViewPr varScale="1">
        <p:scale>
          <a:sx n="94" d="100"/>
          <a:sy n="9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smtClean="0"/>
              <a:t>13</a:t>
            </a:r>
            <a:r>
              <a:rPr lang="ko-KR" altLang="en-US" sz="4000" smtClean="0"/>
              <a:t>장</a:t>
            </a:r>
            <a:r>
              <a:rPr lang="en-US" altLang="ko-KR" sz="4000" smtClean="0"/>
              <a:t>. </a:t>
            </a:r>
            <a:r>
              <a:rPr lang="ko-KR" altLang="en-US" sz="4000" smtClean="0"/>
              <a:t>인터넷개요 및 </a:t>
            </a:r>
            <a:r>
              <a:rPr lang="en-US" altLang="ko-KR" sz="4000" smtClean="0"/>
              <a:t>SNS</a:t>
            </a:r>
            <a:endParaRPr lang="ko-KR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전자우편이란 컴퓨터 망에 가입된 사용자들이 종이와 우편배달부 대신 컴퓨터와 전기적인 통신매체를 통해 편지를 주고 받는 기능이다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 다른 사람에게 어떤 정보를 보내기 위해 사용하는 것이다</a:t>
            </a:r>
            <a:r>
              <a:rPr lang="en-US" altLang="ko-KR" smtClean="0"/>
              <a:t>. </a:t>
            </a:r>
            <a:r>
              <a:rPr lang="ko-KR" altLang="en-US" smtClean="0"/>
              <a:t>일반 우편은 배달부에 의해서 전달되지만 </a:t>
            </a:r>
            <a:r>
              <a:rPr lang="en-US" altLang="ko-KR" smtClean="0"/>
              <a:t>Email</a:t>
            </a:r>
            <a:r>
              <a:rPr lang="ko-KR" altLang="en-US" smtClean="0"/>
              <a:t>은 컴퓨터 통신망을 통하여 전달된다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무엇보다도 중요한 것은 상대에게 전달되는데 경우에 따라 수초 혹은 몇 분 밖에 걸리지 않는 다는 것이다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Email</a:t>
            </a:r>
            <a:r>
              <a:rPr lang="ko-KR" altLang="en-US" smtClean="0"/>
              <a:t>을 이용하면 특정 이용자에 대하여 자동적으로 답변을 하는 메일 서버라는 특별한 컴퓨터와 통신할 수 있는데</a:t>
            </a:r>
            <a:r>
              <a:rPr lang="en-US" altLang="ko-KR" smtClean="0"/>
              <a:t>, </a:t>
            </a:r>
            <a:r>
              <a:rPr lang="ko-KR" altLang="en-US" smtClean="0"/>
              <a:t>이를 통해 사용자의 정보나 파일을 주고 받을 수 있다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전자우편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컴퓨터 원격접속은 특정지역의 사용자가 다른 곳에 위치한 컴퓨터를 온라인으로 연결하여 사용하는 서비스를 말한다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일단 원격시스템에 연결되면 이용자는 마치 하드웨어적으로 직접 연결된 단말기에서처럼 연결한 원격 컴퓨터를 사용할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TCP/IP</a:t>
            </a:r>
            <a:r>
              <a:rPr lang="ko-KR" altLang="en-US" smtClean="0"/>
              <a:t>프로토콜 체계에서</a:t>
            </a:r>
            <a:r>
              <a:rPr lang="en-US" altLang="ko-KR" smtClean="0"/>
              <a:t>, </a:t>
            </a:r>
            <a:r>
              <a:rPr lang="ko-KR" altLang="en-US" smtClean="0"/>
              <a:t>이러한 기능을 </a:t>
            </a:r>
            <a:r>
              <a:rPr lang="en-US" altLang="ko-KR" smtClean="0"/>
              <a:t>"TELENET"</a:t>
            </a:r>
            <a:r>
              <a:rPr lang="ko-KR" altLang="en-US" smtClean="0"/>
              <a:t>이라 불리는데</a:t>
            </a:r>
            <a:r>
              <a:rPr lang="en-US" altLang="ko-KR" smtClean="0"/>
              <a:t>, </a:t>
            </a:r>
            <a:r>
              <a:rPr lang="ko-KR" altLang="en-US" smtClean="0"/>
              <a:t>인터넷 사용자는 </a:t>
            </a:r>
            <a:r>
              <a:rPr lang="en-US" altLang="ko-KR" smtClean="0"/>
              <a:t>TELENET</a:t>
            </a:r>
            <a:r>
              <a:rPr lang="ko-KR" altLang="en-US" smtClean="0"/>
              <a:t>을 이용해 다양한 도서 데이터베이스와 여러 대학의 정보 시스템 </a:t>
            </a:r>
            <a:r>
              <a:rPr lang="en-US" altLang="ko-KR" smtClean="0"/>
              <a:t>, </a:t>
            </a:r>
            <a:r>
              <a:rPr lang="ko-KR" altLang="en-US" smtClean="0"/>
              <a:t>문자전용 데이터베이스</a:t>
            </a:r>
            <a:r>
              <a:rPr lang="en-US" altLang="ko-KR" smtClean="0"/>
              <a:t>, </a:t>
            </a:r>
            <a:r>
              <a:rPr lang="ko-KR" altLang="en-US" smtClean="0"/>
              <a:t>데이터 파일 및 기타 다양한 온라인 서비스를 제공 받을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인터넷의 일반 사용자들은 자기의 고유 계정이 없이도 이와 같은 다양한 서비스를 제공하는 많은 시스템들을 접속할 수가 있는 것이다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원격 시스템 접속</a:t>
            </a:r>
            <a:r>
              <a:rPr lang="en-US" altLang="ko-KR" smtClean="0"/>
              <a:t>(telnet) 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원하는 파일을 전송할 수 있는 서비스</a:t>
            </a:r>
            <a:r>
              <a:rPr lang="en-US" altLang="ko-KR" smtClean="0"/>
              <a:t> (FTP:File Transfer Protocol) 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FTP </a:t>
            </a:r>
            <a:r>
              <a:rPr lang="ko-KR" altLang="en-US" smtClean="0"/>
              <a:t>를 이용하면 전세계 어느 곳에 있는 컴퓨터와 파일을 쉽고 빠르게 송수신 할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FTP </a:t>
            </a:r>
            <a:r>
              <a:rPr lang="ko-KR" altLang="en-US" smtClean="0"/>
              <a:t>를 사용하기 위해서는 일단 화일서버 컴퓨터의 계정을 갖고 있어야 하며</a:t>
            </a:r>
            <a:r>
              <a:rPr lang="en-US" altLang="ko-KR" smtClean="0"/>
              <a:t>, </a:t>
            </a:r>
            <a:r>
              <a:rPr lang="ko-KR" altLang="en-US" smtClean="0"/>
              <a:t>파일을 송수신 하고자 하는 상대 호스트로 접속하여 송수신하고자 하는 상대 호스트의 계정과 패스워드를 알고 접속해야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상대 호스트에 특정 계정으로 접속한 뒤 </a:t>
            </a:r>
            <a:r>
              <a:rPr lang="en-US" altLang="ko-KR" smtClean="0"/>
              <a:t>FTP</a:t>
            </a:r>
            <a:r>
              <a:rPr lang="ko-KR" altLang="en-US" smtClean="0"/>
              <a:t>의 여러 명령어를 이용하여 파일을 송수신 할 수 있다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파일 송수신</a:t>
            </a:r>
            <a:r>
              <a:rPr lang="en-US" altLang="ko-KR" smtClean="0"/>
              <a:t>(Ftp)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정해진 패스워드가 없이 누구나 접속하여 파일을 자유스럽게 송수신할 수 있는 특별한 계정이 있는데</a:t>
            </a:r>
            <a:r>
              <a:rPr lang="en-US" altLang="ko-KR" smtClean="0"/>
              <a:t>,</a:t>
            </a:r>
            <a:r>
              <a:rPr lang="ko-KR" altLang="en-US" smtClean="0"/>
              <a:t>그것은 무명이란 뜻의 </a:t>
            </a:r>
            <a:r>
              <a:rPr lang="en-US" altLang="ko-KR" smtClean="0"/>
              <a:t>"anonymous" </a:t>
            </a:r>
            <a:r>
              <a:rPr lang="ko-KR" altLang="en-US" smtClean="0"/>
              <a:t>계정이다</a:t>
            </a:r>
            <a:r>
              <a:rPr lang="en-US" altLang="ko-KR" smtClean="0"/>
              <a:t>. </a:t>
            </a:r>
            <a:r>
              <a:rPr lang="ko-KR" altLang="en-US" smtClean="0"/>
              <a:t>패스워드로는 대게 접속하는 사람의 </a:t>
            </a:r>
            <a:r>
              <a:rPr lang="en-US" altLang="ko-KR" smtClean="0"/>
              <a:t>Email </a:t>
            </a:r>
            <a:r>
              <a:rPr lang="ko-KR" altLang="en-US" smtClean="0"/>
              <a:t>주소롤 입력하면 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Ftp</a:t>
            </a:r>
            <a:r>
              <a:rPr lang="ko-KR" altLang="en-US" smtClean="0"/>
              <a:t>서비스를 편리하게 할 수 있는 </a:t>
            </a:r>
            <a:r>
              <a:rPr lang="en-US" altLang="ko-KR" smtClean="0"/>
              <a:t>FTP </a:t>
            </a:r>
            <a:r>
              <a:rPr lang="ko-KR" altLang="en-US" smtClean="0"/>
              <a:t>전용 프로그램들이 </a:t>
            </a:r>
            <a:r>
              <a:rPr lang="en-US" altLang="ko-KR" smtClean="0"/>
              <a:t> </a:t>
            </a:r>
            <a:r>
              <a:rPr lang="ko-KR" altLang="en-US" smtClean="0"/>
              <a:t>등장했다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FTP </a:t>
            </a:r>
            <a:r>
              <a:rPr lang="ko-KR" altLang="en-US" smtClean="0"/>
              <a:t>전용프로그램의</a:t>
            </a:r>
            <a:r>
              <a:rPr lang="en-US" altLang="ko-KR" smtClean="0"/>
              <a:t> </a:t>
            </a:r>
            <a:r>
              <a:rPr lang="ko-KR" altLang="en-US" smtClean="0"/>
              <a:t>종류로는 알</a:t>
            </a:r>
            <a:r>
              <a:rPr lang="en-US" altLang="ko-KR" smtClean="0"/>
              <a:t>ftp, Cute ftp, FileZilla, </a:t>
            </a:r>
            <a:r>
              <a:rPr lang="ko-KR" altLang="en-US" smtClean="0"/>
              <a:t>다</a:t>
            </a:r>
            <a:r>
              <a:rPr lang="en-US" altLang="ko-KR" smtClean="0"/>
              <a:t>ftp </a:t>
            </a:r>
            <a:r>
              <a:rPr lang="ko-KR" altLang="en-US" smtClean="0"/>
              <a:t>등 여러 가지의 프로그램이 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알</a:t>
            </a:r>
            <a:r>
              <a:rPr lang="en-US" altLang="ko-KR" smtClean="0"/>
              <a:t>ftp </a:t>
            </a:r>
            <a:r>
              <a:rPr lang="ko-KR" altLang="en-US" smtClean="0"/>
              <a:t>프로그램으로접속한 화면 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571612"/>
            <a:ext cx="271649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000240"/>
            <a:ext cx="547917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전자게시판의 일종으로 특정한 주제나 관심사에 대해 의견을 게시하거나 관련 분야에 대한 그림</a:t>
            </a:r>
            <a:r>
              <a:rPr lang="en-US" altLang="ko-KR" smtClean="0"/>
              <a:t>, </a:t>
            </a:r>
            <a:r>
              <a:rPr lang="ko-KR" altLang="en-US" smtClean="0"/>
              <a:t>동영상</a:t>
            </a:r>
            <a:r>
              <a:rPr lang="en-US" altLang="ko-KR" smtClean="0"/>
              <a:t>, </a:t>
            </a:r>
            <a:r>
              <a:rPr lang="ko-KR" altLang="en-US" smtClean="0"/>
              <a:t>실행파일</a:t>
            </a:r>
            <a:r>
              <a:rPr lang="en-US" altLang="ko-KR" smtClean="0"/>
              <a:t>, </a:t>
            </a:r>
            <a:r>
              <a:rPr lang="ko-KR" altLang="en-US" smtClean="0"/>
              <a:t>데이터파일 등의 자료를 등록할 수 있는 전세계적인 토론 시스템이다</a:t>
            </a:r>
          </a:p>
          <a:p>
            <a:r>
              <a:rPr lang="ko-KR" altLang="en-US" smtClean="0"/>
              <a:t> 다수의 사용자들 각 분야별로 공지사항 및 최신정보를 게시</a:t>
            </a:r>
            <a:r>
              <a:rPr lang="en-US" altLang="ko-KR" smtClean="0"/>
              <a:t>, </a:t>
            </a:r>
            <a:r>
              <a:rPr lang="ko-KR" altLang="en-US" smtClean="0"/>
              <a:t>검색할 수 있게 해주는 기능</a:t>
            </a:r>
            <a:endParaRPr lang="en-US" altLang="ko-KR" smtClean="0"/>
          </a:p>
          <a:p>
            <a:r>
              <a:rPr lang="ko-KR" altLang="en-US" smtClean="0"/>
              <a:t>세계 최대 뉴스 서비스망인 </a:t>
            </a:r>
            <a:r>
              <a:rPr lang="en-US" altLang="ko-KR" smtClean="0"/>
              <a:t>USENET</a:t>
            </a:r>
            <a:r>
              <a:rPr lang="ko-KR" altLang="en-US" smtClean="0"/>
              <a:t>의 학술</a:t>
            </a:r>
            <a:r>
              <a:rPr lang="en-US" altLang="ko-KR" smtClean="0"/>
              <a:t>, </a:t>
            </a:r>
            <a:r>
              <a:rPr lang="ko-KR" altLang="en-US" smtClean="0"/>
              <a:t>취미</a:t>
            </a:r>
            <a:r>
              <a:rPr lang="en-US" altLang="ko-KR" smtClean="0"/>
              <a:t>, </a:t>
            </a:r>
            <a:r>
              <a:rPr lang="ko-KR" altLang="en-US" smtClean="0"/>
              <a:t>정치</a:t>
            </a:r>
            <a:r>
              <a:rPr lang="en-US" altLang="ko-KR" smtClean="0"/>
              <a:t>, </a:t>
            </a:r>
            <a:r>
              <a:rPr lang="ko-KR" altLang="en-US" smtClean="0"/>
              <a:t>사회 종교 등 수천개의 뉴스그룹과 정보를 교환할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USENET</a:t>
            </a:r>
            <a:r>
              <a:rPr lang="ko-KR" altLang="en-US" smtClean="0"/>
              <a:t>은 공식적인 이름이며</a:t>
            </a:r>
            <a:r>
              <a:rPr lang="en-US" altLang="ko-KR" smtClean="0"/>
              <a:t>, Netnews</a:t>
            </a:r>
            <a:r>
              <a:rPr lang="ko-KR" altLang="en-US" smtClean="0"/>
              <a:t>는 인터넷 상의 몇몇 </a:t>
            </a:r>
            <a:r>
              <a:rPr lang="en-US" altLang="ko-KR" smtClean="0"/>
              <a:t>host</a:t>
            </a:r>
            <a:r>
              <a:rPr lang="ko-KR" altLang="en-US" smtClean="0"/>
              <a:t>들이 사용하는 분산된 컴퓨터정보서비스에 대한 일반화된 비공식적인 이름이다</a:t>
            </a:r>
            <a:r>
              <a:rPr lang="en-US" altLang="ko-KR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 유즈넷</a:t>
            </a:r>
            <a:r>
              <a:rPr lang="en-US" altLang="ko-KR" smtClean="0"/>
              <a:t>(Usenet ,News)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000"/>
              </a:spcBef>
            </a:pPr>
            <a:r>
              <a:rPr lang="en-US" altLang="ko-KR" smtClean="0"/>
              <a:t> WWW(</a:t>
            </a:r>
            <a:r>
              <a:rPr lang="ko-KR" altLang="en-US" smtClean="0"/>
              <a:t>또는 </a:t>
            </a:r>
            <a:r>
              <a:rPr lang="en-US" altLang="ko-KR" smtClean="0"/>
              <a:t>W3)</a:t>
            </a:r>
            <a:r>
              <a:rPr lang="ko-KR" altLang="en-US" smtClean="0"/>
              <a:t>는 전 세계에 퍼져 있는 인터넷 내의 정보들을 서로 </a:t>
            </a:r>
            <a:r>
              <a:rPr lang="en-US" altLang="ko-KR" smtClean="0"/>
              <a:t>'</a:t>
            </a:r>
            <a:r>
              <a:rPr lang="ko-KR" altLang="en-US" smtClean="0"/>
              <a:t>거미줄처럼</a:t>
            </a:r>
            <a:r>
              <a:rPr lang="en-US" altLang="ko-KR" smtClean="0"/>
              <a:t>' </a:t>
            </a:r>
            <a:r>
              <a:rPr lang="ko-KR" altLang="en-US" smtClean="0"/>
              <a:t>연결해 주고 있으며</a:t>
            </a:r>
            <a:r>
              <a:rPr lang="en-US" altLang="ko-KR" smtClean="0"/>
              <a:t>, </a:t>
            </a:r>
            <a:r>
              <a:rPr lang="ko-KR" altLang="en-US" smtClean="0"/>
              <a:t>기존의 </a:t>
            </a:r>
            <a:r>
              <a:rPr lang="en-US" altLang="ko-KR" smtClean="0"/>
              <a:t>FTP, </a:t>
            </a:r>
            <a:r>
              <a:rPr lang="ko-KR" altLang="en-US" smtClean="0"/>
              <a:t>고퍼</a:t>
            </a:r>
            <a:r>
              <a:rPr lang="en-US" altLang="ko-KR" smtClean="0"/>
              <a:t>, </a:t>
            </a:r>
            <a:r>
              <a:rPr lang="ko-KR" altLang="en-US" smtClean="0"/>
              <a:t>뉴스 서버들과도 연결되어 있다</a:t>
            </a:r>
            <a:r>
              <a:rPr lang="en-US" altLang="ko-KR" smtClean="0"/>
              <a:t>.  </a:t>
            </a:r>
          </a:p>
          <a:p>
            <a:pPr>
              <a:spcBef>
                <a:spcPts val="1000"/>
              </a:spcBef>
            </a:pPr>
            <a:r>
              <a:rPr lang="en-US" altLang="ko-KR" smtClean="0"/>
              <a:t>WWW</a:t>
            </a:r>
            <a:r>
              <a:rPr lang="ko-KR" altLang="en-US" smtClean="0"/>
              <a:t>는 </a:t>
            </a:r>
            <a:r>
              <a:rPr lang="en-US" altLang="ko-KR" smtClean="0"/>
              <a:t>"World Wide Web"</a:t>
            </a:r>
            <a:r>
              <a:rPr lang="ko-KR" altLang="en-US" smtClean="0"/>
              <a:t>을 의미하며 줄여서 </a:t>
            </a:r>
            <a:r>
              <a:rPr lang="en-US" altLang="ko-KR" smtClean="0"/>
              <a:t>web(</a:t>
            </a:r>
            <a:r>
              <a:rPr lang="ko-KR" altLang="en-US" smtClean="0"/>
              <a:t>웹</a:t>
            </a:r>
            <a:r>
              <a:rPr lang="en-US" altLang="ko-KR" smtClean="0"/>
              <a:t>) </a:t>
            </a:r>
            <a:r>
              <a:rPr lang="ko-KR" altLang="en-US" smtClean="0"/>
              <a:t>또는 </a:t>
            </a:r>
            <a:r>
              <a:rPr lang="en-US" altLang="ko-KR" smtClean="0"/>
              <a:t>W3</a:t>
            </a:r>
            <a:r>
              <a:rPr lang="ko-KR" altLang="en-US" smtClean="0"/>
              <a:t>라고도 불리운다</a:t>
            </a:r>
            <a:r>
              <a:rPr lang="en-US" altLang="ko-KR" smtClean="0"/>
              <a:t>.  CERN(the European Laboratory for Particle Physics)</a:t>
            </a:r>
            <a:r>
              <a:rPr lang="ko-KR" altLang="en-US" smtClean="0"/>
              <a:t>에서 시작한 </a:t>
            </a:r>
            <a:r>
              <a:rPr lang="en-US" altLang="ko-KR" smtClean="0"/>
              <a:t>World Wide Web project </a:t>
            </a:r>
            <a:r>
              <a:rPr lang="ko-KR" altLang="en-US" smtClean="0"/>
              <a:t>는 분산 </a:t>
            </a:r>
            <a:r>
              <a:rPr lang="en-US" altLang="ko-KR" smtClean="0"/>
              <a:t>hypermedia </a:t>
            </a:r>
            <a:r>
              <a:rPr lang="ko-KR" altLang="en-US" smtClean="0"/>
              <a:t>시스템의 하나로 컴퓨터 네트워크 </a:t>
            </a:r>
            <a:r>
              <a:rPr lang="en-US" altLang="ko-KR" smtClean="0"/>
              <a:t>(internet)</a:t>
            </a:r>
            <a:r>
              <a:rPr lang="ko-KR" altLang="en-US" smtClean="0"/>
              <a:t>에 연결된 사용자들에게 </a:t>
            </a:r>
            <a:r>
              <a:rPr lang="en-US" altLang="ko-KR" smtClean="0"/>
              <a:t>internet</a:t>
            </a:r>
            <a:r>
              <a:rPr lang="ko-KR" altLang="en-US" smtClean="0"/>
              <a:t>의 정보와 많은 회사</a:t>
            </a:r>
            <a:r>
              <a:rPr lang="en-US" altLang="ko-KR" smtClean="0"/>
              <a:t>,</a:t>
            </a:r>
            <a:r>
              <a:rPr lang="ko-KR" altLang="en-US" smtClean="0"/>
              <a:t>연구소</a:t>
            </a:r>
            <a:r>
              <a:rPr lang="en-US" altLang="ko-KR" smtClean="0"/>
              <a:t>, </a:t>
            </a:r>
            <a:r>
              <a:rPr lang="ko-KR" altLang="en-US" smtClean="0"/>
              <a:t>대학등에서 제공 하는 서비스를 사용할 수 있게 하고 있다</a:t>
            </a:r>
            <a:r>
              <a:rPr lang="en-US" altLang="ko-KR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웹</a:t>
            </a:r>
            <a:r>
              <a:rPr lang="en-US" altLang="ko-KR" smtClean="0"/>
              <a:t>(world wide web)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하이퍼텍스트란 다른 자료로의 링크 </a:t>
            </a:r>
            <a:r>
              <a:rPr lang="en-US" altLang="ko-KR" smtClean="0"/>
              <a:t>(link)</a:t>
            </a:r>
            <a:r>
              <a:rPr lang="ko-KR" altLang="en-US" smtClean="0"/>
              <a:t>를 포함하고 있는 자료를 말한다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WWW </a:t>
            </a:r>
            <a:r>
              <a:rPr lang="ko-KR" altLang="en-US" smtClean="0"/>
              <a:t>에서 하이퍼텍스트 문서라 하면</a:t>
            </a:r>
            <a:r>
              <a:rPr lang="en-US" altLang="ko-KR" smtClean="0"/>
              <a:t>, </a:t>
            </a:r>
            <a:r>
              <a:rPr lang="ko-KR" altLang="en-US" smtClean="0"/>
              <a:t>어떤 자료를 가지고 있고</a:t>
            </a:r>
            <a:r>
              <a:rPr lang="en-US" altLang="ko-KR" smtClean="0"/>
              <a:t>, </a:t>
            </a:r>
            <a:r>
              <a:rPr lang="ko-KR" altLang="en-US" smtClean="0"/>
              <a:t>또 다른 문서로의 링크를 가지고 있는 문서를 가리킨다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 </a:t>
            </a:r>
            <a:r>
              <a:rPr lang="ko-KR" altLang="en-US" smtClean="0"/>
              <a:t>이러한 하이퍼텍스트 문서를 읽는 프로그램을 브라우저</a:t>
            </a:r>
            <a:r>
              <a:rPr lang="en-US" altLang="ko-KR" smtClean="0"/>
              <a:t>(brower)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Web</a:t>
            </a:r>
            <a:r>
              <a:rPr lang="ko-KR" altLang="en-US" smtClean="0"/>
              <a:t>의 사용은 </a:t>
            </a:r>
            <a:r>
              <a:rPr lang="en-US" altLang="ko-KR" smtClean="0"/>
              <a:t>browser </a:t>
            </a:r>
            <a:r>
              <a:rPr lang="ko-KR" altLang="en-US" smtClean="0"/>
              <a:t>프로그램을 실행함으로써 가능하다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실시간 지구촌 대화 및 토의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IRC(Internet Relay Chat)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인터넷 전화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인터넷 영상회의 서비스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정보검색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확장 인터넷 서비스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우리가 다른 사람에게 전화를 걸기 위해서는 전화가 전화망에 연결되어 있어야 하고</a:t>
            </a:r>
            <a:r>
              <a:rPr lang="en-US" altLang="ko-KR" smtClean="0"/>
              <a:t>, </a:t>
            </a:r>
            <a:r>
              <a:rPr lang="ko-KR" altLang="en-US" smtClean="0"/>
              <a:t>그 사람의 전화번호를 알고 있어야 한다 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마찬가지로 인터넷에 연결된 다른 컴퓨터와 통신을 하기 위해서는 컴퓨터가 인터넷에 연결되어 있어야 하고 컴퓨터의 주소를 알고 있어야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컴퓨터의 주소는 숫자로 표현된 주소와 영문자로 표현된 주소 </a:t>
            </a:r>
            <a:r>
              <a:rPr lang="en-US" altLang="ko-KR" smtClean="0"/>
              <a:t>2</a:t>
            </a:r>
            <a:r>
              <a:rPr lang="ko-KR" altLang="en-US" smtClean="0"/>
              <a:t>가지가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숫자로 표현된 주소는 도트로 구분되어 </a:t>
            </a:r>
            <a:r>
              <a:rPr lang="en-US" altLang="ko-KR" smtClean="0"/>
              <a:t>4</a:t>
            </a:r>
            <a:r>
              <a:rPr lang="ko-KR" altLang="en-US" smtClean="0"/>
              <a:t>단계로 표시된다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인터넷 주소체계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7286676" cy="5572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인터넷의 개요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인터넷의 탄생과 발전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 인터넷 서비스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확장 인터넷 서비스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인터넷 주소체계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SNS</a:t>
            </a:r>
            <a:r>
              <a:rPr lang="ko-KR" altLang="en-US" dirty="0" smtClean="0"/>
              <a:t>의 개념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SNS</a:t>
            </a:r>
            <a:r>
              <a:rPr lang="ko-KR" altLang="en-US" dirty="0" smtClean="0"/>
              <a:t>의 역사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SNS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/>
          <a:lstStyle/>
          <a:p>
            <a:r>
              <a:rPr lang="ko-KR" altLang="en-US" smtClean="0"/>
              <a:t>도트로 구분된 각 숫자는 </a:t>
            </a:r>
            <a:r>
              <a:rPr lang="en-US" altLang="ko-KR" smtClean="0"/>
              <a:t>0 </a:t>
            </a:r>
            <a:r>
              <a:rPr lang="ko-KR" altLang="en-US" smtClean="0"/>
              <a:t>～ </a:t>
            </a:r>
            <a:r>
              <a:rPr lang="en-US" altLang="ko-KR" smtClean="0"/>
              <a:t>255 </a:t>
            </a:r>
            <a:r>
              <a:rPr lang="ko-KR" altLang="en-US" smtClean="0"/>
              <a:t>까지의 숫자를 사용할 수 있으며</a:t>
            </a:r>
            <a:r>
              <a:rPr lang="en-US" altLang="ko-KR" smtClean="0"/>
              <a:t>, </a:t>
            </a:r>
            <a:r>
              <a:rPr lang="ko-KR" altLang="en-US" smtClean="0"/>
              <a:t>숫자로 표현된 주소는 전세계적으로 중복되지 않도록 사용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숫자로 표현된 이러한 주소를 인터넷 공인 </a:t>
            </a:r>
            <a:r>
              <a:rPr lang="en-US" altLang="ko-KR" smtClean="0"/>
              <a:t>IP(Internet Protocol) </a:t>
            </a:r>
            <a:r>
              <a:rPr lang="ko-KR" altLang="en-US" smtClean="0"/>
              <a:t>주소라고 합니다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071670" y="5214950"/>
            <a:ext cx="4433888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ko-KR" sz="3200" b="1"/>
              <a:t>255.123.120.8</a:t>
            </a:r>
            <a:endParaRPr lang="ko-KR" altLang="en-US" sz="3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42915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그러나 인터넷 사용자들이 다른 컴퓨터와의 통신을 위해서 이렇게 숫자로 표현된 주소를 사용하게 되면</a:t>
            </a:r>
            <a:r>
              <a:rPr lang="en-US" altLang="ko-KR" smtClean="0"/>
              <a:t>, </a:t>
            </a:r>
            <a:r>
              <a:rPr lang="ko-KR" altLang="en-US" smtClean="0"/>
              <a:t>주소를 이해하기 힘들고 기억하기가 어려움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따라서 숫자로 표현된 주소대신에 영문자로 표현된 주소를 사용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영문자로 표현된 주소는 점으로 구분되어 여러 단계로 구성</a:t>
            </a:r>
            <a:endParaRPr lang="en-US" altLang="ko-KR" smtClean="0"/>
          </a:p>
          <a:p>
            <a:r>
              <a:rPr lang="ko-KR" altLang="en-US" smtClean="0"/>
              <a:t>각 단계는 오른쪽 맨 마지막에서부터 </a:t>
            </a:r>
            <a:r>
              <a:rPr lang="en-US" altLang="ko-KR" smtClean="0"/>
              <a:t>1</a:t>
            </a:r>
            <a:r>
              <a:rPr lang="ko-KR" altLang="en-US" smtClean="0"/>
              <a:t>단계</a:t>
            </a:r>
            <a:r>
              <a:rPr lang="en-US" altLang="ko-KR" smtClean="0"/>
              <a:t>, 2</a:t>
            </a:r>
            <a:r>
              <a:rPr lang="ko-KR" altLang="en-US" smtClean="0"/>
              <a:t>단계</a:t>
            </a:r>
            <a:r>
              <a:rPr lang="en-US" altLang="ko-KR" smtClean="0"/>
              <a:t>.. </a:t>
            </a:r>
            <a:r>
              <a:rPr lang="ko-KR" altLang="en-US" smtClean="0"/>
              <a:t>형식으로 불리며</a:t>
            </a:r>
            <a:r>
              <a:rPr lang="en-US" altLang="ko-KR" smtClean="0"/>
              <a:t>, </a:t>
            </a:r>
            <a:r>
              <a:rPr lang="ko-KR" altLang="en-US" smtClean="0"/>
              <a:t>전세계적으로 중복되지 않는 고유한</a:t>
            </a:r>
            <a:r>
              <a:rPr lang="en-US" altLang="ko-KR" smtClean="0"/>
              <a:t>(unique) </a:t>
            </a:r>
            <a:r>
              <a:rPr lang="ko-KR" altLang="en-US" smtClean="0"/>
              <a:t>주소로 사용됩니다</a:t>
            </a:r>
            <a:r>
              <a:rPr lang="en-US" altLang="ko-KR" smtClean="0"/>
              <a:t>. </a:t>
            </a:r>
            <a:r>
              <a:rPr lang="ko-KR" altLang="en-US" smtClean="0"/>
              <a:t>이를 인터넷 도메인</a:t>
            </a:r>
            <a:r>
              <a:rPr lang="en-US" altLang="ko-KR" smtClean="0"/>
              <a:t>(domain) </a:t>
            </a:r>
            <a:r>
              <a:rPr lang="ko-KR" altLang="en-US" smtClean="0"/>
              <a:t>이라함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786050" y="5715016"/>
            <a:ext cx="3429024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3600" b="1" smtClean="0"/>
              <a:t>     Lab.or.kr</a:t>
            </a:r>
            <a:endParaRPr lang="ko-KR" altLang="en-US" sz="36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인터넷 도메인 이름은 인터넷에 연결된 전세계의 어떠한 컴퓨터와도 통신을 가능하게 해줍니다</a:t>
            </a:r>
            <a:r>
              <a:rPr lang="en-US" altLang="ko-KR" smtClean="0"/>
              <a:t>. </a:t>
            </a:r>
            <a:r>
              <a:rPr lang="ko-KR" altLang="en-US" smtClean="0"/>
              <a:t>인터넷에 연결된 컴퓨터와 통신을 하기 위해서 </a:t>
            </a:r>
            <a:r>
              <a:rPr lang="en-US" altLang="ko-KR" smtClean="0"/>
              <a:t>2</a:t>
            </a:r>
            <a:r>
              <a:rPr lang="ko-KR" altLang="en-US" smtClean="0"/>
              <a:t>가지의 주소를 사용합니다</a:t>
            </a:r>
            <a:r>
              <a:rPr lang="en-US" altLang="ko-KR" smtClean="0"/>
              <a:t>. </a:t>
            </a:r>
            <a:r>
              <a:rPr lang="ko-KR" altLang="en-US" smtClean="0"/>
              <a:t>하나는 숫자로 표현된 주소이며</a:t>
            </a:r>
            <a:r>
              <a:rPr lang="en-US" altLang="ko-KR" smtClean="0"/>
              <a:t>, </a:t>
            </a:r>
            <a:r>
              <a:rPr lang="ko-KR" altLang="en-US" smtClean="0"/>
              <a:t>다른 하나는 사용하기 편리하고 기억하기 쉬운 도메인 이름입니다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그러나</a:t>
            </a:r>
            <a:r>
              <a:rPr lang="en-US" altLang="ko-KR" smtClean="0"/>
              <a:t>, </a:t>
            </a:r>
            <a:r>
              <a:rPr lang="ko-KR" altLang="en-US" smtClean="0"/>
              <a:t>실제 컴퓨터와의 통신은 </a:t>
            </a:r>
            <a:r>
              <a:rPr lang="en-US" altLang="ko-KR" smtClean="0"/>
              <a:t>2</a:t>
            </a:r>
            <a:r>
              <a:rPr lang="ko-KR" altLang="en-US" smtClean="0"/>
              <a:t>가지 종류의 주소중에서 숫자로 표현된 주소를 사용하여 통신을 하게 됩니다</a:t>
            </a:r>
            <a:r>
              <a:rPr lang="en-US" altLang="ko-KR" smtClean="0"/>
              <a:t>. </a:t>
            </a:r>
            <a:r>
              <a:rPr lang="ko-KR" altLang="en-US" smtClean="0"/>
              <a:t>따라서 영문으로 표현된 도메인 이름을 실제 컴퓨터가 통신할 때 사용하는 숫자로 표현된 주소로 변환시켜 주어야 합니다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도메인 네임 서비스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</a:pPr>
            <a:r>
              <a:rPr lang="ko-KR" altLang="en-US" smtClean="0"/>
              <a:t>인터넷상에서 사용되는 도메인은 전세계적으로 고유하게 존재하여야 하므로 공통적으로 정해진 체계가 있으며</a:t>
            </a:r>
            <a:r>
              <a:rPr lang="en-US" altLang="ko-KR" smtClean="0"/>
              <a:t>, </a:t>
            </a:r>
            <a:r>
              <a:rPr lang="ko-KR" altLang="en-US" smtClean="0"/>
              <a:t>임의로 변경하거나 생성할 수 없습니다</a:t>
            </a:r>
            <a:r>
              <a:rPr lang="en-US" altLang="ko-KR" smtClean="0"/>
              <a:t>. </a:t>
            </a:r>
          </a:p>
          <a:p>
            <a:pPr>
              <a:spcBef>
                <a:spcPts val="1000"/>
              </a:spcBef>
            </a:pPr>
            <a:r>
              <a:rPr lang="ko-KR" altLang="en-US" smtClean="0"/>
              <a:t>인터넷의 모든 도메인은 루트</a:t>
            </a:r>
            <a:r>
              <a:rPr lang="en-US" altLang="ko-KR" smtClean="0"/>
              <a:t>(root)</a:t>
            </a:r>
            <a:r>
              <a:rPr lang="ko-KR" altLang="en-US" smtClean="0"/>
              <a:t>라 불리우는 도메인 이하에 아래의 그림과 같이 나무를 거꾸로 위치시킨 역트리</a:t>
            </a:r>
            <a:r>
              <a:rPr lang="en-US" altLang="ko-KR" smtClean="0"/>
              <a:t>(inverted tree) </a:t>
            </a:r>
            <a:r>
              <a:rPr lang="ko-KR" altLang="en-US" smtClean="0"/>
              <a:t>구조로 계층적으로 구성되어 있습니다</a:t>
            </a:r>
            <a:r>
              <a:rPr lang="en-US" altLang="ko-KR" smtClean="0"/>
              <a:t>. </a:t>
            </a:r>
          </a:p>
          <a:p>
            <a:pPr>
              <a:spcBef>
                <a:spcPts val="1000"/>
              </a:spcBef>
            </a:pPr>
            <a:r>
              <a:rPr lang="ko-KR" altLang="en-US" smtClean="0"/>
              <a:t>루트도메인 아래의 단계를 </a:t>
            </a:r>
            <a:r>
              <a:rPr lang="en-US" altLang="ko-KR" smtClean="0"/>
              <a:t>1</a:t>
            </a:r>
            <a:r>
              <a:rPr lang="ko-KR" altLang="en-US" smtClean="0"/>
              <a:t>단계 도메인 또는 최상위 도메인</a:t>
            </a:r>
            <a:r>
              <a:rPr lang="en-US" altLang="ko-KR" smtClean="0"/>
              <a:t>(TLD, Top-Level Domain)</a:t>
            </a:r>
            <a:r>
              <a:rPr lang="ko-KR" altLang="en-US" smtClean="0"/>
              <a:t>라고 부르며</a:t>
            </a:r>
            <a:r>
              <a:rPr lang="en-US" altLang="ko-KR" smtClean="0"/>
              <a:t>, </a:t>
            </a:r>
            <a:r>
              <a:rPr lang="ko-KR" altLang="en-US" smtClean="0"/>
              <a:t>차상위 단계를 </a:t>
            </a:r>
            <a:r>
              <a:rPr lang="en-US" altLang="ko-KR" smtClean="0"/>
              <a:t>2</a:t>
            </a:r>
            <a:r>
              <a:rPr lang="ko-KR" altLang="en-US" smtClean="0"/>
              <a:t>단계 도메인</a:t>
            </a:r>
            <a:r>
              <a:rPr lang="en-US" altLang="ko-KR" smtClean="0"/>
              <a:t>(SLD, Second-Level Domain)</a:t>
            </a:r>
            <a:r>
              <a:rPr lang="ko-KR" altLang="en-US" smtClean="0"/>
              <a:t>이라 부릅니다</a:t>
            </a:r>
            <a:r>
              <a:rPr lang="en-US" altLang="ko-KR" smtClean="0"/>
              <a:t>. 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 도메인 이름체계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00100" y="1500174"/>
          <a:ext cx="7205941" cy="4281504"/>
        </p:xfrm>
        <a:graphic>
          <a:graphicData uri="http://schemas.openxmlformats.org/presentationml/2006/ole">
            <p:oleObj spid="_x0000_s1026" r:id="rId3" imgW="4200000" imgH="2495238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4351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온라인 인맥 구축을 목적으로 개설된 커뮤니티형 웹사이트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미국의 트위터</a:t>
            </a:r>
            <a:r>
              <a:rPr lang="en-US" altLang="ko-KR" smtClean="0"/>
              <a:t>, </a:t>
            </a:r>
            <a:r>
              <a:rPr lang="ko-KR" altLang="en-US" smtClean="0"/>
              <a:t>마이스페이스</a:t>
            </a:r>
            <a:r>
              <a:rPr lang="en-US" altLang="ko-KR" smtClean="0"/>
              <a:t>, </a:t>
            </a:r>
            <a:r>
              <a:rPr lang="ko-KR" altLang="en-US" smtClean="0"/>
              <a:t>페이스북</a:t>
            </a:r>
            <a:r>
              <a:rPr lang="en-US" altLang="ko-KR" smtClean="0"/>
              <a:t>, </a:t>
            </a:r>
            <a:r>
              <a:rPr lang="ko-KR" altLang="en-US" smtClean="0"/>
              <a:t>한국의 싸이월드</a:t>
            </a:r>
            <a:r>
              <a:rPr lang="en-US" altLang="ko-KR" smtClean="0"/>
              <a:t>, </a:t>
            </a:r>
            <a:r>
              <a:rPr lang="ko-KR" altLang="en-US" smtClean="0"/>
              <a:t>미투데이 같은 </a:t>
            </a:r>
            <a:r>
              <a:rPr lang="en-US" altLang="ko-KR" smtClean="0"/>
              <a:t>1</a:t>
            </a:r>
            <a:r>
              <a:rPr lang="ko-KR" altLang="en-US" smtClean="0"/>
              <a:t>인 미디어와 정보공유 등을 포괄하는 개념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현재 많은 사람이 다른 사람과 의사소통을 하거나 정보를 공유 </a:t>
            </a:r>
            <a:r>
              <a:rPr lang="en-US" altLang="ko-KR" smtClean="0"/>
              <a:t>· </a:t>
            </a:r>
            <a:r>
              <a:rPr lang="ko-KR" altLang="en-US" smtClean="0"/>
              <a:t>검색하는 데 </a:t>
            </a:r>
            <a:r>
              <a:rPr lang="en-US" altLang="ko-KR" smtClean="0"/>
              <a:t>SNS</a:t>
            </a:r>
            <a:r>
              <a:rPr lang="ko-KR" altLang="en-US" smtClean="0"/>
              <a:t>를 일상적으로 이용 함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SNS</a:t>
            </a:r>
            <a:r>
              <a:rPr lang="ko-KR" altLang="en-US" smtClean="0"/>
              <a:t>는 이외에도 전자우편이나 인스턴트 메신저 서비스로 사용자끼리 서로 연락할 수 있는 수단을 제공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유명인들은 팬들과 소통하는 수단으로</a:t>
            </a:r>
            <a:r>
              <a:rPr lang="en-US" altLang="ko-KR" smtClean="0"/>
              <a:t>, </a:t>
            </a:r>
            <a:r>
              <a:rPr lang="ko-KR" altLang="en-US" smtClean="0"/>
              <a:t>각 나라의 대통령도 국민들과 소통하는 수단으로 </a:t>
            </a:r>
            <a:r>
              <a:rPr lang="en-US" altLang="ko-KR" smtClean="0"/>
              <a:t>SNS</a:t>
            </a:r>
            <a:r>
              <a:rPr lang="ko-KR" altLang="en-US" smtClean="0"/>
              <a:t>를 이용하는 사례가 늘고 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SNS</a:t>
            </a:r>
            <a:r>
              <a:rPr lang="ko-KR" altLang="en-US" smtClean="0"/>
              <a:t>의 개념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온라인상에서 불특정 타인과 관계를 맺을 수 있는 서비스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국내의 대표적인 </a:t>
            </a:r>
            <a:r>
              <a:rPr lang="en-US" altLang="ko-KR" smtClean="0"/>
              <a:t>SNS</a:t>
            </a:r>
            <a:r>
              <a:rPr lang="ko-KR" altLang="en-US" smtClean="0"/>
              <a:t>로는 </a:t>
            </a:r>
            <a:r>
              <a:rPr lang="en-US" altLang="ko-KR" smtClean="0"/>
              <a:t>'</a:t>
            </a:r>
            <a:r>
              <a:rPr lang="ko-KR" altLang="en-US" smtClean="0"/>
              <a:t>싸이월드</a:t>
            </a:r>
            <a:r>
              <a:rPr lang="en-US" altLang="ko-KR" smtClean="0"/>
              <a:t>'</a:t>
            </a:r>
            <a:r>
              <a:rPr lang="ko-KR" altLang="en-US" smtClean="0"/>
              <a:t>를 들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전 세계적으로 </a:t>
            </a:r>
            <a:r>
              <a:rPr lang="en-US" altLang="ko-KR" smtClean="0"/>
              <a:t>SNS</a:t>
            </a:r>
            <a:r>
              <a:rPr lang="ko-KR" altLang="en-US" smtClean="0"/>
              <a:t>의 인기는 높아져 가고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미국 마이스페이스의 </a:t>
            </a:r>
            <a:r>
              <a:rPr lang="en-US" altLang="ko-KR" smtClean="0"/>
              <a:t>2007</a:t>
            </a:r>
            <a:r>
              <a:rPr lang="ko-KR" altLang="en-US" smtClean="0"/>
              <a:t>년 전 세계 순방문자 수는 </a:t>
            </a:r>
            <a:r>
              <a:rPr lang="en-US" altLang="ko-KR" smtClean="0"/>
              <a:t>5</a:t>
            </a:r>
            <a:r>
              <a:rPr lang="ko-KR" altLang="en-US" smtClean="0"/>
              <a:t>월까지만 </a:t>
            </a:r>
            <a:r>
              <a:rPr lang="en-US" altLang="ko-KR" smtClean="0"/>
              <a:t>1</a:t>
            </a:r>
            <a:r>
              <a:rPr lang="ko-KR" altLang="en-US" smtClean="0"/>
              <a:t>억</a:t>
            </a:r>
            <a:r>
              <a:rPr lang="en-US" altLang="ko-KR" smtClean="0"/>
              <a:t>954</a:t>
            </a:r>
            <a:r>
              <a:rPr lang="ko-KR" altLang="en-US" smtClean="0"/>
              <a:t>만 명에 달했으며</a:t>
            </a:r>
            <a:r>
              <a:rPr lang="en-US" altLang="ko-KR" smtClean="0"/>
              <a:t>, </a:t>
            </a:r>
            <a:r>
              <a:rPr lang="ko-KR" altLang="en-US" smtClean="0"/>
              <a:t>다른 </a:t>
            </a:r>
            <a:r>
              <a:rPr lang="en-US" altLang="ko-KR" smtClean="0"/>
              <a:t>SNS</a:t>
            </a:r>
            <a:r>
              <a:rPr lang="ko-KR" altLang="en-US" smtClean="0"/>
              <a:t>인 페이스북의 </a:t>
            </a:r>
            <a:r>
              <a:rPr lang="en-US" altLang="ko-KR" smtClean="0"/>
              <a:t>2007</a:t>
            </a:r>
            <a:r>
              <a:rPr lang="ko-KR" altLang="en-US" smtClean="0"/>
              <a:t>년 순방문자는 </a:t>
            </a:r>
            <a:r>
              <a:rPr lang="en-US" altLang="ko-KR" smtClean="0"/>
              <a:t>4721</a:t>
            </a:r>
            <a:r>
              <a:rPr lang="ko-KR" altLang="en-US" smtClean="0"/>
              <a:t>만 명으로 </a:t>
            </a:r>
            <a:r>
              <a:rPr lang="en-US" altLang="ko-KR" smtClean="0"/>
              <a:t>2006</a:t>
            </a:r>
            <a:r>
              <a:rPr lang="ko-KR" altLang="en-US" smtClean="0"/>
              <a:t>년 대비 </a:t>
            </a:r>
            <a:r>
              <a:rPr lang="en-US" altLang="ko-KR" smtClean="0"/>
              <a:t>235% </a:t>
            </a:r>
            <a:r>
              <a:rPr lang="ko-KR" altLang="en-US" smtClean="0"/>
              <a:t>성장했다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국내에서는 싸이월드가 </a:t>
            </a:r>
            <a:r>
              <a:rPr lang="en-US" altLang="ko-KR" smtClean="0"/>
              <a:t>2003</a:t>
            </a:r>
            <a:r>
              <a:rPr lang="ko-KR" altLang="en-US" smtClean="0"/>
              <a:t>년 </a:t>
            </a:r>
            <a:r>
              <a:rPr lang="en-US" altLang="ko-KR" smtClean="0"/>
              <a:t>SK</a:t>
            </a:r>
            <a:r>
              <a:rPr lang="ko-KR" altLang="en-US" smtClean="0"/>
              <a:t>커뮤니케이션즈의 인수 이후 꾸준한 증가세를 보임</a:t>
            </a:r>
            <a:endParaRPr lang="en-US" altLang="ko-KR" smtClean="0"/>
          </a:p>
          <a:p>
            <a:r>
              <a:rPr lang="ko-KR" altLang="en-US" smtClean="0"/>
              <a:t>휴대전화와 결합되면서 모바일 접속이 가능해졌고</a:t>
            </a:r>
            <a:r>
              <a:rPr lang="en-US" altLang="ko-KR" smtClean="0"/>
              <a:t>, </a:t>
            </a:r>
            <a:r>
              <a:rPr lang="ko-KR" altLang="en-US" smtClean="0"/>
              <a:t>통화</a:t>
            </a:r>
            <a:r>
              <a:rPr lang="en-US" altLang="ko-KR" smtClean="0"/>
              <a:t>· </a:t>
            </a:r>
            <a:r>
              <a:rPr lang="ko-KR" altLang="en-US" smtClean="0"/>
              <a:t>회의</a:t>
            </a:r>
            <a:r>
              <a:rPr lang="en-US" altLang="ko-KR" smtClean="0"/>
              <a:t>·</a:t>
            </a:r>
            <a:r>
              <a:rPr lang="ko-KR" altLang="en-US" smtClean="0"/>
              <a:t>쇼핑 등 다양한 기능이 </a:t>
            </a:r>
            <a:r>
              <a:rPr lang="en-US" altLang="ko-KR" smtClean="0"/>
              <a:t>SNS</a:t>
            </a:r>
            <a:r>
              <a:rPr lang="ko-KR" altLang="en-US" smtClean="0"/>
              <a:t>에 부가되었다</a:t>
            </a:r>
            <a:r>
              <a:rPr lang="en-US" altLang="ko-KR" smtClean="0"/>
              <a:t>.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600" smtClean="0"/>
              <a:t>사이버 커뮤니티</a:t>
            </a:r>
            <a:endParaRPr lang="en-US" altLang="ko-KR" sz="3600" smtClean="0"/>
          </a:p>
          <a:p>
            <a:r>
              <a:rPr lang="ko-KR" altLang="en-US" smtClean="0"/>
              <a:t>인터넷상의 사이버 공동체</a:t>
            </a:r>
            <a:endParaRPr lang="en-US" altLang="ko-KR" smtClean="0"/>
          </a:p>
          <a:p>
            <a:r>
              <a:rPr lang="ko-KR" altLang="en-US" smtClean="0"/>
              <a:t>취미나 관심사를 같이하는  다양한 주제를 중심으로 형성된 사람들의 사이버 공동체</a:t>
            </a:r>
            <a:endParaRPr lang="en-US" altLang="ko-KR" smtClean="0"/>
          </a:p>
          <a:p>
            <a:r>
              <a:rPr lang="ko-KR" altLang="en-US" smtClean="0">
                <a:solidFill>
                  <a:srgbClr val="0070C0"/>
                </a:solidFill>
              </a:rPr>
              <a:t>유즈넷</a:t>
            </a:r>
            <a:r>
              <a:rPr lang="en-US" altLang="ko-KR" smtClean="0">
                <a:solidFill>
                  <a:srgbClr val="0070C0"/>
                </a:solidFill>
              </a:rPr>
              <a:t> -&gt; </a:t>
            </a:r>
            <a:r>
              <a:rPr lang="ko-KR" altLang="en-US" smtClean="0">
                <a:solidFill>
                  <a:srgbClr val="0070C0"/>
                </a:solidFill>
              </a:rPr>
              <a:t>게시판 </a:t>
            </a:r>
            <a:r>
              <a:rPr lang="en-US" altLang="ko-KR" smtClean="0">
                <a:solidFill>
                  <a:srgbClr val="0070C0"/>
                </a:solidFill>
              </a:rPr>
              <a:t>-&gt; </a:t>
            </a:r>
            <a:r>
              <a:rPr lang="ko-KR" altLang="en-US" smtClean="0">
                <a:solidFill>
                  <a:srgbClr val="0070C0"/>
                </a:solidFill>
              </a:rPr>
              <a:t>동우회 </a:t>
            </a:r>
            <a:r>
              <a:rPr lang="en-US" altLang="ko-KR" smtClean="0">
                <a:solidFill>
                  <a:srgbClr val="0070C0"/>
                </a:solidFill>
              </a:rPr>
              <a:t>-&gt; </a:t>
            </a:r>
            <a:r>
              <a:rPr lang="ko-KR" altLang="en-US" smtClean="0">
                <a:solidFill>
                  <a:srgbClr val="0070C0"/>
                </a:solidFill>
              </a:rPr>
              <a:t>인스턴스메신저 </a:t>
            </a:r>
            <a:r>
              <a:rPr lang="en-US" altLang="ko-KR" smtClean="0">
                <a:solidFill>
                  <a:srgbClr val="0070C0"/>
                </a:solidFill>
              </a:rPr>
              <a:t>-&gt; </a:t>
            </a:r>
            <a:r>
              <a:rPr lang="ko-KR" altLang="en-US" smtClean="0">
                <a:solidFill>
                  <a:srgbClr val="0070C0"/>
                </a:solidFill>
              </a:rPr>
              <a:t>까페 </a:t>
            </a:r>
            <a:r>
              <a:rPr lang="en-US" altLang="ko-KR" smtClean="0">
                <a:solidFill>
                  <a:srgbClr val="0070C0"/>
                </a:solidFill>
              </a:rPr>
              <a:t>-&gt; </a:t>
            </a:r>
            <a:r>
              <a:rPr lang="ko-KR" altLang="en-US" smtClean="0">
                <a:solidFill>
                  <a:srgbClr val="0070C0"/>
                </a:solidFill>
              </a:rPr>
              <a:t>블로그 </a:t>
            </a:r>
            <a:r>
              <a:rPr lang="en-US" altLang="ko-KR" smtClean="0">
                <a:solidFill>
                  <a:srgbClr val="0070C0"/>
                </a:solidFill>
              </a:rPr>
              <a:t>, </a:t>
            </a:r>
            <a:r>
              <a:rPr lang="ko-KR" altLang="en-US" smtClean="0">
                <a:solidFill>
                  <a:srgbClr val="0070C0"/>
                </a:solidFill>
              </a:rPr>
              <a:t>미니홈피 </a:t>
            </a:r>
            <a:r>
              <a:rPr lang="en-US" altLang="ko-KR" smtClean="0">
                <a:solidFill>
                  <a:srgbClr val="0070C0"/>
                </a:solidFill>
              </a:rPr>
              <a:t>-&gt; SNS </a:t>
            </a:r>
            <a:r>
              <a:rPr lang="ko-KR" altLang="en-US" smtClean="0"/>
              <a:t>등 그 형태는 조금씩 다르지만 사이버 공감에서의 활동의 주축을 이루는 개념들이다</a:t>
            </a:r>
            <a:r>
              <a:rPr lang="en-US" altLang="ko-KR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SNS</a:t>
            </a:r>
            <a:r>
              <a:rPr lang="ko-KR" altLang="en-US" smtClean="0"/>
              <a:t>의 역사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① 인터넷 서비스의 일종으로 뉴스그룹에 메시지를 전송할 목적으로 설치된 시스템 집합체이다</a:t>
            </a:r>
            <a:r>
              <a:rPr lang="en-US" altLang="ko-KR" smtClean="0"/>
              <a:t>. </a:t>
            </a:r>
            <a:r>
              <a:rPr lang="ko-KR" altLang="en-US" smtClean="0"/>
              <a:t>유즈넷을 관리하는 기구나 단체는 없으나</a:t>
            </a:r>
            <a:r>
              <a:rPr lang="en-US" altLang="ko-KR" smtClean="0"/>
              <a:t>, </a:t>
            </a:r>
            <a:r>
              <a:rPr lang="ko-KR" altLang="en-US" smtClean="0"/>
              <a:t>전세계</a:t>
            </a:r>
            <a:r>
              <a:rPr lang="en-US" altLang="ko-KR" smtClean="0"/>
              <a:t> </a:t>
            </a:r>
            <a:r>
              <a:rPr lang="ko-KR" altLang="en-US" smtClean="0"/>
              <a:t>사람들이 관심있는 주제에대해 그룹을 형성하여 의견을 교환하는 방식으로 운영된다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② 뉴스그룹</a:t>
            </a:r>
            <a:r>
              <a:rPr lang="en-US" altLang="ko-KR" smtClean="0"/>
              <a:t>(newsgroup) 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유즈넷 서비스안에 있는 수많은 토론그룹을 말하며</a:t>
            </a:r>
            <a:r>
              <a:rPr lang="en-US" altLang="ko-KR" smtClean="0"/>
              <a:t>, </a:t>
            </a:r>
            <a:r>
              <a:rPr lang="ko-KR" altLang="en-US" smtClean="0"/>
              <a:t>기사를 주제별</a:t>
            </a:r>
            <a:r>
              <a:rPr lang="en-US" altLang="ko-KR" smtClean="0"/>
              <a:t>, </a:t>
            </a:r>
            <a:r>
              <a:rPr lang="ko-KR" altLang="en-US" smtClean="0"/>
              <a:t>지역별로 구분하여 관리한다</a:t>
            </a:r>
            <a:r>
              <a:rPr lang="en-US" altLang="ko-KR" smtClean="0"/>
              <a:t>. </a:t>
            </a:r>
            <a:r>
              <a:rPr lang="ko-KR" altLang="en-US" smtClean="0"/>
              <a:t>관심있는 분야의 뉴스그룹에 올려진 글을 읽거나</a:t>
            </a:r>
            <a:r>
              <a:rPr lang="en-US" altLang="ko-KR" smtClean="0"/>
              <a:t>, </a:t>
            </a:r>
            <a:r>
              <a:rPr lang="ko-KR" altLang="en-US" smtClean="0"/>
              <a:t>반대로 글을 올리므로써 의견과 정보를 교환할 수 있다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(1) Usenet</a:t>
            </a: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③ 뉴스 서버</a:t>
            </a:r>
            <a:r>
              <a:rPr lang="en-US" altLang="ko-KR" smtClean="0"/>
              <a:t>(news server)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  </a:t>
            </a:r>
            <a:r>
              <a:rPr lang="ko-KR" altLang="en-US" smtClean="0"/>
              <a:t>뉴스 그룹에 올려진 기사들은 어느 한곳이 아닌 여러곳에 보관 되는데</a:t>
            </a:r>
            <a:r>
              <a:rPr lang="en-US" altLang="ko-KR" smtClean="0"/>
              <a:t>,</a:t>
            </a:r>
            <a:r>
              <a:rPr lang="ko-KR" altLang="en-US" smtClean="0"/>
              <a:t>보관 장소를 뜻한다</a:t>
            </a:r>
            <a:r>
              <a:rPr lang="en-US" altLang="ko-KR" smtClean="0"/>
              <a:t>. </a:t>
            </a:r>
            <a:r>
              <a:rPr lang="ko-KR" altLang="en-US" smtClean="0"/>
              <a:t>저장 용량</a:t>
            </a:r>
            <a:r>
              <a:rPr lang="en-US" altLang="ko-KR" smtClean="0"/>
              <a:t>, </a:t>
            </a:r>
            <a:r>
              <a:rPr lang="ko-KR" altLang="en-US" smtClean="0"/>
              <a:t>기사보관 기간</a:t>
            </a:r>
            <a:r>
              <a:rPr lang="en-US" altLang="ko-KR" smtClean="0"/>
              <a:t>, </a:t>
            </a:r>
            <a:r>
              <a:rPr lang="ko-KR" altLang="en-US" smtClean="0"/>
              <a:t>관리방식등에 따라 서로 다르며</a:t>
            </a:r>
            <a:r>
              <a:rPr lang="en-US" altLang="ko-KR" smtClean="0"/>
              <a:t>, </a:t>
            </a:r>
            <a:r>
              <a:rPr lang="ko-KR" altLang="en-US" smtClean="0"/>
              <a:t>어느 한 뉴스 서버에 등록된 기사는 순차적으로 다른 곳에 전달된다</a:t>
            </a:r>
            <a:r>
              <a:rPr lang="en-US" altLang="ko-KR" smtClean="0"/>
              <a:t>. </a:t>
            </a:r>
            <a:r>
              <a:rPr lang="ko-KR" altLang="en-US" smtClean="0"/>
              <a:t>모든 사용자의 접근을 허용한 공개 뉴스 서버와 해당서버에 계정을 가진 사용자만이 접근 할 수 있는 뉴스 서버로 구분된다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④ 뉴스그룹의 주소</a:t>
            </a:r>
          </a:p>
          <a:p>
            <a:r>
              <a:rPr lang="ko-KR" altLang="en-US" smtClean="0"/>
              <a:t>계층구조로 이루어져 있으며</a:t>
            </a:r>
            <a:r>
              <a:rPr lang="en-US" altLang="ko-KR" smtClean="0"/>
              <a:t>, </a:t>
            </a:r>
            <a:r>
              <a:rPr lang="ko-KR" altLang="en-US" smtClean="0"/>
              <a:t>오른쪽으로 갈수록 구체적인 내용이 나타난다</a:t>
            </a:r>
            <a:r>
              <a:rPr lang="en-US" altLang="ko-KR" smtClean="0"/>
              <a:t>.</a:t>
            </a:r>
            <a:r>
              <a:rPr lang="ko-KR" altLang="en-US" smtClean="0"/>
              <a:t>이때 상위분류와 하위분류는마침표</a:t>
            </a:r>
            <a:r>
              <a:rPr lang="en-US" altLang="ko-KR" smtClean="0"/>
              <a:t>(.)</a:t>
            </a:r>
            <a:r>
              <a:rPr lang="ko-KR" altLang="en-US" smtClean="0"/>
              <a:t>로 구분한다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29000" y="5500688"/>
            <a:ext cx="2928938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tx1"/>
                </a:solidFill>
              </a:rPr>
              <a:t>han.arts.design</a:t>
            </a:r>
            <a:r>
              <a:rPr lang="en-US" altLang="ko-KR" sz="2400" dirty="0">
                <a:solidFill>
                  <a:schemeClr val="tx1"/>
                </a:solidFill>
              </a:rPr>
              <a:t> </a:t>
            </a:r>
          </a:p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</a:rPr>
              <a:t>큰분류</a:t>
            </a:r>
            <a:r>
              <a:rPr lang="ko-KR" altLang="en-US" sz="1200" dirty="0">
                <a:solidFill>
                  <a:schemeClr val="tx1"/>
                </a:solidFill>
              </a:rPr>
              <a:t>      중간분류    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인터넷이란 전세계의 컴퓨터들을 공통된 규칙</a:t>
            </a:r>
            <a:r>
              <a:rPr lang="en-US" altLang="ko-KR" smtClean="0"/>
              <a:t>(</a:t>
            </a:r>
            <a:r>
              <a:rPr lang="ko-KR" altLang="en-US" smtClean="0"/>
              <a:t>기술</a:t>
            </a:r>
            <a:r>
              <a:rPr lang="en-US" altLang="ko-KR" smtClean="0"/>
              <a:t>)</a:t>
            </a:r>
            <a:r>
              <a:rPr lang="ko-KR" altLang="en-US" smtClean="0"/>
              <a:t>에 따라 상호 연결하고 있는 통신망</a:t>
            </a:r>
            <a:r>
              <a:rPr lang="en-US" altLang="ko-KR" smtClean="0"/>
              <a:t>(</a:t>
            </a:r>
            <a:r>
              <a:rPr lang="ko-KR" altLang="en-US" smtClean="0"/>
              <a:t>네트워크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이러한 통신망에 연결된 컴퓨터들은 국적에 관계없이 서로 통신 </a:t>
            </a:r>
            <a:r>
              <a:rPr lang="en-US" altLang="ko-KR" smtClean="0"/>
              <a:t>- </a:t>
            </a:r>
            <a:r>
              <a:rPr lang="ko-KR" altLang="en-US" smtClean="0"/>
              <a:t>파일 및 이미지 전송</a:t>
            </a:r>
            <a:r>
              <a:rPr lang="en-US" altLang="ko-KR" smtClean="0"/>
              <a:t>, </a:t>
            </a:r>
            <a:r>
              <a:rPr lang="ko-KR" altLang="en-US" smtClean="0"/>
              <a:t>웹 페이지 검색</a:t>
            </a:r>
            <a:r>
              <a:rPr lang="en-US" altLang="ko-KR" smtClean="0"/>
              <a:t>, </a:t>
            </a:r>
            <a:r>
              <a:rPr lang="ko-KR" altLang="en-US" smtClean="0"/>
              <a:t>전자우편</a:t>
            </a:r>
            <a:r>
              <a:rPr lang="en-US" altLang="ko-KR" smtClean="0"/>
              <a:t>(electronic-mail) </a:t>
            </a:r>
            <a:r>
              <a:rPr lang="ko-KR" altLang="en-US" smtClean="0"/>
              <a:t>전송 등 </a:t>
            </a:r>
            <a:r>
              <a:rPr lang="en-US" altLang="ko-KR" smtClean="0"/>
              <a:t>- </a:t>
            </a:r>
            <a:r>
              <a:rPr lang="ko-KR" altLang="en-US" smtClean="0"/>
              <a:t>을 할 수 있다</a:t>
            </a:r>
            <a:endParaRPr lang="en-US" altLang="ko-KR" smtClean="0"/>
          </a:p>
          <a:p>
            <a:r>
              <a:rPr lang="ko-KR" altLang="en-US" smtClean="0"/>
              <a:t>인터넷은 전세계의 수많은 컴퓨터 통신망을 상호 연결하는 통신망의 통신망으로서</a:t>
            </a:r>
            <a:r>
              <a:rPr lang="en-US" altLang="ko-KR" smtClean="0"/>
              <a:t>(A Network of Networks)</a:t>
            </a:r>
          </a:p>
          <a:p>
            <a:r>
              <a:rPr lang="en-US" altLang="ko-KR" smtClean="0"/>
              <a:t>1969</a:t>
            </a:r>
            <a:r>
              <a:rPr lang="ko-KR" altLang="en-US" smtClean="0"/>
              <a:t>년 미국 국방성의 컴퓨터통신망인 </a:t>
            </a:r>
            <a:r>
              <a:rPr lang="en-US" altLang="ko-KR" smtClean="0"/>
              <a:t>ARPANET</a:t>
            </a:r>
            <a:r>
              <a:rPr lang="ko-KR" altLang="en-US" smtClean="0"/>
              <a:t>으로 부터 시작됨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인터넷의 개요 </a:t>
            </a:r>
            <a:endParaRPr lang="en-US" altLang="ko-KR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뉴스그룹의 주소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5852" y="1571612"/>
          <a:ext cx="7072343" cy="4500593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268750"/>
                <a:gridCol w="1746103"/>
                <a:gridCol w="1218504"/>
                <a:gridCol w="2838986"/>
              </a:tblGrid>
              <a:tr h="4582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상위그룹명</a:t>
                      </a:r>
                      <a:endParaRPr lang="ko-KR" alt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상위그룹명</a:t>
                      </a:r>
                      <a:endParaRPr lang="ko-KR" alt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76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신변잡기적인 주제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bionet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생물학 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49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사업관련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culture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문화관련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49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comp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컴퓨터 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announce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공고문을 게시하는 게시판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93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misc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특정그룹에 포함하기 애매한 주제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news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뉴스그룹 자체를 토론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49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rec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취미</a:t>
                      </a:r>
                      <a:r>
                        <a:rPr lang="en-US" altLang="ko-KR" sz="1600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오락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sci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자연과학</a:t>
                      </a:r>
                      <a:r>
                        <a:rPr lang="en-US" altLang="ko-KR" sz="1600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공학관련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49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1600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문화관련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talk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토론 관련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93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han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한글로 제공되는 뉴스</a:t>
                      </a:r>
                      <a:endParaRPr lang="ko-KR" altLang="en-US" sz="16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1800" b="0" i="0" spc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0" dirty="0">
                          <a:solidFill>
                            <a:schemeClr val="tx1"/>
                          </a:solidFill>
                        </a:rPr>
                        <a:t>초급 사용자들이 글을 올리는 </a:t>
                      </a:r>
                      <a:r>
                        <a:rPr lang="ko-KR" altLang="en-US" sz="1600" spc="0" dirty="0" err="1">
                          <a:solidFill>
                            <a:schemeClr val="tx1"/>
                          </a:solidFill>
                        </a:rPr>
                        <a:t>연습을하는</a:t>
                      </a:r>
                      <a:r>
                        <a:rPr lang="ko-KR" altLang="en-US" sz="1600" spc="0" dirty="0">
                          <a:solidFill>
                            <a:schemeClr val="tx1"/>
                          </a:solidFill>
                        </a:rPr>
                        <a:t> 게시판</a:t>
                      </a:r>
                      <a:endParaRPr lang="ko-KR" altLang="en-US" sz="1600" b="0" i="0" spc="0" dirty="0">
                        <a:solidFill>
                          <a:schemeClr val="tx1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686800" cy="64294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/>
              <a:t>PC</a:t>
            </a:r>
            <a:r>
              <a:rPr lang="ko-KR" altLang="en-US" smtClean="0"/>
              <a:t>통신에서 불특정 다수의 사용자들이 컴퓨터를 통해 정보와 편지를 교환하고 대화하거나 비상업적인 프로그램을 서로 공유하기 위한 시스템을 말한다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개인 또는 단체가 운영하는 사설 전자게시판의 경우 운영자의 특성에 따라 독특하게 구성할 수 있다</a:t>
            </a:r>
            <a:r>
              <a:rPr lang="en-US" altLang="ko-KR" smtClean="0"/>
              <a:t>. </a:t>
            </a:r>
            <a:r>
              <a:rPr lang="ko-KR" altLang="en-US" smtClean="0"/>
              <a:t>또한</a:t>
            </a:r>
            <a:r>
              <a:rPr lang="en-US" altLang="ko-KR" smtClean="0"/>
              <a:t>, </a:t>
            </a:r>
            <a:r>
              <a:rPr lang="ko-KR" altLang="en-US" smtClean="0"/>
              <a:t>등록된 메시지의 수정 및 삭제는 암호를 사용한 등록자와 시스템 운영자만이 할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1978</a:t>
            </a:r>
            <a:r>
              <a:rPr lang="ko-KR" altLang="en-US" smtClean="0"/>
              <a:t>년 크리스텐슨</a:t>
            </a:r>
            <a:r>
              <a:rPr lang="en-US" altLang="ko-KR" smtClean="0"/>
              <a:t>(Ward Christensen)</a:t>
            </a:r>
            <a:r>
              <a:rPr lang="ko-KR" altLang="en-US" smtClean="0"/>
              <a:t>과 랜디 소위스</a:t>
            </a:r>
            <a:r>
              <a:rPr lang="en-US" altLang="ko-KR" smtClean="0"/>
              <a:t>(Randy Seuss)</a:t>
            </a:r>
            <a:r>
              <a:rPr lang="ko-KR" altLang="en-US" smtClean="0"/>
              <a:t>가 미국 시카고 지역에서 만든 </a:t>
            </a:r>
            <a:r>
              <a:rPr lang="en-US" altLang="ko-KR" smtClean="0"/>
              <a:t>CBBS(Computer Bulletin Board System)</a:t>
            </a:r>
            <a:r>
              <a:rPr lang="ko-KR" altLang="en-US" smtClean="0"/>
              <a:t>가 전자게시판의 시초로 알려지고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1979</a:t>
            </a:r>
            <a:r>
              <a:rPr lang="ko-KR" altLang="en-US" smtClean="0"/>
              <a:t>년 </a:t>
            </a:r>
            <a:r>
              <a:rPr lang="en-US" altLang="ko-KR" smtClean="0"/>
              <a:t>'</a:t>
            </a:r>
            <a:r>
              <a:rPr lang="ko-KR" altLang="en-US" smtClean="0"/>
              <a:t>컴퓨서브</a:t>
            </a:r>
            <a:r>
              <a:rPr lang="en-US" altLang="ko-KR" smtClean="0"/>
              <a:t>'</a:t>
            </a:r>
            <a:r>
              <a:rPr lang="ko-KR" altLang="en-US" smtClean="0"/>
              <a:t>가 서비스를 개시하면서 상업적인 목적의 </a:t>
            </a:r>
            <a:r>
              <a:rPr lang="en-US" altLang="ko-KR" smtClean="0"/>
              <a:t>BBS</a:t>
            </a:r>
            <a:r>
              <a:rPr lang="ko-KR" altLang="en-US" smtClean="0"/>
              <a:t>가 등장하게 되었고</a:t>
            </a:r>
            <a:r>
              <a:rPr lang="en-US" altLang="ko-KR" smtClean="0"/>
              <a:t>, 1980</a:t>
            </a:r>
            <a:r>
              <a:rPr lang="ko-KR" altLang="en-US" smtClean="0"/>
              <a:t>년대 초반부터 모뎀의 개발과 더불어 개인용 컴퓨터와 소프트웨어가 나오면서 </a:t>
            </a:r>
            <a:r>
              <a:rPr lang="en-US" altLang="ko-KR" smtClean="0"/>
              <a:t>PC</a:t>
            </a:r>
            <a:r>
              <a:rPr lang="ko-KR" altLang="en-US" smtClean="0"/>
              <a:t>를 기반으로 하는 사설 </a:t>
            </a:r>
            <a:r>
              <a:rPr lang="en-US" altLang="ko-KR" smtClean="0"/>
              <a:t>BBS</a:t>
            </a:r>
            <a:r>
              <a:rPr lang="ko-KR" altLang="en-US" smtClean="0"/>
              <a:t>가 등장하였다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1984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</a:t>
            </a:r>
            <a:r>
              <a:rPr lang="en-US" altLang="ko-KR" smtClean="0"/>
              <a:t>, </a:t>
            </a:r>
            <a:r>
              <a:rPr lang="ko-KR" altLang="en-US" smtClean="0"/>
              <a:t>톰 제닝스</a:t>
            </a:r>
            <a:r>
              <a:rPr lang="en-US" altLang="ko-KR" smtClean="0"/>
              <a:t>(Tom Jennings)</a:t>
            </a:r>
            <a:r>
              <a:rPr lang="ko-KR" altLang="en-US" smtClean="0"/>
              <a:t>가 </a:t>
            </a:r>
            <a:r>
              <a:rPr lang="en-US" altLang="ko-KR" smtClean="0"/>
              <a:t>'</a:t>
            </a:r>
            <a:r>
              <a:rPr lang="ko-KR" altLang="en-US" smtClean="0"/>
              <a:t>그림자 인터넷</a:t>
            </a:r>
            <a:r>
              <a:rPr lang="en-US" altLang="ko-KR" smtClean="0"/>
              <a:t>'</a:t>
            </a:r>
            <a:r>
              <a:rPr lang="ko-KR" altLang="en-US" smtClean="0"/>
              <a:t>이라고 불리는 피도 네트</a:t>
            </a:r>
            <a:r>
              <a:rPr lang="en-US" altLang="ko-KR" smtClean="0"/>
              <a:t>(Fido Net) BBS</a:t>
            </a:r>
            <a:r>
              <a:rPr lang="ko-KR" altLang="en-US" smtClean="0"/>
              <a:t>를 만들면서 </a:t>
            </a:r>
            <a:r>
              <a:rPr lang="en-US" altLang="ko-KR" smtClean="0"/>
              <a:t>BBS</a:t>
            </a:r>
            <a:r>
              <a:rPr lang="ko-KR" altLang="en-US" smtClean="0"/>
              <a:t>는 지역적인 한계를 극복하였다</a:t>
            </a:r>
            <a:r>
              <a:rPr lang="en-US" altLang="ko-KR" smtClean="0"/>
              <a:t>. </a:t>
            </a:r>
            <a:r>
              <a:rPr lang="ko-KR" altLang="en-US" smtClean="0"/>
              <a:t>국내의 경우에는 </a:t>
            </a:r>
            <a:r>
              <a:rPr lang="en-US" altLang="ko-KR" smtClean="0"/>
              <a:t>1986</a:t>
            </a:r>
            <a:r>
              <a:rPr lang="ko-KR" altLang="en-US" smtClean="0"/>
              <a:t>년 데이터통신이 </a:t>
            </a:r>
            <a:r>
              <a:rPr lang="en-US" altLang="ko-KR" smtClean="0"/>
              <a:t>H</a:t>
            </a:r>
            <a:r>
              <a:rPr lang="ko-KR" altLang="en-US" smtClean="0"/>
              <a:t>메일을 서비스한 것이 전자게시판의 시초이며</a:t>
            </a:r>
            <a:r>
              <a:rPr lang="en-US" altLang="ko-KR" smtClean="0"/>
              <a:t>, </a:t>
            </a:r>
            <a:r>
              <a:rPr lang="ko-KR" altLang="en-US" smtClean="0"/>
              <a:t>이후에 천리안</a:t>
            </a:r>
            <a:r>
              <a:rPr lang="en-US" altLang="ko-KR" smtClean="0"/>
              <a:t>·</a:t>
            </a:r>
            <a:r>
              <a:rPr lang="ko-KR" altLang="en-US" smtClean="0"/>
              <a:t>하이텔</a:t>
            </a:r>
            <a:r>
              <a:rPr lang="en-US" altLang="ko-KR" smtClean="0"/>
              <a:t>·</a:t>
            </a:r>
            <a:r>
              <a:rPr lang="ko-KR" altLang="en-US" smtClean="0"/>
              <a:t>유니텔</a:t>
            </a:r>
            <a:r>
              <a:rPr lang="en-US" altLang="ko-KR" smtClean="0"/>
              <a:t>·</a:t>
            </a:r>
            <a:r>
              <a:rPr lang="ko-KR" altLang="en-US" smtClean="0"/>
              <a:t>나우누리 등 </a:t>
            </a:r>
            <a:r>
              <a:rPr lang="en-US" altLang="ko-KR" smtClean="0"/>
              <a:t>PC</a:t>
            </a:r>
            <a:r>
              <a:rPr lang="ko-KR" altLang="en-US" smtClean="0"/>
              <a:t>통신업체에서 전자게시판 서비스를 제공하였다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mtClean="0"/>
              <a:t>(2)</a:t>
            </a:r>
            <a:r>
              <a:rPr lang="ko-KR" altLang="en-US" sz="3200" b="1" smtClean="0"/>
              <a:t>전자게시판</a:t>
            </a:r>
            <a:r>
              <a:rPr lang="en-US" altLang="ko-KR" sz="3200" b="1" smtClean="0"/>
              <a:t>(</a:t>
            </a:r>
            <a:r>
              <a:rPr lang="en-US" sz="3200" b="1" i="1" smtClean="0"/>
              <a:t>Bulletin Board System </a:t>
            </a:r>
            <a:r>
              <a:rPr lang="en-US" altLang="ko-KR" sz="3200" b="1" smtClean="0"/>
              <a:t>)</a:t>
            </a:r>
            <a:endParaRPr lang="ko-KR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285860"/>
            <a:ext cx="8972584" cy="557214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① </a:t>
            </a:r>
            <a:r>
              <a:rPr lang="en-US" altLang="ko-KR" smtClean="0">
                <a:solidFill>
                  <a:srgbClr val="000099"/>
                </a:solidFill>
              </a:rPr>
              <a:t>MSN </a:t>
            </a:r>
            <a:r>
              <a:rPr lang="ko-KR" altLang="en-US" smtClean="0">
                <a:solidFill>
                  <a:srgbClr val="000099"/>
                </a:solidFill>
              </a:rPr>
              <a:t>메신저</a:t>
            </a:r>
            <a:r>
              <a:rPr lang="en-US" altLang="ko-KR" smtClean="0"/>
              <a:t>(http://messenger.msn.co.kr)</a:t>
            </a:r>
          </a:p>
          <a:p>
            <a:pPr>
              <a:buNone/>
            </a:pPr>
            <a:r>
              <a:rPr lang="en-US" altLang="ko-KR" smtClean="0"/>
              <a:t>     MSN </a:t>
            </a:r>
            <a:r>
              <a:rPr lang="ko-KR" altLang="en-US" smtClean="0"/>
              <a:t>사용자들간에 실시간으로 메시지를 주고받을 수 있는 인터넷 채팅프로그램으로 </a:t>
            </a:r>
            <a:r>
              <a:rPr lang="en-US" altLang="ko-KR" smtClean="0"/>
              <a:t>, </a:t>
            </a:r>
            <a:r>
              <a:rPr lang="ko-KR" altLang="en-US" smtClean="0"/>
              <a:t>대화상대의 온라인 상태를 확인하고실시간으로 메시지를 전송 할 수 있다</a:t>
            </a:r>
            <a:r>
              <a:rPr lang="en-US" altLang="ko-KR" smtClean="0"/>
              <a:t>. </a:t>
            </a:r>
            <a:r>
              <a:rPr lang="ko-KR" altLang="en-US" smtClean="0"/>
              <a:t>또한 무료 인터넷폰 사용과 문자 메시비 전송은 물론</a:t>
            </a:r>
            <a:r>
              <a:rPr lang="en-US" altLang="ko-KR" smtClean="0"/>
              <a:t>, </a:t>
            </a:r>
            <a:r>
              <a:rPr lang="ko-KR" altLang="en-US" smtClean="0"/>
              <a:t>사진이나 음악 파일을 실시간으로 주고 받을 수도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</a:t>
            </a:r>
            <a:r>
              <a:rPr lang="en-US" altLang="ko-KR" smtClean="0">
                <a:solidFill>
                  <a:srgbClr val="000099"/>
                </a:solidFill>
              </a:rPr>
              <a:t>ICQ </a:t>
            </a:r>
            <a:r>
              <a:rPr lang="ko-KR" altLang="en-US" smtClean="0">
                <a:solidFill>
                  <a:srgbClr val="000099"/>
                </a:solidFill>
              </a:rPr>
              <a:t>메신저</a:t>
            </a:r>
            <a:r>
              <a:rPr lang="en-US" altLang="ko-KR" smtClean="0"/>
              <a:t>(http://web.icq.com)</a:t>
            </a:r>
          </a:p>
          <a:p>
            <a:pPr>
              <a:buNone/>
            </a:pPr>
            <a:r>
              <a:rPr lang="ko-KR" altLang="en-US" smtClean="0"/>
              <a:t>      전세계의 많은 회원수를 자랑하는 </a:t>
            </a:r>
            <a:r>
              <a:rPr lang="en-US" altLang="ko-KR" smtClean="0"/>
              <a:t>'ICQ'</a:t>
            </a:r>
            <a:r>
              <a:rPr lang="ko-KR" altLang="en-US" smtClean="0"/>
              <a:t>는 메시지 송</a:t>
            </a:r>
            <a:r>
              <a:rPr lang="en-US" altLang="ko-KR" smtClean="0"/>
              <a:t>,</a:t>
            </a:r>
            <a:r>
              <a:rPr lang="ko-KR" altLang="en-US" smtClean="0"/>
              <a:t>수신</a:t>
            </a:r>
            <a:r>
              <a:rPr lang="en-US" altLang="ko-KR" smtClean="0"/>
              <a:t>, </a:t>
            </a:r>
            <a:r>
              <a:rPr lang="ko-KR" altLang="en-US" smtClean="0"/>
              <a:t>채팅</a:t>
            </a:r>
            <a:r>
              <a:rPr lang="en-US" altLang="ko-KR" smtClean="0"/>
              <a:t>, </a:t>
            </a:r>
            <a:r>
              <a:rPr lang="ko-KR" altLang="en-US" smtClean="0"/>
              <a:t>파일 송</a:t>
            </a:r>
            <a:r>
              <a:rPr lang="en-US" altLang="ko-KR" smtClean="0"/>
              <a:t>.</a:t>
            </a:r>
            <a:r>
              <a:rPr lang="ko-KR" altLang="en-US" smtClean="0"/>
              <a:t>수신 등 메신저 프로그램의 일반적인 기능 뿐 아니라</a:t>
            </a:r>
            <a:r>
              <a:rPr lang="en-US" altLang="ko-KR" smtClean="0"/>
              <a:t>, </a:t>
            </a:r>
            <a:r>
              <a:rPr lang="ko-KR" altLang="en-US" smtClean="0"/>
              <a:t>메링</a:t>
            </a:r>
            <a:r>
              <a:rPr lang="en-US" altLang="ko-KR" smtClean="0"/>
              <a:t>, </a:t>
            </a:r>
            <a:r>
              <a:rPr lang="ko-KR" altLang="en-US" smtClean="0"/>
              <a:t>뉴스레터</a:t>
            </a:r>
            <a:r>
              <a:rPr lang="en-US" altLang="ko-KR" smtClean="0"/>
              <a:t>, </a:t>
            </a:r>
            <a:r>
              <a:rPr lang="ko-KR" altLang="en-US" smtClean="0"/>
              <a:t>메모</a:t>
            </a:r>
            <a:r>
              <a:rPr lang="en-US" altLang="ko-KR" smtClean="0"/>
              <a:t>, </a:t>
            </a:r>
            <a:r>
              <a:rPr lang="ko-KR" altLang="en-US" smtClean="0"/>
              <a:t>알람</a:t>
            </a:r>
            <a:r>
              <a:rPr lang="en-US" altLang="ko-KR" smtClean="0"/>
              <a:t>, </a:t>
            </a:r>
            <a:r>
              <a:rPr lang="ko-KR" altLang="en-US" smtClean="0"/>
              <a:t>웹 검색 등 다양하고</a:t>
            </a:r>
            <a:r>
              <a:rPr lang="en-US" altLang="ko-KR" smtClean="0"/>
              <a:t>,</a:t>
            </a:r>
            <a:r>
              <a:rPr lang="ko-KR" altLang="en-US" smtClean="0"/>
              <a:t>강력한 기능을 제공한다</a:t>
            </a:r>
            <a:r>
              <a:rPr lang="en-US" altLang="ko-KR" smtClean="0"/>
              <a:t>. </a:t>
            </a:r>
            <a:r>
              <a:rPr lang="ko-KR" altLang="en-US" smtClean="0"/>
              <a:t>메신저 기능 이외에도 </a:t>
            </a:r>
            <a:r>
              <a:rPr lang="en-US" altLang="ko-KR" smtClean="0"/>
              <a:t>Channels</a:t>
            </a:r>
            <a:r>
              <a:rPr lang="ko-KR" altLang="en-US" smtClean="0"/>
              <a:t>창을 이용해  다양한 정보를 얻을 수 있으며</a:t>
            </a:r>
            <a:r>
              <a:rPr lang="en-US" altLang="ko-KR" smtClean="0"/>
              <a:t>, SMS </a:t>
            </a:r>
            <a:r>
              <a:rPr lang="ko-KR" altLang="en-US" smtClean="0"/>
              <a:t>전송 및 인터넷 전화 기능도 제공하고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</a:t>
            </a:r>
            <a:r>
              <a:rPr lang="ko-KR" altLang="en-US" smtClean="0">
                <a:solidFill>
                  <a:srgbClr val="000099"/>
                </a:solidFill>
              </a:rPr>
              <a:t>버디버디</a:t>
            </a:r>
            <a:r>
              <a:rPr lang="en-US" altLang="ko-KR" smtClean="0"/>
              <a:t>(http://www.buddybuddy.co.kr)</a:t>
            </a:r>
          </a:p>
          <a:p>
            <a:pPr>
              <a:buNone/>
            </a:pPr>
            <a:r>
              <a:rPr lang="ko-KR" altLang="en-US" smtClean="0"/>
              <a:t>      친구들 또는 조직내 구성원들간의 실시간 커뮤니케이션을 완벽하게 구현하기 위한 탁우너한 섭</a:t>
            </a:r>
            <a:r>
              <a:rPr lang="en-US" altLang="ko-KR" smtClean="0"/>
              <a:t>;tm </a:t>
            </a:r>
            <a:r>
              <a:rPr lang="ko-KR" altLang="en-US" smtClean="0"/>
              <a:t>로써 실시간 메시지 전송</a:t>
            </a:r>
            <a:r>
              <a:rPr lang="en-US" altLang="ko-KR" smtClean="0"/>
              <a:t>, </a:t>
            </a:r>
            <a:r>
              <a:rPr lang="ko-KR" altLang="en-US" smtClean="0"/>
              <a:t>채팅</a:t>
            </a:r>
            <a:r>
              <a:rPr lang="en-US" altLang="ko-KR" smtClean="0"/>
              <a:t>, 1:1 </a:t>
            </a:r>
            <a:r>
              <a:rPr lang="ko-KR" altLang="en-US" smtClean="0"/>
              <a:t>화상 채팅</a:t>
            </a:r>
            <a:r>
              <a:rPr lang="en-US" altLang="ko-KR" smtClean="0"/>
              <a:t>, </a:t>
            </a:r>
            <a:r>
              <a:rPr lang="ko-KR" altLang="en-US" smtClean="0"/>
              <a:t>파일 전송등을 지원하는 인스턴트 메신저 프로그램이다</a:t>
            </a:r>
            <a:r>
              <a:rPr lang="en-US" altLang="ko-KR" smtClean="0"/>
              <a:t>. </a:t>
            </a:r>
            <a:r>
              <a:rPr lang="ko-KR" altLang="en-US" smtClean="0"/>
              <a:t>버디버디 서비스는 뮤료로 누구나 쉽게 사용할 수있다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(3)</a:t>
            </a:r>
            <a:r>
              <a:rPr lang="ko-KR" altLang="en-US" smtClean="0"/>
              <a:t>인스턴트 메신저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</a:t>
            </a:r>
            <a:r>
              <a:rPr lang="en-US" altLang="ko-KR" smtClean="0"/>
              <a:t>(daum)</a:t>
            </a:r>
            <a:r>
              <a:rPr lang="ko-KR" altLang="en-US" smtClean="0"/>
              <a:t>이나  네이버등 의</a:t>
            </a:r>
            <a:r>
              <a:rPr lang="en-US" altLang="ko-KR" smtClean="0"/>
              <a:t> </a:t>
            </a:r>
            <a:r>
              <a:rPr lang="ko-KR" altLang="en-US" smtClean="0"/>
              <a:t>포털사이트에서 제공하는  동호회나 동창회 개념의 취미나 관심사를 같이하는 사람들이  함께하는 사이버 커뮤니티</a:t>
            </a:r>
            <a:endParaRPr lang="en-US" altLang="ko-KR" smtClean="0"/>
          </a:p>
          <a:p>
            <a:r>
              <a:rPr lang="ko-KR" altLang="en-US" smtClean="0"/>
              <a:t>다음 까페가 전통적으로 강세를 보였으나  네이버 까페도  네이버 사용자가 급증함에 따라 대중화 되고 있다</a:t>
            </a:r>
            <a:endParaRPr lang="en-US" altLang="ko-KR" smtClean="0"/>
          </a:p>
          <a:p>
            <a:r>
              <a:rPr lang="ko-KR" altLang="en-US" smtClean="0"/>
              <a:t>까페는  개인이 개설하여 까페 가입을 유도하고 가입시 회원별로 등급을 주어 글을 올릴수 있거나 읽을 수 있는 권한을 개인별로 달리하고 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(4) </a:t>
            </a:r>
            <a:r>
              <a:rPr lang="ko-KR" altLang="en-US" smtClean="0"/>
              <a:t>온라인 까페</a:t>
            </a:r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686800" cy="571504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웹을 의미하는 웹</a:t>
            </a:r>
            <a:r>
              <a:rPr lang="en-US" altLang="ko-KR" smtClean="0"/>
              <a:t>(Web)+ </a:t>
            </a:r>
            <a:r>
              <a:rPr lang="ko-KR" altLang="en-US" smtClean="0"/>
              <a:t>기록을 뜻하는 로그</a:t>
            </a:r>
            <a:r>
              <a:rPr lang="en-US" altLang="ko-KR" smtClean="0"/>
              <a:t>(Log)</a:t>
            </a:r>
            <a:r>
              <a:rPr lang="ko-KR" altLang="en-US" smtClean="0"/>
              <a:t>의 합성어</a:t>
            </a:r>
          </a:p>
          <a:p>
            <a:r>
              <a:rPr lang="ko-KR" altLang="en-US" smtClean="0"/>
              <a:t>네티즌들이 게시판 형식의 미니 홈페이지에 자신의 관심사에 따라 자유롭게 칼럼이나 일기</a:t>
            </a:r>
            <a:r>
              <a:rPr lang="en-US" altLang="ko-KR" smtClean="0"/>
              <a:t>, </a:t>
            </a:r>
            <a:r>
              <a:rPr lang="ko-KR" altLang="en-US" smtClean="0"/>
              <a:t>기사 따위를 올리는 웹사이트인 블로그는 싸이월드의 미니홈피와 함께 대표적인 </a:t>
            </a:r>
            <a:r>
              <a:rPr lang="en-US" altLang="ko-KR" smtClean="0"/>
              <a:t>1</a:t>
            </a:r>
            <a:r>
              <a:rPr lang="ko-KR" altLang="en-US" smtClean="0"/>
              <a:t>인 미디어로 꼽힌다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1997</a:t>
            </a:r>
            <a:r>
              <a:rPr lang="ko-KR" altLang="en-US" smtClean="0"/>
              <a:t>년 최초의 블로그인 ‘스크립팅 뉴스</a:t>
            </a:r>
            <a:r>
              <a:rPr lang="en-US" altLang="ko-KR" smtClean="0"/>
              <a:t>(Scripting News)’</a:t>
            </a:r>
            <a:r>
              <a:rPr lang="ko-KR" altLang="en-US" smtClean="0"/>
              <a:t>가 등장했고 국내에서는 </a:t>
            </a:r>
            <a:r>
              <a:rPr lang="en-US" altLang="ko-KR" smtClean="0"/>
              <a:t>2002</a:t>
            </a:r>
            <a:r>
              <a:rPr lang="ko-KR" altLang="en-US" smtClean="0"/>
              <a:t>년 </a:t>
            </a:r>
            <a:r>
              <a:rPr lang="en-US" altLang="ko-KR" smtClean="0"/>
              <a:t>11</a:t>
            </a:r>
            <a:r>
              <a:rPr lang="ko-KR" altLang="en-US" smtClean="0"/>
              <a:t>월 최초의 상업 블로그 사이트가 개설되었다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국내에 블로그 서비스가 처음 소개된 지 </a:t>
            </a:r>
            <a:r>
              <a:rPr lang="en-US" altLang="ko-KR" smtClean="0"/>
              <a:t>2</a:t>
            </a:r>
            <a:r>
              <a:rPr lang="ko-KR" altLang="en-US" smtClean="0"/>
              <a:t>년 후인 </a:t>
            </a:r>
            <a:r>
              <a:rPr lang="en-US" altLang="ko-KR" smtClean="0"/>
              <a:t>2004</a:t>
            </a:r>
            <a:r>
              <a:rPr lang="ko-KR" altLang="en-US" smtClean="0"/>
              <a:t>년에는 블로그가 그해의 </a:t>
            </a:r>
            <a:r>
              <a:rPr lang="en-US" altLang="ko-KR" smtClean="0"/>
              <a:t>10</a:t>
            </a:r>
            <a:r>
              <a:rPr lang="ko-KR" altLang="en-US" smtClean="0"/>
              <a:t>대 뉴스에 꼽힐 만큼 인기를 끌었다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글쓰기와 신문 기사 스크랩이 중심이던 초기의 블로그는 간이 홈페이지나 개인의 공개된 일기장 정도로 치부되었다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기존의 웹 </a:t>
            </a:r>
            <a:r>
              <a:rPr lang="en-US" altLang="ko-KR" smtClean="0"/>
              <a:t>1.0</a:t>
            </a:r>
            <a:r>
              <a:rPr lang="ko-KR" altLang="en-US" smtClean="0"/>
              <a:t>이 정보 제공을 목적으로 했다면 웹 </a:t>
            </a:r>
            <a:r>
              <a:rPr lang="en-US" altLang="ko-KR" smtClean="0"/>
              <a:t>2.0</a:t>
            </a:r>
            <a:r>
              <a:rPr lang="ko-KR" altLang="en-US" smtClean="0"/>
              <a:t>은 정보 개방과 사용자의 참여를 가능하게 하는 시스템으로</a:t>
            </a:r>
            <a:r>
              <a:rPr lang="en-US" altLang="ko-KR" smtClean="0"/>
              <a:t>, </a:t>
            </a:r>
            <a:r>
              <a:rPr lang="ko-KR" altLang="en-US" smtClean="0"/>
              <a:t>블로그는 이러한 웹 </a:t>
            </a:r>
            <a:r>
              <a:rPr lang="en-US" altLang="ko-KR" smtClean="0"/>
              <a:t>2.0</a:t>
            </a:r>
            <a:r>
              <a:rPr lang="ko-KR" altLang="en-US" smtClean="0"/>
              <a:t>의 특성을 살린 </a:t>
            </a:r>
            <a:r>
              <a:rPr lang="en-US" altLang="ko-KR" smtClean="0"/>
              <a:t>1</a:t>
            </a:r>
            <a:r>
              <a:rPr lang="ko-KR" altLang="en-US" smtClean="0"/>
              <a:t>인 미디어로 부상하게 된 것이다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(5) </a:t>
            </a:r>
            <a:r>
              <a:rPr lang="ko-KR" altLang="en-US" smtClean="0"/>
              <a:t>블로그</a:t>
            </a:r>
            <a:r>
              <a:rPr lang="en-US" altLang="ko-KR" smtClean="0"/>
              <a:t>(Blog)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28736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싸이월드</a:t>
            </a:r>
            <a:r>
              <a:rPr lang="en-US" altLang="ko-KR" smtClean="0"/>
              <a:t>(CyWORLD)</a:t>
            </a:r>
            <a:r>
              <a:rPr lang="ko-KR" altLang="en-US" smtClean="0"/>
              <a:t>는 </a:t>
            </a:r>
            <a:r>
              <a:rPr lang="en-US" altLang="ko-KR" smtClean="0"/>
              <a:t>SK</a:t>
            </a:r>
            <a:r>
              <a:rPr lang="ko-KR" altLang="en-US" smtClean="0"/>
              <a:t>텔레콤의 자회사인 </a:t>
            </a:r>
            <a:r>
              <a:rPr lang="en-US" altLang="ko-KR" smtClean="0"/>
              <a:t>SK</a:t>
            </a:r>
            <a:r>
              <a:rPr lang="ko-KR" altLang="en-US" smtClean="0"/>
              <a:t>커뮤니케이션즈가 운영하는 우리나라의 인터넷 커뮤니티 사이트이다</a:t>
            </a:r>
            <a:endParaRPr lang="en-US" altLang="ko-KR" smtClean="0"/>
          </a:p>
          <a:p>
            <a:r>
              <a:rPr lang="ko-KR" altLang="en-US" smtClean="0"/>
              <a:t>싸이월드에 가입한 사용자는 개인별로 스스로를 알리는 작은 공간을 할당받는데</a:t>
            </a:r>
            <a:r>
              <a:rPr lang="en-US" altLang="ko-KR" smtClean="0"/>
              <a:t>, </a:t>
            </a:r>
            <a:r>
              <a:rPr lang="ko-KR" altLang="en-US" smtClean="0"/>
              <a:t>이곳을 미니홈피라고 부른다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블로그의 변형된 형태를 띠고 있으며</a:t>
            </a:r>
            <a:r>
              <a:rPr lang="en-US" altLang="ko-KR" smtClean="0"/>
              <a:t>, </a:t>
            </a:r>
            <a:r>
              <a:rPr lang="ko-KR" altLang="en-US" smtClean="0"/>
              <a:t>다른 일촌에게 자신의 사진과 일상을 공개하기 위해 이용한다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작고 아기자기한 형태의 디자인과 인터페이스가 특징이다</a:t>
            </a:r>
            <a:r>
              <a:rPr lang="en-US" altLang="ko-KR" smtClean="0"/>
              <a:t>. </a:t>
            </a:r>
            <a:r>
              <a:rPr lang="ko-KR" altLang="en-US" smtClean="0"/>
              <a:t>이 미니홈피를 꾸미려면 사이버 머니인 도토리를 이용해 아이템을 구입해야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아이템의 종류에는 미니홈피의 바탕 화면</a:t>
            </a:r>
            <a:r>
              <a:rPr lang="en-US" altLang="ko-KR" smtClean="0"/>
              <a:t>, </a:t>
            </a:r>
            <a:r>
              <a:rPr lang="ko-KR" altLang="en-US" smtClean="0"/>
              <a:t>미니미 옷</a:t>
            </a:r>
            <a:r>
              <a:rPr lang="en-US" altLang="ko-KR" smtClean="0"/>
              <a:t>, </a:t>
            </a:r>
            <a:r>
              <a:rPr lang="ko-KR" altLang="en-US" smtClean="0"/>
              <a:t>미니룸 방 인테리어</a:t>
            </a:r>
            <a:r>
              <a:rPr lang="en-US" altLang="ko-KR" smtClean="0"/>
              <a:t>, </a:t>
            </a:r>
            <a:r>
              <a:rPr lang="ko-KR" altLang="en-US" smtClean="0"/>
              <a:t>배경 음악</a:t>
            </a:r>
            <a:r>
              <a:rPr lang="en-US" altLang="ko-KR" smtClean="0"/>
              <a:t>, </a:t>
            </a:r>
            <a:r>
              <a:rPr lang="ko-KR" altLang="en-US" smtClean="0"/>
              <a:t>배너</a:t>
            </a:r>
            <a:r>
              <a:rPr lang="en-US" altLang="ko-KR" smtClean="0"/>
              <a:t>, </a:t>
            </a:r>
            <a:r>
              <a:rPr lang="ko-KR" altLang="en-US" smtClean="0"/>
              <a:t>글꼴 등 여러 가지가 있으며</a:t>
            </a:r>
            <a:r>
              <a:rPr lang="en-US" altLang="ko-KR" smtClean="0"/>
              <a:t>, </a:t>
            </a:r>
            <a:r>
              <a:rPr lang="ko-KR" altLang="en-US" smtClean="0"/>
              <a:t>아이템에는 대부분 시간 제한이 걸려 있어 그 기간이 지나면 자동으로 아이템이 없어진다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(6) </a:t>
            </a:r>
            <a:r>
              <a:rPr lang="ko-KR" altLang="en-US" smtClean="0"/>
              <a:t>미니홈피 </a:t>
            </a:r>
            <a:r>
              <a:rPr lang="en-US" altLang="ko-KR" smtClean="0"/>
              <a:t>(</a:t>
            </a:r>
            <a:r>
              <a:rPr lang="ko-KR" altLang="en-US" smtClean="0"/>
              <a:t>싸이월드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7576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마이스페이스</a:t>
            </a:r>
            <a:r>
              <a:rPr lang="en-US" altLang="ko-KR" smtClean="0"/>
              <a:t>(Myspace)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페이스북 </a:t>
            </a:r>
            <a:r>
              <a:rPr lang="en-US" altLang="ko-KR" smtClean="0"/>
              <a:t>(http://www.facebook.com)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트위터 </a:t>
            </a:r>
            <a:r>
              <a:rPr lang="en-US" altLang="ko-KR" smtClean="0"/>
              <a:t>(http://www.twitter.com)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4) </a:t>
            </a:r>
            <a:r>
              <a:rPr lang="ko-KR" altLang="en-US" smtClean="0"/>
              <a:t>미투데이</a:t>
            </a:r>
            <a:r>
              <a:rPr lang="en-US" altLang="ko-KR" smtClean="0"/>
              <a:t>(http://me2day.net)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SNS </a:t>
            </a:r>
            <a:r>
              <a:rPr lang="ko-KR" altLang="en-US" smtClean="0"/>
              <a:t>종류</a:t>
            </a: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페이스북과 함께 소셜 네트워크서비스의 양대 산맥으로 불렸던 마이스페이스가 </a:t>
            </a:r>
            <a:r>
              <a:rPr lang="en-US" altLang="ko-KR" smtClean="0"/>
              <a:t>3,500</a:t>
            </a:r>
            <a:r>
              <a:rPr lang="ko-KR" altLang="en-US" smtClean="0"/>
              <a:t>만 달러라는 헐값에 스페시픽미디어</a:t>
            </a:r>
            <a:r>
              <a:rPr lang="en-US" altLang="ko-KR" smtClean="0"/>
              <a:t>(Specific Media)</a:t>
            </a:r>
            <a:r>
              <a:rPr lang="ko-KR" altLang="en-US" smtClean="0"/>
              <a:t>라는 기업으로 매각됨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마이스페이스의 서비스가 정점에 이르렀던 </a:t>
            </a:r>
            <a:r>
              <a:rPr lang="en-US" altLang="ko-KR" smtClean="0"/>
              <a:t>2008</a:t>
            </a:r>
            <a:r>
              <a:rPr lang="ko-KR" altLang="en-US" smtClean="0"/>
              <a:t>년 </a:t>
            </a:r>
            <a:r>
              <a:rPr lang="en-US" altLang="ko-KR" smtClean="0"/>
              <a:t>10</a:t>
            </a:r>
            <a:r>
              <a:rPr lang="ko-KR" altLang="en-US" smtClean="0"/>
              <a:t>월 월간 방문자는 </a:t>
            </a:r>
            <a:r>
              <a:rPr lang="en-US" altLang="ko-KR" smtClean="0"/>
              <a:t>7,600</a:t>
            </a:r>
            <a:r>
              <a:rPr lang="ko-KR" altLang="en-US" smtClean="0"/>
              <a:t>만 명을 기록 </a:t>
            </a:r>
          </a:p>
          <a:p>
            <a:r>
              <a:rPr lang="en-US" altLang="ko-KR" smtClean="0"/>
              <a:t>2008</a:t>
            </a:r>
            <a:r>
              <a:rPr lang="ko-KR" altLang="en-US" smtClean="0"/>
              <a:t>년까지 마이스페이스는 미국에서 가장 큰 </a:t>
            </a:r>
            <a:r>
              <a:rPr lang="en-US" altLang="ko-KR" smtClean="0"/>
              <a:t>SNS.</a:t>
            </a:r>
          </a:p>
          <a:p>
            <a:r>
              <a:rPr lang="ko-KR" altLang="en-US" smtClean="0"/>
              <a:t>페이스북에 밀리기 시작하면서 계속 쇠락 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뉴스코프에 인수된 뒤부터는 음악 서비스를 매개하여 회원을 모집 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엔터테인먼트 분야의 육성으로 이어질 것으로 예상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마이스페이스</a:t>
            </a:r>
            <a:r>
              <a:rPr lang="en-US" altLang="ko-KR" smtClean="0"/>
              <a:t>(Myspace)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미국의 유명 소셜 </a:t>
            </a:r>
            <a:r>
              <a:rPr lang="en-US" altLang="ko-KR" smtClean="0"/>
              <a:t>SNS. 2004</a:t>
            </a:r>
            <a:r>
              <a:rPr lang="ko-KR" altLang="en-US" smtClean="0"/>
              <a:t>년 </a:t>
            </a:r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4</a:t>
            </a:r>
            <a:r>
              <a:rPr lang="ko-KR" altLang="en-US" smtClean="0"/>
              <a:t>일 개설</a:t>
            </a:r>
          </a:p>
          <a:p>
            <a:r>
              <a:rPr lang="en-US" altLang="ko-KR" smtClean="0"/>
              <a:t>2004</a:t>
            </a:r>
            <a:r>
              <a:rPr lang="ko-KR" altLang="en-US" smtClean="0"/>
              <a:t>년 </a:t>
            </a:r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4</a:t>
            </a:r>
            <a:r>
              <a:rPr lang="ko-KR" altLang="en-US" smtClean="0"/>
              <a:t>일 당시 </a:t>
            </a:r>
            <a:r>
              <a:rPr lang="en-US" altLang="ko-KR" smtClean="0"/>
              <a:t>19</a:t>
            </a:r>
            <a:r>
              <a:rPr lang="ko-KR" altLang="en-US" smtClean="0"/>
              <a:t>살이었던 하버드대학교 학생 마크 주커버그</a:t>
            </a:r>
            <a:r>
              <a:rPr lang="en-US" altLang="ko-KR" smtClean="0"/>
              <a:t>(Mark Zuckerberg)</a:t>
            </a:r>
            <a:r>
              <a:rPr lang="ko-KR" altLang="en-US" smtClean="0"/>
              <a:t>가 학교 기숙사에서 사이트를 개설하며 창업 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13</a:t>
            </a:r>
            <a:r>
              <a:rPr lang="ko-KR" altLang="en-US" smtClean="0"/>
              <a:t>세 이상이면 누구든 이름</a:t>
            </a:r>
            <a:r>
              <a:rPr lang="en-US" altLang="ko-KR" smtClean="0"/>
              <a:t>·</a:t>
            </a:r>
            <a:r>
              <a:rPr lang="ko-KR" altLang="en-US" smtClean="0"/>
              <a:t>이메일</a:t>
            </a:r>
            <a:r>
              <a:rPr lang="en-US" altLang="ko-KR" smtClean="0"/>
              <a:t>·</a:t>
            </a:r>
            <a:r>
              <a:rPr lang="ko-KR" altLang="en-US" smtClean="0"/>
              <a:t>생년월일</a:t>
            </a:r>
            <a:r>
              <a:rPr lang="en-US" altLang="ko-KR" smtClean="0"/>
              <a:t>·</a:t>
            </a:r>
            <a:r>
              <a:rPr lang="ko-KR" altLang="en-US" smtClean="0"/>
              <a:t>성별 기입만으로 간단하게 회원으로 가입할 수 있음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‘</a:t>
            </a:r>
            <a:r>
              <a:rPr lang="ko-KR" altLang="en-US" smtClean="0"/>
              <a:t>친구 맺기’를 통하여 많은 이들과 웹 상에서 만나 각종 관심사와 정보를 교환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2008</a:t>
            </a:r>
            <a:r>
              <a:rPr lang="ko-KR" altLang="en-US" smtClean="0"/>
              <a:t>년부터 말부터 세계 최대의 </a:t>
            </a:r>
            <a:r>
              <a:rPr lang="en-US" altLang="ko-KR" smtClean="0"/>
              <a:t>SNS </a:t>
            </a:r>
            <a:r>
              <a:rPr lang="ko-KR" altLang="en-US" smtClean="0"/>
              <a:t>사이트였던 마이스페이스</a:t>
            </a:r>
            <a:r>
              <a:rPr lang="en-US" altLang="ko-KR" smtClean="0"/>
              <a:t>(MySpace)</a:t>
            </a:r>
            <a:r>
              <a:rPr lang="ko-KR" altLang="en-US" smtClean="0"/>
              <a:t>를 따돌리고 </a:t>
            </a:r>
            <a:r>
              <a:rPr lang="en-US" altLang="ko-KR" smtClean="0"/>
              <a:t>SNS </a:t>
            </a:r>
            <a:r>
              <a:rPr lang="ko-KR" altLang="en-US" smtClean="0"/>
              <a:t>분야 선두주자로 우뚝섬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mtClean="0"/>
              <a:t>2) </a:t>
            </a:r>
            <a:r>
              <a:rPr lang="ko-KR" altLang="en-US" sz="3200" smtClean="0"/>
              <a:t>페이스북 </a:t>
            </a:r>
            <a:r>
              <a:rPr lang="en-US" altLang="ko-KR" sz="3200" smtClean="0"/>
              <a:t>(http://www.facebook.com)</a:t>
            </a:r>
            <a:endParaRPr lang="ko-KR" altLang="en-US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2006</a:t>
            </a:r>
            <a:r>
              <a:rPr lang="ko-KR" altLang="en-US" smtClean="0"/>
              <a:t>년 미국의 잭 도시</a:t>
            </a:r>
            <a:r>
              <a:rPr lang="en-US" altLang="ko-KR" smtClean="0"/>
              <a:t>(Jack Dorsey)·</a:t>
            </a:r>
            <a:r>
              <a:rPr lang="ko-KR" altLang="en-US" smtClean="0"/>
              <a:t>에번 윌리엄스</a:t>
            </a:r>
            <a:r>
              <a:rPr lang="en-US" altLang="ko-KR" smtClean="0"/>
              <a:t>(Evan Williams)·</a:t>
            </a:r>
            <a:r>
              <a:rPr lang="ko-KR" altLang="en-US" smtClean="0"/>
              <a:t>비즈 스톤</a:t>
            </a:r>
            <a:r>
              <a:rPr lang="en-US" altLang="ko-KR" smtClean="0"/>
              <a:t>(Biz Stone) </a:t>
            </a:r>
            <a:r>
              <a:rPr lang="ko-KR" altLang="en-US" smtClean="0"/>
              <a:t>등이 공동으로 개발한 </a:t>
            </a:r>
            <a:r>
              <a:rPr lang="en-US" altLang="ko-KR" smtClean="0"/>
              <a:t>'</a:t>
            </a:r>
            <a:r>
              <a:rPr lang="ko-KR" altLang="en-US" smtClean="0"/>
              <a:t>마이크로 블로그</a:t>
            </a:r>
            <a:r>
              <a:rPr lang="en-US" altLang="ko-KR" smtClean="0"/>
              <a:t>' </a:t>
            </a:r>
            <a:r>
              <a:rPr lang="ko-KR" altLang="en-US" smtClean="0"/>
              <a:t>또는 </a:t>
            </a:r>
            <a:r>
              <a:rPr lang="en-US" altLang="ko-KR" smtClean="0"/>
              <a:t>'</a:t>
            </a:r>
            <a:r>
              <a:rPr lang="ko-KR" altLang="en-US" smtClean="0"/>
              <a:t>미니 블로그</a:t>
            </a:r>
            <a:r>
              <a:rPr lang="en-US" altLang="ko-KR" smtClean="0"/>
              <a:t>'</a:t>
            </a:r>
            <a:r>
              <a:rPr lang="ko-KR" altLang="en-US" smtClean="0"/>
              <a:t>로서 샌프란시스코의 벤처기업 오비어스</a:t>
            </a:r>
            <a:r>
              <a:rPr lang="en-US" altLang="ko-KR" smtClean="0"/>
              <a:t>(Obvious Corp.)</a:t>
            </a:r>
            <a:r>
              <a:rPr lang="ko-KR" altLang="en-US" smtClean="0"/>
              <a:t>가 처음 개설 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트위터란 </a:t>
            </a:r>
            <a:r>
              <a:rPr lang="en-US" altLang="ko-KR" smtClean="0"/>
              <a:t>'</a:t>
            </a:r>
            <a:r>
              <a:rPr lang="ko-KR" altLang="en-US" smtClean="0"/>
              <a:t>지저귀다</a:t>
            </a:r>
            <a:r>
              <a:rPr lang="en-US" altLang="ko-KR" smtClean="0"/>
              <a:t>'</a:t>
            </a:r>
            <a:r>
              <a:rPr lang="ko-KR" altLang="en-US" smtClean="0"/>
              <a:t>라는 뜻으로</a:t>
            </a:r>
            <a:r>
              <a:rPr lang="en-US" altLang="ko-KR" smtClean="0"/>
              <a:t>, </a:t>
            </a:r>
            <a:r>
              <a:rPr lang="ko-KR" altLang="en-US" smtClean="0"/>
              <a:t>재잘거리 듯이 하고 싶은 말을 그때그때 짧게 올릴 수 있는 공간임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한 번에 쓸 수 있는 글자수도 최대 </a:t>
            </a:r>
            <a:r>
              <a:rPr lang="en-US" altLang="ko-KR" smtClean="0"/>
              <a:t>140</a:t>
            </a:r>
            <a:r>
              <a:rPr lang="ko-KR" altLang="en-US" smtClean="0"/>
              <a:t>자로 제한됨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관심 있는 상대방을 뒤따르는 </a:t>
            </a:r>
            <a:r>
              <a:rPr lang="en-US" altLang="ko-KR" smtClean="0"/>
              <a:t>'</a:t>
            </a:r>
            <a:r>
              <a:rPr lang="ko-KR" altLang="en-US" smtClean="0"/>
              <a:t>팔로</a:t>
            </a:r>
            <a:r>
              <a:rPr lang="en-US" altLang="ko-KR" smtClean="0"/>
              <a:t>(follow)'</a:t>
            </a:r>
            <a:r>
              <a:rPr lang="ko-KR" altLang="en-US" smtClean="0"/>
              <a:t>라는 독특한 기능을 중심으로 소통</a:t>
            </a:r>
            <a:r>
              <a:rPr lang="en-US" altLang="ko-KR" smtClean="0"/>
              <a:t>.('</a:t>
            </a:r>
            <a:r>
              <a:rPr lang="ko-KR" altLang="en-US" smtClean="0"/>
              <a:t>친구 맺기</a:t>
            </a:r>
            <a:r>
              <a:rPr lang="en-US" altLang="ko-KR" smtClean="0"/>
              <a:t>'</a:t>
            </a:r>
            <a:r>
              <a:rPr lang="ko-KR" altLang="en-US" smtClean="0"/>
              <a:t>와 비슷한 개념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빠른소통이 가장 큰 특징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3) </a:t>
            </a:r>
            <a:r>
              <a:rPr lang="ko-KR" altLang="en-US" sz="3600" smtClean="0"/>
              <a:t>트위터 </a:t>
            </a:r>
            <a:r>
              <a:rPr lang="en-US" altLang="ko-KR" sz="3600" smtClean="0"/>
              <a:t>(http://www.twitter.com)</a:t>
            </a:r>
            <a:endParaRPr lang="ko-KR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인터넷을 시작으로 많은 나라들이 초고속 정보고속도로를 구축해 감에 따라 머지 않아 인터넷은 단순한 컴퓨터 통신망이 아니라</a:t>
            </a:r>
            <a:r>
              <a:rPr lang="en-US" altLang="ko-KR" smtClean="0"/>
              <a:t>, </a:t>
            </a:r>
            <a:r>
              <a:rPr lang="ko-KR" altLang="en-US" smtClean="0"/>
              <a:t>우리의 일상생활과 문화에 가히 혁명적인 변화를 몰고 올 것이다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한국의 인터넷 서비스가 </a:t>
            </a:r>
            <a:r>
              <a:rPr lang="en-US" altLang="ko-KR" smtClean="0"/>
              <a:t>1994</a:t>
            </a:r>
            <a:r>
              <a:rPr lang="ko-KR" altLang="en-US" smtClean="0"/>
              <a:t>년 말부터 본격적으로 개시됨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시작일 </a:t>
            </a:r>
            <a:r>
              <a:rPr lang="en-US" altLang="ko-KR" smtClean="0"/>
              <a:t>2007</a:t>
            </a:r>
            <a:r>
              <a:rPr lang="ko-KR" altLang="en-US" smtClean="0"/>
              <a:t>년 </a:t>
            </a:r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NHN</a:t>
            </a:r>
            <a:r>
              <a:rPr lang="ko-KR" altLang="en-US" smtClean="0"/>
              <a:t>사에 의해 서비스를 시작한  </a:t>
            </a:r>
            <a:r>
              <a:rPr lang="en-US" altLang="ko-KR" smtClean="0"/>
              <a:t>SNS </a:t>
            </a:r>
            <a:r>
              <a:rPr lang="ko-KR" altLang="en-US" smtClean="0"/>
              <a:t>서비스</a:t>
            </a:r>
          </a:p>
          <a:p>
            <a:r>
              <a:rPr lang="ko-KR" altLang="en-US" smtClean="0"/>
              <a:t>현재 자체 아이디를 이용한 로그인과 네이버 아이디를 이용한 로그인을 지원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가입시에는 아이디와 비밀번호</a:t>
            </a:r>
            <a:r>
              <a:rPr lang="en-US" altLang="ko-KR" smtClean="0"/>
              <a:t>, </a:t>
            </a:r>
            <a:r>
              <a:rPr lang="ko-KR" altLang="en-US" smtClean="0"/>
              <a:t>이메일 외에 아무런 정보도 받지 않음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한 번 글을 올릴 때 최대 </a:t>
            </a:r>
            <a:r>
              <a:rPr lang="en-US" altLang="ko-KR" smtClean="0"/>
              <a:t>150</a:t>
            </a:r>
            <a:r>
              <a:rPr lang="ko-KR" altLang="en-US" smtClean="0"/>
              <a:t>자까지 사용 가능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올려진 글들에 대해 미투</a:t>
            </a:r>
            <a:r>
              <a:rPr lang="en-US" altLang="ko-KR" smtClean="0"/>
              <a:t>(me2)</a:t>
            </a:r>
            <a:r>
              <a:rPr lang="ko-KR" altLang="en-US" smtClean="0"/>
              <a:t>를 눌러 동감함을 나타내거나 댓글을 추가함으로써 활발한 쌍방향 소통이 이루어 지게함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미투데이</a:t>
            </a:r>
            <a:r>
              <a:rPr lang="en-US" altLang="ko-KR" smtClean="0"/>
              <a:t>(http://me2day.net)</a:t>
            </a:r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컴퓨터의 인터넷 통신과 관련하여 </a:t>
            </a:r>
            <a:r>
              <a:rPr lang="en-US" altLang="ko-KR" smtClean="0"/>
              <a:t>TELNET </a:t>
            </a:r>
            <a:r>
              <a:rPr lang="ko-KR" altLang="en-US" smtClean="0"/>
              <a:t>서비스에 관한 설명으로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인터넷상에서 파일을 전송하기 위해 사용되는 서비스이다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원격 컴퓨터의 사용자 정보를 알아보기 위해 사용되는 서비스이다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인터넷 사용자끼리 전자우편을 주고받을 때 사용하는 프로토콜이다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원격지에 있는 컴퓨터에 접속하여 작업을 수행할 수 있는 </a:t>
            </a:r>
            <a:r>
              <a:rPr lang="ko-KR" altLang="en-US" smtClean="0"/>
              <a:t>서비스이다</a:t>
            </a:r>
            <a:r>
              <a:rPr lang="en-US" altLang="ko-KR" smtClean="0"/>
              <a:t>.</a:t>
            </a:r>
            <a:r>
              <a:rPr lang="en-US" altLang="ko-KR" smtClean="0"/>
              <a:t>      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인터넷 서비스인 </a:t>
            </a:r>
            <a:r>
              <a:rPr lang="en-US" altLang="ko-KR" smtClean="0"/>
              <a:t>FTP(File Transfer Protocol)</a:t>
            </a:r>
            <a:r>
              <a:rPr lang="ko-KR" altLang="en-US" smtClean="0"/>
              <a:t>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서버에서 </a:t>
            </a:r>
            <a:r>
              <a:rPr lang="en-US" altLang="ko-KR" smtClean="0"/>
              <a:t>FTP</a:t>
            </a:r>
            <a:r>
              <a:rPr lang="ko-KR" altLang="en-US" smtClean="0"/>
              <a:t>를 사용하는 기본 포트는 </a:t>
            </a:r>
            <a:r>
              <a:rPr lang="en-US" altLang="ko-KR" smtClean="0"/>
              <a:t>21</a:t>
            </a:r>
            <a:r>
              <a:rPr lang="ko-KR" altLang="en-US" smtClean="0"/>
              <a:t>번을 사용한다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파일을 송수신하기 위해 사용하는 서비스이다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그림 파일이나 실행 파일등은 텍스트 모드로 전송된다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계정이 없는 사용자도 접근하여 사용할 수 있는 서버를 </a:t>
            </a:r>
            <a:r>
              <a:rPr lang="en-US" altLang="ko-KR" smtClean="0"/>
              <a:t>Anonymous FTP </a:t>
            </a:r>
            <a:r>
              <a:rPr lang="ko-KR" altLang="en-US" smtClean="0"/>
              <a:t>서버라 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인터넷과 관련하여 </a:t>
            </a:r>
            <a:r>
              <a:rPr lang="en-US" altLang="ko-KR" smtClean="0"/>
              <a:t>WWW(World Wide Web)</a:t>
            </a:r>
            <a:r>
              <a:rPr lang="ko-KR" altLang="en-US" smtClean="0"/>
              <a:t>에 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멀티미디어 형식의 정보를 제공하여 줄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하이퍼텍스트를 기반으로 하는 </a:t>
            </a:r>
            <a:r>
              <a:rPr lang="en-US" altLang="ko-KR" smtClean="0"/>
              <a:t>HTTP </a:t>
            </a:r>
            <a:r>
              <a:rPr lang="ko-KR" altLang="en-US" smtClean="0"/>
              <a:t>프로토콜을 사용한다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웹페이지는 서버에서 정보를 제공하여 주고 클라이언트에서는 웹 브라우저를 통해 정보를 검색하고 제공받는다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멀티미디어 정보의 송수신 에러를 제어하기 위해 </a:t>
            </a:r>
            <a:r>
              <a:rPr lang="en-US" altLang="ko-KR" smtClean="0"/>
              <a:t>SMTP </a:t>
            </a:r>
            <a:r>
              <a:rPr lang="ko-KR" altLang="en-US" smtClean="0"/>
              <a:t>프로토콜을 </a:t>
            </a:r>
            <a:r>
              <a:rPr lang="ko-KR" altLang="en-US" smtClean="0"/>
              <a:t>사용한다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인터넷의 개요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인터넷의 탄생과 발전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 인터넷 서비스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확장 인터넷 서비스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인터넷 주소체계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SNS</a:t>
            </a:r>
            <a:r>
              <a:rPr lang="ko-KR" altLang="en-US" dirty="0" smtClean="0"/>
              <a:t>의 개념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SNS</a:t>
            </a:r>
            <a:r>
              <a:rPr lang="ko-KR" altLang="en-US" dirty="0" smtClean="0"/>
              <a:t>의 역사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SNS </a:t>
            </a:r>
            <a:r>
              <a:rPr lang="ko-KR" altLang="en-US" dirty="0" smtClean="0"/>
              <a:t>종류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인터넷에 대한 아이디어는 </a:t>
            </a:r>
            <a:r>
              <a:rPr lang="en-US" altLang="ko-KR" smtClean="0">
                <a:solidFill>
                  <a:srgbClr val="7030A0"/>
                </a:solidFill>
              </a:rPr>
              <a:t>1963</a:t>
            </a:r>
            <a:r>
              <a:rPr lang="ko-KR" altLang="en-US" smtClean="0">
                <a:solidFill>
                  <a:srgbClr val="7030A0"/>
                </a:solidFill>
              </a:rPr>
              <a:t>년 라이 로보트고</a:t>
            </a:r>
            <a:r>
              <a:rPr lang="ko-KR" altLang="en-US" smtClean="0"/>
              <a:t>라는 사람의 아이디어를 바탕으로 개발되기 시작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미국 국방성의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ARPA</a:t>
            </a:r>
            <a:r>
              <a:rPr lang="en-US" altLang="ko-KR" smtClean="0"/>
              <a:t>(The Advanced Research Projects Agency)</a:t>
            </a:r>
            <a:r>
              <a:rPr lang="ko-KR" altLang="en-US" smtClean="0"/>
              <a:t>는 일정지역의 폭탄폭격과 같은 긴급사태 시에도 장애를 받지 않고 정상적으로 제 기능을 발휘할 수 있는 통신망 구축 방법에 대한 연구를 추진하던 중</a:t>
            </a:r>
            <a:r>
              <a:rPr lang="en-US" altLang="ko-KR" smtClean="0"/>
              <a:t>, ARPA </a:t>
            </a:r>
            <a:r>
              <a:rPr lang="ko-KR" altLang="en-US" smtClean="0"/>
              <a:t>연구원들 간의 정보와 자원 공유를 위하여 </a:t>
            </a:r>
            <a:r>
              <a:rPr lang="en-US" altLang="ko-KR" smtClean="0"/>
              <a:t>1969</a:t>
            </a:r>
            <a:r>
              <a:rPr lang="ko-KR" altLang="en-US" smtClean="0"/>
              <a:t>년부터 </a:t>
            </a:r>
            <a:r>
              <a:rPr lang="en-US" altLang="ko-KR" smtClean="0"/>
              <a:t>ARPANET </a:t>
            </a:r>
            <a:r>
              <a:rPr lang="ko-KR" altLang="en-US" smtClean="0"/>
              <a:t>란 컴퓨터 통신망을 구축하여 운용하기 시작하였다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인터넷의 탄생과 발전 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ARPANET</a:t>
            </a:r>
            <a:r>
              <a:rPr lang="ko-KR" altLang="en-US" smtClean="0"/>
              <a:t>은 원격 시스템 접속</a:t>
            </a:r>
            <a:r>
              <a:rPr lang="en-US" altLang="ko-KR" smtClean="0"/>
              <a:t>, </a:t>
            </a:r>
            <a:r>
              <a:rPr lang="ko-KR" altLang="en-US" smtClean="0"/>
              <a:t>파일 전송</a:t>
            </a:r>
            <a:r>
              <a:rPr lang="en-US" altLang="ko-KR" smtClean="0"/>
              <a:t>, </a:t>
            </a:r>
            <a:r>
              <a:rPr lang="ko-KR" altLang="en-US" smtClean="0"/>
              <a:t>전자우편 및 정보공유가 가능한 컴퓨터 통신망으로서 사용자 수의 증가와 망의 확장과 함께 미국의 중요한 컴퓨터 통신망으로 자리를 잡게 됨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ARPA </a:t>
            </a:r>
            <a:r>
              <a:rPr lang="ko-KR" altLang="en-US" smtClean="0"/>
              <a:t>는 기종에 관계 없이 통신망에 접속된 모든 컴퓨터간의 통신이 가능한 컴퓨터통신망 구축을 위해 새로운 통신프로토콜과 통신망구조가 필요하게 되었는데</a:t>
            </a:r>
            <a:r>
              <a:rPr lang="en-US" altLang="ko-KR" smtClean="0"/>
              <a:t>, </a:t>
            </a:r>
            <a:r>
              <a:rPr lang="ko-KR" altLang="en-US" smtClean="0"/>
              <a:t>그것이 </a:t>
            </a:r>
            <a:r>
              <a:rPr lang="en-US" altLang="ko-KR" smtClean="0"/>
              <a:t>TCP/IP </a:t>
            </a:r>
            <a:r>
              <a:rPr lang="ko-KR" altLang="en-US" smtClean="0"/>
              <a:t>프로토콜과 </a:t>
            </a:r>
            <a:r>
              <a:rPr lang="en-US" altLang="ko-KR" smtClean="0"/>
              <a:t>ARPA </a:t>
            </a:r>
            <a:r>
              <a:rPr lang="ko-KR" altLang="en-US" smtClean="0"/>
              <a:t>인터넷 프로토콜이다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이와 같이 인터넷은 </a:t>
            </a:r>
            <a:r>
              <a:rPr lang="en-US" altLang="ko-KR" smtClean="0"/>
              <a:t>60</a:t>
            </a:r>
            <a:r>
              <a:rPr lang="ko-KR" altLang="en-US" smtClean="0"/>
              <a:t>년대 말 미 국방성에서 </a:t>
            </a:r>
            <a:r>
              <a:rPr lang="en-US" altLang="ko-KR" smtClean="0"/>
              <a:t>NASA</a:t>
            </a:r>
            <a:r>
              <a:rPr lang="ko-KR" altLang="en-US" smtClean="0"/>
              <a:t>프로젝트에 참여하는 미국 전역의 연구소</a:t>
            </a:r>
            <a:r>
              <a:rPr lang="en-US" altLang="ko-KR" smtClean="0"/>
              <a:t>, </a:t>
            </a:r>
            <a:r>
              <a:rPr lang="ko-KR" altLang="en-US" smtClean="0"/>
              <a:t>대학 등의 과학기술자들이 상호 정보교환 및 기술교류를 촉진하기 위해 구축한 </a:t>
            </a:r>
            <a:r>
              <a:rPr lang="en-US" altLang="ko-KR" smtClean="0"/>
              <a:t>'ARPANET'</a:t>
            </a:r>
            <a:r>
              <a:rPr lang="ko-KR" altLang="en-US" smtClean="0"/>
              <a:t>이 모태가 되었다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1983</a:t>
            </a:r>
            <a:r>
              <a:rPr lang="ko-KR" altLang="en-US" smtClean="0"/>
              <a:t>년에 </a:t>
            </a:r>
            <a:r>
              <a:rPr lang="en-US" altLang="ko-KR" smtClean="0"/>
              <a:t>TCP/IP</a:t>
            </a:r>
            <a:r>
              <a:rPr lang="ko-KR" altLang="en-US" smtClean="0"/>
              <a:t>프로토콜을 바탕으로 인터넷이 시작되었는데</a:t>
            </a:r>
            <a:r>
              <a:rPr lang="en-US" altLang="ko-KR" smtClean="0"/>
              <a:t>, </a:t>
            </a:r>
            <a:r>
              <a:rPr lang="ko-KR" altLang="en-US" smtClean="0"/>
              <a:t>그 당시 </a:t>
            </a:r>
            <a:r>
              <a:rPr lang="en-US" altLang="ko-KR" smtClean="0"/>
              <a:t>ARPANET</a:t>
            </a:r>
            <a:r>
              <a:rPr lang="ko-KR" altLang="en-US" smtClean="0"/>
              <a:t>은 </a:t>
            </a:r>
            <a:r>
              <a:rPr lang="en-US" altLang="ko-KR" smtClean="0"/>
              <a:t>MILNET</a:t>
            </a:r>
            <a:r>
              <a:rPr lang="ko-KR" altLang="en-US" smtClean="0"/>
              <a:t>과 </a:t>
            </a:r>
            <a:r>
              <a:rPr lang="en-US" altLang="ko-KR" smtClean="0"/>
              <a:t>ARPANET</a:t>
            </a:r>
            <a:r>
              <a:rPr lang="ko-KR" altLang="en-US" smtClean="0"/>
              <a:t>으로 분리되어 각각 독립적으로 인터넷에 포함되었다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결국</a:t>
            </a:r>
            <a:r>
              <a:rPr lang="en-US" altLang="ko-KR" smtClean="0"/>
              <a:t>, </a:t>
            </a:r>
            <a:r>
              <a:rPr lang="ko-KR" altLang="en-US" smtClean="0"/>
              <a:t>모든 </a:t>
            </a:r>
            <a:r>
              <a:rPr lang="en-US" altLang="ko-KR" smtClean="0"/>
              <a:t>ARPANET </a:t>
            </a:r>
            <a:r>
              <a:rPr lang="ko-KR" altLang="en-US" smtClean="0"/>
              <a:t>호스트들은 </a:t>
            </a:r>
            <a:r>
              <a:rPr lang="en-US" altLang="ko-KR" smtClean="0"/>
              <a:t>TCP/IP</a:t>
            </a:r>
            <a:r>
              <a:rPr lang="ko-KR" altLang="en-US" smtClean="0"/>
              <a:t>프로토콜을 사용한 인터넷 환경에서의 상호 통신이 이루어 지게 되었다</a:t>
            </a:r>
            <a:r>
              <a:rPr lang="en-US" altLang="ko-KR" smtClean="0"/>
              <a:t>. </a:t>
            </a:r>
            <a:r>
              <a:rPr lang="ko-KR" altLang="en-US" smtClean="0"/>
              <a:t>이로서 </a:t>
            </a:r>
            <a:r>
              <a:rPr lang="en-US" altLang="ko-KR" smtClean="0"/>
              <a:t>TCP/IP </a:t>
            </a:r>
            <a:r>
              <a:rPr lang="ko-KR" altLang="en-US" smtClean="0"/>
              <a:t>인터넷의 표준 프로토콜로 자리를 잡게 되었고 보다 많은 호스트와 게이트 웨이들이 기존의 통신망에 아무런 영향을 주지 않고 인터넷에 연결될 수 있게 되었다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이후 세계 각국의 학술 연구망들을 상호 연동하는 세계 최대규모의 국제학술 연구망으로 발전하였다</a:t>
            </a:r>
            <a:r>
              <a:rPr lang="en-US" altLang="ko-KR" smtClean="0"/>
              <a:t>. </a:t>
            </a:r>
            <a:r>
              <a:rPr lang="ko-KR" altLang="en-US" smtClean="0"/>
              <a:t>특히 연구개발을 위한 </a:t>
            </a:r>
            <a:r>
              <a:rPr lang="en-US" altLang="ko-KR" smtClean="0"/>
              <a:t>UNIX </a:t>
            </a:r>
            <a:r>
              <a:rPr lang="ko-KR" altLang="en-US" smtClean="0"/>
              <a:t>시스템에서 </a:t>
            </a:r>
            <a:r>
              <a:rPr lang="en-US" altLang="ko-KR" smtClean="0"/>
              <a:t>TCP/IP</a:t>
            </a:r>
            <a:r>
              <a:rPr lang="ko-KR" altLang="en-US" smtClean="0"/>
              <a:t>를 기본적으로 제공하여 가장 저렴한 가격으로 신뢰성 있는 전산망을 쉽게 구축할 수 있다는 장점으로 인하여 </a:t>
            </a:r>
            <a:r>
              <a:rPr lang="en-US" altLang="ko-KR" smtClean="0"/>
              <a:t>internet</a:t>
            </a:r>
            <a:r>
              <a:rPr lang="ko-KR" altLang="en-US" smtClean="0"/>
              <a:t>은 미국의 대학</a:t>
            </a:r>
            <a:r>
              <a:rPr lang="en-US" altLang="ko-KR" smtClean="0"/>
              <a:t>, </a:t>
            </a:r>
            <a:r>
              <a:rPr lang="ko-KR" altLang="en-US" smtClean="0"/>
              <a:t>연구소</a:t>
            </a:r>
            <a:r>
              <a:rPr lang="en-US" altLang="ko-KR" smtClean="0"/>
              <a:t>, </a:t>
            </a:r>
            <a:r>
              <a:rPr lang="ko-KR" altLang="en-US" smtClean="0"/>
              <a:t>정부기관을 중심으로 확산되었으며 지금은 세계 최대 규모의 컴퓨터통신망으로 발전하였다</a:t>
            </a:r>
            <a:r>
              <a:rPr lang="en-US" altLang="ko-KR" smtClean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인터넷의 가장 기본이 되고 널리 알려진 것은 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전자우편인 </a:t>
            </a:r>
            <a:r>
              <a:rPr lang="en-US" altLang="ko-KR" smtClean="0">
                <a:solidFill>
                  <a:srgbClr val="00B0F0"/>
                </a:solidFill>
              </a:rPr>
              <a:t>Email</a:t>
            </a:r>
            <a:r>
              <a:rPr lang="ko-KR" altLang="en-US" smtClean="0"/>
              <a:t>서비스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컴퓨터 상호간 파일 송수신을 위한 </a:t>
            </a:r>
            <a:r>
              <a:rPr lang="en-US" altLang="ko-KR" smtClean="0">
                <a:solidFill>
                  <a:srgbClr val="00B0F0"/>
                </a:solidFill>
              </a:rPr>
              <a:t>FTP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원격 시스템 로그인을 위한 </a:t>
            </a:r>
            <a:r>
              <a:rPr lang="en-US" altLang="ko-KR" smtClean="0">
                <a:solidFill>
                  <a:srgbClr val="00B0F0"/>
                </a:solidFill>
              </a:rPr>
              <a:t>TELNET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사용자 상호간 정보교환을 위한 </a:t>
            </a:r>
            <a:r>
              <a:rPr lang="en-US" altLang="ko-KR" smtClean="0">
                <a:solidFill>
                  <a:srgbClr val="00B0F0"/>
                </a:solidFill>
              </a:rPr>
              <a:t>USENET</a:t>
            </a:r>
            <a:r>
              <a:rPr lang="en-US" altLang="ko-KR" smtClean="0"/>
              <a:t> NEWS </a:t>
            </a:r>
            <a:r>
              <a:rPr lang="ko-KR" altLang="en-US" smtClean="0"/>
              <a:t>등이다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>
                <a:solidFill>
                  <a:srgbClr val="00B0F0"/>
                </a:solidFill>
              </a:rPr>
              <a:t>Web</a:t>
            </a:r>
            <a:r>
              <a:rPr lang="ko-KR" altLang="en-US" smtClean="0"/>
              <a:t>의 대중화와 함께 </a:t>
            </a:r>
            <a:r>
              <a:rPr lang="en-US" altLang="ko-KR" smtClean="0"/>
              <a:t>WWW</a:t>
            </a:r>
            <a:r>
              <a:rPr lang="ko-KR" altLang="en-US" smtClean="0"/>
              <a:t>이 인터넷 서비스를 통합하는 형태로 발전하고 있다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기본 인터넷 서비스 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2999</Words>
  <Application>Microsoft Office PowerPoint</Application>
  <PresentationFormat>화면 슬라이드 쇼(4:3)</PresentationFormat>
  <Paragraphs>242</Paragraphs>
  <Slides>45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고구려 벽화</vt:lpstr>
      <vt:lpstr>13장. 인터넷개요 및 SNS</vt:lpstr>
      <vt:lpstr>INDEX</vt:lpstr>
      <vt:lpstr>1. 인터넷의 개요 </vt:lpstr>
      <vt:lpstr>슬라이드 4</vt:lpstr>
      <vt:lpstr>2. 인터넷의 탄생과 발전 </vt:lpstr>
      <vt:lpstr>슬라이드 6</vt:lpstr>
      <vt:lpstr>슬라이드 7</vt:lpstr>
      <vt:lpstr>슬라이드 8</vt:lpstr>
      <vt:lpstr>3. 기본 인터넷 서비스 </vt:lpstr>
      <vt:lpstr>1)전자우편</vt:lpstr>
      <vt:lpstr>2)원격 시스템 접속(telnet) </vt:lpstr>
      <vt:lpstr>3)파일 송수신(Ftp)</vt:lpstr>
      <vt:lpstr>슬라이드 13</vt:lpstr>
      <vt:lpstr>알ftp 프로그램으로접속한 화면 </vt:lpstr>
      <vt:lpstr>4) 유즈넷(Usenet ,News)</vt:lpstr>
      <vt:lpstr>5)웹(world wide web)</vt:lpstr>
      <vt:lpstr>슬라이드 17</vt:lpstr>
      <vt:lpstr>4. 확장 인터넷 서비스</vt:lpstr>
      <vt:lpstr>5. 인터넷 주소체계</vt:lpstr>
      <vt:lpstr>슬라이드 20</vt:lpstr>
      <vt:lpstr>슬라이드 21</vt:lpstr>
      <vt:lpstr>도메인 네임 서비스</vt:lpstr>
      <vt:lpstr>인터넷 도메인 이름체계</vt:lpstr>
      <vt:lpstr>슬라이드 24</vt:lpstr>
      <vt:lpstr>6. SNS의 개념</vt:lpstr>
      <vt:lpstr>슬라이드 26</vt:lpstr>
      <vt:lpstr>7. SNS의 역사</vt:lpstr>
      <vt:lpstr>(1) Usenet</vt:lpstr>
      <vt:lpstr>슬라이드 29</vt:lpstr>
      <vt:lpstr>뉴스그룹의 주소</vt:lpstr>
      <vt:lpstr>(2)전자게시판(Bulletin Board System )</vt:lpstr>
      <vt:lpstr>(3)인스턴트 메신저</vt:lpstr>
      <vt:lpstr>(4) 온라인 까페</vt:lpstr>
      <vt:lpstr>(5) 블로그(Blog)</vt:lpstr>
      <vt:lpstr>(6) 미니홈피 (싸이월드)</vt:lpstr>
      <vt:lpstr>8. SNS 종류</vt:lpstr>
      <vt:lpstr>1) 마이스페이스(Myspace)</vt:lpstr>
      <vt:lpstr>2) 페이스북 (http://www.facebook.com)</vt:lpstr>
      <vt:lpstr>3) 트위터 (http://www.twitter.com)</vt:lpstr>
      <vt:lpstr>4) 미투데이(http://me2day.net)</vt:lpstr>
      <vt:lpstr>기출문제풀이1(1급 2011년 2회)</vt:lpstr>
      <vt:lpstr>기출문제풀이2 (1급 2011년 3회)</vt:lpstr>
      <vt:lpstr>기출문제풀이3 (1급 2010년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101</cp:revision>
  <dcterms:created xsi:type="dcterms:W3CDTF">2012-01-12T16:29:24Z</dcterms:created>
  <dcterms:modified xsi:type="dcterms:W3CDTF">2012-02-24T22:45:24Z</dcterms:modified>
</cp:coreProperties>
</file>