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1"/>
  </p:notesMasterIdLst>
  <p:sldIdLst>
    <p:sldId id="256" r:id="rId2"/>
    <p:sldId id="257" r:id="rId3"/>
    <p:sldId id="290" r:id="rId4"/>
    <p:sldId id="291" r:id="rId5"/>
    <p:sldId id="302" r:id="rId6"/>
    <p:sldId id="292" r:id="rId7"/>
    <p:sldId id="304" r:id="rId8"/>
    <p:sldId id="303" r:id="rId9"/>
    <p:sldId id="305" r:id="rId10"/>
    <p:sldId id="306" r:id="rId11"/>
    <p:sldId id="293" r:id="rId12"/>
    <p:sldId id="307" r:id="rId13"/>
    <p:sldId id="308" r:id="rId14"/>
    <p:sldId id="294" r:id="rId15"/>
    <p:sldId id="295" r:id="rId16"/>
    <p:sldId id="309" r:id="rId17"/>
    <p:sldId id="296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297" r:id="rId29"/>
    <p:sldId id="320" r:id="rId30"/>
    <p:sldId id="298" r:id="rId31"/>
    <p:sldId id="321" r:id="rId32"/>
    <p:sldId id="322" r:id="rId33"/>
    <p:sldId id="323" r:id="rId34"/>
    <p:sldId id="324" r:id="rId35"/>
    <p:sldId id="284" r:id="rId36"/>
    <p:sldId id="288" r:id="rId37"/>
    <p:sldId id="289" r:id="rId38"/>
    <p:sldId id="287" r:id="rId39"/>
    <p:sldId id="259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28" autoAdjust="0"/>
    <p:restoredTop sz="94688" autoAdjust="0"/>
  </p:normalViewPr>
  <p:slideViewPr>
    <p:cSldViewPr>
      <p:cViewPr varScale="1">
        <p:scale>
          <a:sx n="98" d="100"/>
          <a:sy n="98" d="100"/>
        </p:scale>
        <p:origin x="-3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A9476-3872-4D07-ACD9-028F84B5C445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9AB78-72D3-4EF4-AFA2-DC24BC853D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9AB78-72D3-4EF4-AFA2-DC24BC853D3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858180" cy="150019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4000" smtClean="0"/>
              <a:t>14</a:t>
            </a:r>
            <a:r>
              <a:rPr lang="ko-KR" altLang="en-US" sz="4000" smtClean="0"/>
              <a:t>장</a:t>
            </a:r>
            <a:r>
              <a:rPr lang="en-US" altLang="ko-KR" sz="4000" smtClean="0"/>
              <a:t>. </a:t>
            </a:r>
            <a:r>
              <a:rPr lang="ko-KR" altLang="en-US" sz="4000" smtClean="0"/>
              <a:t>웹브라우저 및 검색엔진</a:t>
            </a:r>
            <a:endParaRPr lang="ko-KR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50017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WWW</a:t>
            </a:r>
            <a:r>
              <a:rPr lang="ko-KR" altLang="en-US" dirty="0" smtClean="0"/>
              <a:t>의 서치 엔진</a:t>
            </a:r>
            <a:r>
              <a:rPr lang="en-US" altLang="ko-KR" dirty="0" smtClean="0"/>
              <a:t>(Search Engine) </a:t>
            </a:r>
            <a:r>
              <a:rPr lang="ko-KR" altLang="en-US" dirty="0" smtClean="0"/>
              <a:t>은 인터넷상에 널리 퍼져 있는 정보들을 데이터베이스로 구축해 놓고 계속적으로 갱신함으로써 항상 최신의 정보를 사용자에게 제공한다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 </a:t>
            </a:r>
            <a:r>
              <a:rPr lang="ko-KR" altLang="en-US" dirty="0" smtClean="0"/>
              <a:t>사용자는 단지 </a:t>
            </a:r>
            <a:r>
              <a:rPr lang="en-US" altLang="ko-KR" dirty="0" smtClean="0"/>
              <a:t>WWW </a:t>
            </a:r>
            <a:r>
              <a:rPr lang="ko-KR" altLang="en-US" dirty="0" smtClean="0"/>
              <a:t>브라우저를 이용해 원하는 정보의 키워드만을 입력하면 </a:t>
            </a:r>
            <a:r>
              <a:rPr lang="ko-KR" altLang="en-US" dirty="0" err="1" smtClean="0"/>
              <a:t>서치</a:t>
            </a:r>
            <a:r>
              <a:rPr lang="ko-KR" altLang="en-US" dirty="0" smtClean="0"/>
              <a:t> 엔진들은 자신의 데이터베이스에서 사용자가 원하는 정보만을 보여준다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 smtClean="0">
                <a:solidFill>
                  <a:srgbClr val="000099"/>
                </a:solidFill>
              </a:rPr>
              <a:t>단일 사용자 인터페이스로 손쉬운 정보검색 가능 </a:t>
            </a:r>
            <a:r>
              <a:rPr lang="en-US" altLang="ko-KR" sz="3200" dirty="0" smtClean="0">
                <a:solidFill>
                  <a:srgbClr val="000099"/>
                </a:solidFill>
              </a:rPr>
              <a:t>'</a:t>
            </a:r>
            <a:r>
              <a:rPr lang="ko-KR" altLang="en-US" sz="3200" dirty="0" err="1" smtClean="0">
                <a:solidFill>
                  <a:srgbClr val="000099"/>
                </a:solidFill>
              </a:rPr>
              <a:t>서치</a:t>
            </a:r>
            <a:r>
              <a:rPr lang="ko-KR" altLang="en-US" sz="3200" dirty="0" smtClean="0">
                <a:solidFill>
                  <a:srgbClr val="000099"/>
                </a:solidFill>
              </a:rPr>
              <a:t> 엔진</a:t>
            </a:r>
            <a:r>
              <a:rPr lang="en-US" altLang="ko-KR" sz="3200" dirty="0" smtClean="0">
                <a:solidFill>
                  <a:srgbClr val="000099"/>
                </a:solidFill>
              </a:rPr>
              <a:t>' </a:t>
            </a:r>
            <a:endParaRPr lang="ko-KR" altLang="en-US" sz="32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하이퍼링크 되어 있는 단어를 </a:t>
            </a:r>
            <a:r>
              <a:rPr lang="en-US" altLang="ko-KR" dirty="0" smtClean="0"/>
              <a:t>Web Browser </a:t>
            </a:r>
            <a:r>
              <a:rPr lang="ko-KR" altLang="en-US" dirty="0" smtClean="0"/>
              <a:t>안에서 클릭하면 이 </a:t>
            </a:r>
            <a:r>
              <a:rPr lang="en-US" altLang="ko-KR" dirty="0" smtClean="0"/>
              <a:t>Browser</a:t>
            </a:r>
            <a:r>
              <a:rPr lang="ko-KR" altLang="en-US" dirty="0" smtClean="0"/>
              <a:t>는 클라이언트의 입장에서 링크</a:t>
            </a:r>
            <a:r>
              <a:rPr lang="en-US" altLang="ko-KR" dirty="0" smtClean="0"/>
              <a:t>(URL)</a:t>
            </a:r>
            <a:r>
              <a:rPr lang="ko-KR" altLang="en-US" dirty="0" smtClean="0"/>
              <a:t>로 연결된 호스트의 서버는  </a:t>
            </a:r>
            <a:r>
              <a:rPr lang="en-US" altLang="ko-KR" dirty="0" smtClean="0"/>
              <a:t>DNS(Domain Name Service)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주소를 찾아내거나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  바로 </a:t>
            </a:r>
            <a:r>
              <a:rPr lang="ko-KR" altLang="en-US" dirty="0" err="1" smtClean="0"/>
              <a:t>지정되있는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주소에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 명시된 프로토콜을 이용해서 상대 호스트의 서버에 접속하게 된다</a:t>
            </a:r>
            <a:r>
              <a:rPr lang="en-US" altLang="ko-KR" dirty="0" smtClean="0"/>
              <a:t>. HTTP </a:t>
            </a:r>
            <a:r>
              <a:rPr lang="ko-KR" altLang="en-US" dirty="0" smtClean="0"/>
              <a:t>프로토콜의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지정된 호스트의 </a:t>
            </a:r>
            <a:r>
              <a:rPr lang="en-US" altLang="ko-KR" dirty="0" smtClean="0"/>
              <a:t>WWW </a:t>
            </a:r>
            <a:r>
              <a:rPr lang="ko-KR" altLang="en-US" dirty="0" smtClean="0"/>
              <a:t>서버에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연결을 맺는다</a:t>
            </a:r>
            <a:r>
              <a:rPr lang="en-US" altLang="ko-KR" dirty="0" smtClean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웹의 동작원리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507209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일단 접속이 이루어지면 </a:t>
            </a:r>
            <a:r>
              <a:rPr lang="en-US" altLang="ko-KR" dirty="0" smtClean="0"/>
              <a:t>Web Browser</a:t>
            </a:r>
            <a:r>
              <a:rPr lang="ko-KR" altLang="en-US" dirty="0" smtClean="0"/>
              <a:t>는 링크</a:t>
            </a:r>
            <a:r>
              <a:rPr lang="en-US" altLang="ko-KR" dirty="0" smtClean="0"/>
              <a:t>(URL)</a:t>
            </a:r>
            <a:r>
              <a:rPr lang="ko-KR" altLang="en-US" dirty="0" smtClean="0"/>
              <a:t>에 있는 서버에게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프로토콜을 통해 요청하게 되고 서버는 문서를 보내기 시작한다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만일 문서를 수신하는 도중에 해당 문서가 그림을 포함하거나 다른 멀티미디어 자료를 포함하고 있을 때는 서버에게 추가적으로 해당 자료를 요청하게 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역시 서버는 해당 자료를 추가로 전송하게 된다</a:t>
            </a:r>
            <a:r>
              <a:rPr lang="en-US" altLang="ko-KR" dirty="0" smtClean="0"/>
              <a:t>.  </a:t>
            </a:r>
          </a:p>
          <a:p>
            <a:r>
              <a:rPr lang="ko-KR" altLang="en-US" dirty="0" smtClean="0"/>
              <a:t>클라이언트라는 </a:t>
            </a:r>
            <a:r>
              <a:rPr lang="en-US" altLang="ko-KR" dirty="0" smtClean="0"/>
              <a:t>Web Browser</a:t>
            </a:r>
            <a:r>
              <a:rPr lang="ko-KR" altLang="en-US" dirty="0" smtClean="0"/>
              <a:t>인 넷스케이프나 </a:t>
            </a:r>
            <a:r>
              <a:rPr lang="ko-KR" altLang="en-US" dirty="0" err="1" smtClean="0"/>
              <a:t>익스플로러는</a:t>
            </a:r>
            <a:r>
              <a:rPr lang="ko-KR" altLang="en-US" dirty="0" smtClean="0"/>
              <a:t> 기본적으로 이러한 과정을 거쳐서 링크를 따라 </a:t>
            </a:r>
            <a:r>
              <a:rPr lang="ko-KR" altLang="en-US" dirty="0" err="1" smtClean="0"/>
              <a:t>웹문서로</a:t>
            </a:r>
            <a:r>
              <a:rPr lang="ko-KR" altLang="en-US" dirty="0" smtClean="0"/>
              <a:t> 이동하게 되는 것이다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5043510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인터넷에는 정보가 너무 많기 때문에 오히려 혼란스러운 경우가 많다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WWW</a:t>
            </a:r>
            <a:r>
              <a:rPr lang="ko-KR" altLang="en-US" dirty="0" smtClean="0"/>
              <a:t>에서 문서를 보기 위해서는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문서의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지정하거나 그 문서를 가리키는 링크를 포함하는 문서로부터 링크를 클릭하는 방법밖에 없다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것이 </a:t>
            </a:r>
            <a:r>
              <a:rPr lang="en-US" altLang="ko-KR" dirty="0" smtClean="0"/>
              <a:t>WWW</a:t>
            </a:r>
            <a:r>
              <a:rPr lang="ko-KR" altLang="en-US" dirty="0" smtClean="0"/>
              <a:t>의 한가지 단점이라고 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키워드</a:t>
            </a:r>
            <a:r>
              <a:rPr lang="en-US" altLang="ko-KR" dirty="0" smtClean="0"/>
              <a:t>(Keyword)</a:t>
            </a:r>
            <a:r>
              <a:rPr lang="ko-KR" altLang="en-US" dirty="0" smtClean="0"/>
              <a:t>를 이용하여 문서를 검색할 수 있도록 검색 도구들이 많이 나와 있다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solidFill>
                  <a:srgbClr val="000099"/>
                </a:solidFill>
              </a:rPr>
              <a:t>웹브라우저</a:t>
            </a:r>
            <a:r>
              <a:rPr lang="en-US" altLang="ko-KR" dirty="0" smtClean="0">
                <a:solidFill>
                  <a:srgbClr val="000099"/>
                </a:solidFill>
              </a:rPr>
              <a:t>(</a:t>
            </a:r>
            <a:r>
              <a:rPr lang="en-US" altLang="ko-KR" dirty="0" smtClean="0"/>
              <a:t>web browser)</a:t>
            </a:r>
            <a:r>
              <a:rPr lang="ko-KR" altLang="en-US" dirty="0" smtClean="0"/>
              <a:t>는 인터넷망에서 정보를 검색하는 데 사용하는 응용 프로그램을 말한다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브라우저 혹은 인터넷 브라우저라고 부르기도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일반적인 기능으로는 웹 페이지 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최근 방문한</a:t>
            </a:r>
            <a:r>
              <a:rPr lang="en-US" dirty="0" smtClean="0"/>
              <a:t>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즐겨찾기</a:t>
            </a:r>
            <a:r>
              <a:rPr lang="ko-KR" altLang="en-US" dirty="0" smtClean="0"/>
              <a:t> 제공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저장 기능 등이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  <a:r>
              <a:rPr lang="ko-KR" altLang="en-US" dirty="0" smtClean="0"/>
              <a:t>웹</a:t>
            </a:r>
            <a:r>
              <a:rPr lang="en-US" altLang="ko-KR" dirty="0" smtClean="0"/>
              <a:t>(WWW) </a:t>
            </a:r>
            <a:r>
              <a:rPr lang="ko-KR" altLang="en-US" dirty="0" smtClean="0"/>
              <a:t>서비스를 이용할 수 있게 하는 프로그램으로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로 서술된 하이퍼텍스트를 받아서 보여주는 프로그램</a:t>
            </a:r>
            <a:r>
              <a:rPr lang="en-US" altLang="ko-KR" dirty="0" smtClean="0"/>
              <a:t>.</a:t>
            </a:r>
            <a:r>
              <a:rPr lang="ko-KR" altLang="en-US" dirty="0" smtClean="0"/>
              <a:t>현재 가장 널리 쓰이고 있는 웹 브라우저로는 </a:t>
            </a:r>
            <a:r>
              <a:rPr lang="ko-KR" altLang="en-US" dirty="0" err="1" smtClean="0"/>
              <a:t>넷스케이프</a:t>
            </a:r>
            <a:r>
              <a:rPr lang="en-US" altLang="ko-KR" dirty="0" smtClean="0"/>
              <a:t>(Netscape) </a:t>
            </a:r>
            <a:r>
              <a:rPr lang="ko-KR" altLang="en-US" dirty="0" smtClean="0"/>
              <a:t>와 익스플로러</a:t>
            </a:r>
            <a:r>
              <a:rPr lang="en-US" altLang="ko-KR" dirty="0" smtClean="0"/>
              <a:t>(Explorer) </a:t>
            </a:r>
            <a:r>
              <a:rPr lang="ko-KR" altLang="en-US" dirty="0" smtClean="0"/>
              <a:t>등이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웹 브라우저의 개념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357298"/>
            <a:ext cx="8929718" cy="4972072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세계 최초의 </a:t>
            </a:r>
            <a:r>
              <a:rPr lang="ko-KR" altLang="en-US" dirty="0" err="1" smtClean="0"/>
              <a:t>웹브라우저는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1991</a:t>
            </a:r>
            <a:r>
              <a:rPr lang="ko-KR" altLang="en-US" dirty="0" smtClean="0"/>
              <a:t>년 등장한 ‘</a:t>
            </a:r>
            <a:r>
              <a:rPr lang="ko-KR" altLang="en-US" dirty="0" err="1" smtClean="0"/>
              <a:t>월드와이드웹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WorldWideWeb</a:t>
            </a:r>
            <a:r>
              <a:rPr lang="en-US" altLang="ko-KR" dirty="0" smtClean="0"/>
              <a:t>)’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유럽입자물리학연구소</a:t>
            </a:r>
            <a:r>
              <a:rPr lang="en-US" altLang="ko-KR" dirty="0" smtClean="0"/>
              <a:t>(CERN)</a:t>
            </a:r>
            <a:r>
              <a:rPr lang="ko-KR" altLang="en-US" dirty="0" smtClean="0"/>
              <a:t>의 연구원 팀 버너스 리</a:t>
            </a:r>
            <a:r>
              <a:rPr lang="en-US" altLang="ko-KR" dirty="0" smtClean="0"/>
              <a:t>(Tim </a:t>
            </a:r>
            <a:r>
              <a:rPr lang="en-US" altLang="ko-KR" dirty="0" err="1" smtClean="0"/>
              <a:t>Berners</a:t>
            </a:r>
            <a:r>
              <a:rPr lang="en-US" altLang="ko-KR" dirty="0" smtClean="0"/>
              <a:t> Lee)</a:t>
            </a:r>
            <a:r>
              <a:rPr lang="ko-KR" altLang="en-US" dirty="0" smtClean="0"/>
              <a:t>가 정보 공유를 쉽게 하기 위해 하이퍼 텍스트의 개념을 처음 제안했고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이것을 바탕으로 만들어진 것이 바로 </a:t>
            </a:r>
            <a:r>
              <a:rPr lang="ko-KR" altLang="en-US" dirty="0" err="1" smtClean="0"/>
              <a:t>월드와이드웹이다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버너스</a:t>
            </a:r>
            <a:r>
              <a:rPr lang="ko-KR" altLang="en-US" dirty="0" smtClean="0"/>
              <a:t> 리는 이 발명으로 큰 부자가 될 수 있었지만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로열티를 포기하고 일반에 공개하는 길을 택했다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이후 </a:t>
            </a:r>
            <a:r>
              <a:rPr lang="ko-KR" altLang="en-US" dirty="0" err="1" smtClean="0"/>
              <a:t>월드와이드웹은</a:t>
            </a:r>
            <a:r>
              <a:rPr lang="ko-KR" altLang="en-US" dirty="0" smtClean="0"/>
              <a:t> 인터넷을 의미하는 ‘</a:t>
            </a:r>
            <a:r>
              <a:rPr lang="en-US" altLang="ko-KR" dirty="0" smtClean="0"/>
              <a:t>WWW(World Wide Web)’</a:t>
            </a:r>
            <a:r>
              <a:rPr lang="ko-KR" altLang="en-US" dirty="0" smtClean="0"/>
              <a:t>와의 명확한 구분을 위해 ‘</a:t>
            </a:r>
            <a:r>
              <a:rPr lang="ko-KR" altLang="en-US" dirty="0" err="1" smtClean="0"/>
              <a:t>넥서스</a:t>
            </a:r>
            <a:r>
              <a:rPr lang="en-US" altLang="ko-KR" dirty="0" smtClean="0"/>
              <a:t>(Nexus)’</a:t>
            </a:r>
            <a:r>
              <a:rPr lang="ko-KR" altLang="en-US" dirty="0" smtClean="0"/>
              <a:t>로 명칭이 변경됐다</a:t>
            </a:r>
            <a:r>
              <a:rPr lang="en-US" altLang="ko-KR" dirty="0" smtClean="0"/>
              <a:t>. 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웹 브라우저의 역사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285860"/>
            <a:ext cx="8929718" cy="528641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1993</a:t>
            </a:r>
            <a:r>
              <a:rPr lang="ko-KR" altLang="en-US" dirty="0" smtClean="0"/>
              <a:t>년에는 그래픽 기반 웹 브라우저인 ‘모자이크</a:t>
            </a:r>
            <a:r>
              <a:rPr lang="en-US" altLang="ko-KR" dirty="0" smtClean="0"/>
              <a:t>(Mosaic)’</a:t>
            </a:r>
            <a:r>
              <a:rPr lang="ko-KR" altLang="en-US" dirty="0" smtClean="0"/>
              <a:t>가 등장했으며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1994</a:t>
            </a:r>
            <a:r>
              <a:rPr lang="ko-KR" altLang="en-US" dirty="0" smtClean="0"/>
              <a:t>년에는 최초의 상용화 </a:t>
            </a:r>
            <a:r>
              <a:rPr lang="ko-KR" altLang="en-US" dirty="0" err="1" smtClean="0"/>
              <a:t>웹브라우저인</a:t>
            </a:r>
            <a:r>
              <a:rPr lang="ko-KR" altLang="en-US" dirty="0" smtClean="0"/>
              <a:t> ‘</a:t>
            </a:r>
            <a:r>
              <a:rPr lang="ko-KR" altLang="en-US" dirty="0" err="1" smtClean="0"/>
              <a:t>넷스케이프</a:t>
            </a:r>
            <a:r>
              <a:rPr lang="en-US" altLang="ko-KR" dirty="0" smtClean="0"/>
              <a:t>(Netscape)’</a:t>
            </a:r>
            <a:r>
              <a:rPr lang="ko-KR" altLang="en-US" dirty="0" smtClean="0"/>
              <a:t>가 나타나 폭발적인 인기를 끌었다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넷스케이프는</a:t>
            </a:r>
            <a:r>
              <a:rPr lang="ko-KR" altLang="en-US" dirty="0" smtClean="0"/>
              <a:t> 모자이크의 개발자 마크 </a:t>
            </a:r>
            <a:r>
              <a:rPr lang="ko-KR" altLang="en-US" dirty="0" err="1" smtClean="0"/>
              <a:t>엔드리슨</a:t>
            </a:r>
            <a:r>
              <a:rPr lang="en-US" altLang="ko-KR" dirty="0" smtClean="0"/>
              <a:t>(Marc Andreessen)</a:t>
            </a:r>
            <a:r>
              <a:rPr lang="ko-KR" altLang="en-US" dirty="0" smtClean="0"/>
              <a:t>이 창업하여 만들었다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한 때 전세계 </a:t>
            </a:r>
            <a:r>
              <a:rPr lang="ko-KR" altLang="en-US" dirty="0" err="1" smtClean="0"/>
              <a:t>웹브라우저</a:t>
            </a:r>
            <a:r>
              <a:rPr lang="ko-KR" altLang="en-US" dirty="0" smtClean="0"/>
              <a:t> 점유율 </a:t>
            </a:r>
            <a:r>
              <a:rPr lang="en-US" altLang="ko-KR" dirty="0" smtClean="0"/>
              <a:t>90%</a:t>
            </a:r>
            <a:r>
              <a:rPr lang="ko-KR" altLang="en-US" dirty="0" smtClean="0"/>
              <a:t>에 달했던 넷스케이프는 </a:t>
            </a:r>
            <a:r>
              <a:rPr lang="en-US" altLang="ko-KR" dirty="0" smtClean="0"/>
              <a:t>1995</a:t>
            </a:r>
            <a:r>
              <a:rPr lang="ko-KR" altLang="en-US" dirty="0" smtClean="0"/>
              <a:t>년에 등장한 마이크로소프트의 ‘</a:t>
            </a:r>
            <a:r>
              <a:rPr lang="ko-KR" altLang="en-US" dirty="0" err="1" smtClean="0"/>
              <a:t>인터넷익스플로러</a:t>
            </a:r>
            <a:r>
              <a:rPr lang="en-US" altLang="ko-KR" dirty="0" smtClean="0"/>
              <a:t>(Internet Explorer)’</a:t>
            </a:r>
            <a:r>
              <a:rPr lang="ko-KR" altLang="en-US" dirty="0" smtClean="0"/>
              <a:t>와의 전쟁에서 패배한 후 역사의 뒤안길로 사라졌다</a:t>
            </a:r>
            <a:r>
              <a:rPr lang="en-US" altLang="ko-KR" dirty="0" smtClean="0"/>
              <a:t>(2008</a:t>
            </a:r>
            <a:r>
              <a:rPr lang="ko-KR" altLang="en-US" dirty="0" smtClean="0"/>
              <a:t>년 공식 종료</a:t>
            </a:r>
            <a:r>
              <a:rPr lang="en-US" altLang="ko-KR" dirty="0" smtClean="0"/>
              <a:t>).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인터넷 </a:t>
            </a:r>
            <a:r>
              <a:rPr lang="ko-KR" altLang="en-US" dirty="0" err="1" smtClean="0"/>
              <a:t>익스플로러의</a:t>
            </a:r>
            <a:r>
              <a:rPr lang="ko-KR" altLang="en-US" dirty="0" smtClean="0"/>
              <a:t> 아성이 무너지면서 웹 브라우저 시장은 다수가 경쟁하는 혼전으로 치닫고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대표적인 웹 브라우저</a:t>
            </a:r>
            <a:r>
              <a:rPr lang="en-US" altLang="ko-KR" dirty="0" smtClean="0"/>
              <a:t>(PC</a:t>
            </a:r>
            <a:r>
              <a:rPr lang="ko-KR" altLang="en-US" dirty="0" smtClean="0"/>
              <a:t>용 기준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인터넷익스플로러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파이어 </a:t>
            </a:r>
            <a:r>
              <a:rPr lang="ko-KR" altLang="en-US" dirty="0" err="1" smtClean="0"/>
              <a:t>폭스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사파리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오페라 등이다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웹 브라우저의 종류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가장 대표적인 </a:t>
            </a:r>
            <a:r>
              <a:rPr lang="ko-KR" altLang="en-US" dirty="0" err="1" smtClean="0"/>
              <a:t>웹브라우저로</a:t>
            </a:r>
            <a:endParaRPr lang="en-US" altLang="ko-KR" dirty="0" smtClean="0"/>
          </a:p>
          <a:p>
            <a:r>
              <a:rPr lang="ko-KR" altLang="en-US" dirty="0" smtClean="0"/>
              <a:t>장점</a:t>
            </a:r>
            <a:r>
              <a:rPr lang="en-US" altLang="ko-KR" dirty="0" smtClean="0"/>
              <a:t>: </a:t>
            </a:r>
            <a:r>
              <a:rPr lang="ko-KR" altLang="en-US" dirty="0" smtClean="0"/>
              <a:t>시장점유율이 가장 높고 호환성이 좋음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단점</a:t>
            </a:r>
            <a:r>
              <a:rPr lang="en-US" altLang="ko-KR" dirty="0" smtClean="0"/>
              <a:t>:</a:t>
            </a:r>
            <a:r>
              <a:rPr lang="ko-KR" altLang="en-US" dirty="0" smtClean="0"/>
              <a:t> 기능이 비교적 매우 느리고  </a:t>
            </a:r>
            <a:r>
              <a:rPr lang="ko-KR" altLang="en-US" dirty="0" err="1" smtClean="0"/>
              <a:t>마이크소프트사가</a:t>
            </a:r>
            <a:r>
              <a:rPr lang="ko-KR" altLang="en-US" dirty="0" smtClean="0"/>
              <a:t> 윈도우에 탑재</a:t>
            </a: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  (</a:t>
            </a:r>
            <a:r>
              <a:rPr lang="ko-KR" altLang="en-US" dirty="0" smtClean="0"/>
              <a:t>컴퓨터에 브라우저를 깔아 놓아서 사용하도록 </a:t>
            </a:r>
            <a:r>
              <a:rPr lang="ko-KR" altLang="en-US" dirty="0" err="1" smtClean="0"/>
              <a:t>하는것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 하여 거의 </a:t>
            </a:r>
            <a:r>
              <a:rPr lang="en-US" altLang="ko-KR" dirty="0" smtClean="0"/>
              <a:t>70%</a:t>
            </a:r>
            <a:r>
              <a:rPr lang="ko-KR" altLang="en-US" dirty="0" smtClean="0"/>
              <a:t>차지하고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최근 </a:t>
            </a:r>
            <a:r>
              <a:rPr lang="ko-KR" altLang="en-US" dirty="0" err="1" smtClean="0"/>
              <a:t>웹브라우저에</a:t>
            </a:r>
            <a:r>
              <a:rPr lang="ko-KR" altLang="en-US" dirty="0" smtClean="0"/>
              <a:t> 대한 지식이 보급되면서 다른 브라우저를 쓰는 사람들이 증가하면서 점점 감소 하고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인터넷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익스플로러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285860"/>
            <a:ext cx="8715436" cy="5143536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윈도우</a:t>
            </a:r>
            <a:r>
              <a:rPr lang="en-US" altLang="ko-KR" dirty="0" smtClean="0"/>
              <a:t>95 </a:t>
            </a:r>
            <a:r>
              <a:rPr lang="ko-KR" altLang="en-US" dirty="0" smtClean="0"/>
              <a:t>운영체제의 부가 프로그램으로 처음 등장한 </a:t>
            </a:r>
            <a:r>
              <a:rPr lang="ko-KR" altLang="en-US" dirty="0" err="1" smtClean="0"/>
              <a:t>인터넷익스플로러는</a:t>
            </a:r>
            <a:r>
              <a:rPr lang="ko-KR" altLang="en-US" dirty="0" smtClean="0"/>
              <a:t> 윈도우를 설치할 때 함께 설치되거나 </a:t>
            </a:r>
            <a:r>
              <a:rPr lang="ko-KR" altLang="en-US" dirty="0" err="1" smtClean="0"/>
              <a:t>서비스팩을</a:t>
            </a:r>
            <a:r>
              <a:rPr lang="ko-KR" altLang="en-US" dirty="0" smtClean="0"/>
              <a:t> 통해 별도로 제공되는 형태로 발전했다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운영체제를 설치하면 따로 </a:t>
            </a:r>
            <a:r>
              <a:rPr lang="ko-KR" altLang="en-US" dirty="0" err="1" smtClean="0"/>
              <a:t>내려받지</a:t>
            </a:r>
            <a:r>
              <a:rPr lang="ko-KR" altLang="en-US" dirty="0" smtClean="0"/>
              <a:t> 않아도 바로 사용할 수 있기 때문에 많은 사람들이 애용하고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하지만 다른 </a:t>
            </a:r>
            <a:r>
              <a:rPr lang="ko-KR" altLang="en-US" dirty="0" err="1" smtClean="0"/>
              <a:t>웹브라우저에</a:t>
            </a:r>
            <a:r>
              <a:rPr lang="ko-KR" altLang="en-US" dirty="0" smtClean="0"/>
              <a:t> 비해 속도가 느리다는 점과 액티브</a:t>
            </a:r>
            <a:r>
              <a:rPr lang="en-US" altLang="ko-KR" dirty="0" smtClean="0"/>
              <a:t>X(</a:t>
            </a:r>
            <a:r>
              <a:rPr lang="ko-KR" altLang="en-US" dirty="0" smtClean="0"/>
              <a:t>역동적인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효과를 위한 특정 프로그램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인한 보안의 취약성 때문에 조금씩 </a:t>
            </a:r>
            <a:r>
              <a:rPr lang="ko-KR" altLang="en-US" dirty="0" err="1" smtClean="0"/>
              <a:t>외면받기</a:t>
            </a:r>
            <a:r>
              <a:rPr lang="ko-KR" altLang="en-US" dirty="0" smtClean="0"/>
              <a:t> 시작했다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이에 최근 마이크로소프트는 성능과 인터페이스를 강화하고 웹 표준을 준수한 ‘</a:t>
            </a:r>
            <a:r>
              <a:rPr lang="ko-KR" altLang="en-US" dirty="0" err="1" smtClean="0"/>
              <a:t>인터넷익스플로러</a:t>
            </a:r>
            <a:r>
              <a:rPr lang="en-US" dirty="0" smtClean="0"/>
              <a:t> </a:t>
            </a:r>
            <a:r>
              <a:rPr lang="en-US" altLang="ko-KR" dirty="0" smtClean="0"/>
              <a:t>9</a:t>
            </a:r>
            <a:r>
              <a:rPr lang="ko-KR" altLang="en-US" dirty="0" smtClean="0"/>
              <a:t>’을 선보였지만 이는 윈도우 </a:t>
            </a:r>
            <a:r>
              <a:rPr lang="ko-KR" altLang="en-US" dirty="0" err="1" smtClean="0"/>
              <a:t>비스타</a:t>
            </a:r>
            <a:r>
              <a:rPr lang="ko-KR" altLang="en-US" dirty="0" smtClean="0"/>
              <a:t> 이상의 운영체제만 지원한다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따라서 윈도우</a:t>
            </a:r>
            <a:r>
              <a:rPr lang="en-US" dirty="0" smtClean="0"/>
              <a:t> </a:t>
            </a:r>
            <a:r>
              <a:rPr lang="en-US" altLang="ko-KR" dirty="0" smtClean="0"/>
              <a:t>XP </a:t>
            </a:r>
            <a:r>
              <a:rPr lang="ko-KR" altLang="en-US" dirty="0" smtClean="0"/>
              <a:t>사용자들에게는 ‘그림의 떡’인 셈이다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1214422"/>
            <a:ext cx="8229600" cy="5257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웹의 정의 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웹의 특성  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웹의 역사   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웹의 동작원리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5. </a:t>
            </a:r>
            <a:r>
              <a:rPr lang="ko-KR" altLang="en-US" dirty="0" smtClean="0"/>
              <a:t>웹 브라우저의 개념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6. </a:t>
            </a:r>
            <a:r>
              <a:rPr lang="ko-KR" altLang="en-US" dirty="0" smtClean="0"/>
              <a:t>웹 브라우저의 역사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7. </a:t>
            </a:r>
            <a:r>
              <a:rPr lang="ko-KR" altLang="en-US" dirty="0" smtClean="0"/>
              <a:t>웹 브라우저의 종류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8. </a:t>
            </a:r>
            <a:r>
              <a:rPr lang="ko-KR" altLang="en-US" dirty="0" smtClean="0"/>
              <a:t>정보검색의 개념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9.</a:t>
            </a:r>
            <a:r>
              <a:rPr lang="ko-KR" altLang="en-US" dirty="0" smtClean="0"/>
              <a:t>정보검색엔진의 종류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오페라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유럽 브라우저입니다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최근 </a:t>
            </a:r>
            <a:r>
              <a:rPr lang="en-US" altLang="ko-KR" dirty="0" smtClean="0"/>
              <a:t>IE</a:t>
            </a:r>
            <a:r>
              <a:rPr lang="ko-KR" altLang="en-US" dirty="0" smtClean="0"/>
              <a:t>의 마이크로소프트사에 끼워팔기로 독점 시장을 개발한것에 대한 부조리로 소송을 많이 건바 있음</a:t>
            </a:r>
            <a:endParaRPr lang="en-US" altLang="ko-KR" dirty="0" smtClean="0"/>
          </a:p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크롬이 나오기 전엔 가장 빠른 브라우저 </a:t>
            </a:r>
            <a:r>
              <a:rPr lang="ko-KR" altLang="en-US" dirty="0" err="1" smtClean="0"/>
              <a:t>였음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최근 </a:t>
            </a:r>
            <a:r>
              <a:rPr lang="ko-KR" altLang="en-US" dirty="0" err="1" smtClean="0"/>
              <a:t>아이폰이나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스마트폰에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어플을</a:t>
            </a:r>
            <a:r>
              <a:rPr lang="ko-KR" altLang="en-US" dirty="0" smtClean="0"/>
              <a:t> 만들면서 발전가능성을 보여줌</a:t>
            </a:r>
            <a:r>
              <a:rPr lang="en-US" altLang="ko-KR" dirty="0" smtClean="0"/>
              <a:t>.</a:t>
            </a:r>
            <a:r>
              <a:rPr lang="ko-KR" altLang="en-US" dirty="0" smtClean="0"/>
              <a:t> 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오페라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오페라는 작은 용량과 빠른 속도가 특징이다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다중 </a:t>
            </a:r>
            <a:r>
              <a:rPr lang="ko-KR" altLang="en-US" dirty="0" err="1" smtClean="0"/>
              <a:t>브라우징을</a:t>
            </a:r>
            <a:r>
              <a:rPr lang="ko-KR" altLang="en-US" dirty="0" smtClean="0"/>
              <a:t> 프로그램 내부에서 처리해 시스템 자원을 적게 차지함으로써 </a:t>
            </a:r>
            <a:r>
              <a:rPr lang="ko-KR" altLang="en-US" dirty="0" err="1" smtClean="0"/>
              <a:t>저사양</a:t>
            </a:r>
            <a:r>
              <a:rPr lang="en-US" dirty="0" smtClean="0"/>
              <a:t>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에서도 원활하게 이용할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최근 출시된 </a:t>
            </a:r>
            <a:r>
              <a:rPr lang="ko-KR" altLang="en-US" dirty="0" err="1" smtClean="0"/>
              <a:t>모바일용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웹브라우저인</a:t>
            </a:r>
            <a:r>
              <a:rPr lang="ko-KR" altLang="en-US" dirty="0" smtClean="0"/>
              <a:t> ‘오페라 미니 </a:t>
            </a:r>
            <a:r>
              <a:rPr lang="ko-KR" altLang="en-US" dirty="0" err="1" smtClean="0"/>
              <a:t>웹브라우저</a:t>
            </a:r>
            <a:r>
              <a:rPr lang="ko-KR" altLang="en-US" dirty="0" smtClean="0"/>
              <a:t>’는 깔끔한 인터페이스와 빠른 속도로 호평을 받고 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사파리임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사파리는 애플사의 브라우저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장점</a:t>
            </a:r>
            <a:r>
              <a:rPr lang="en-US" altLang="ko-KR" dirty="0" smtClean="0"/>
              <a:t>: </a:t>
            </a:r>
            <a:r>
              <a:rPr lang="ko-KR" altLang="en-US" dirty="0" smtClean="0"/>
              <a:t>디자인이 비교적 깔끔하고 </a:t>
            </a:r>
            <a:r>
              <a:rPr lang="ko-KR" altLang="en-US" dirty="0" err="1" smtClean="0"/>
              <a:t>즐겨찾기나</a:t>
            </a:r>
            <a:r>
              <a:rPr lang="ko-KR" altLang="en-US" dirty="0" smtClean="0"/>
              <a:t> 자주 방문하는 사이트를 위 그림처럼 나열하고 기록정보 등을 그림으로 </a:t>
            </a:r>
            <a:r>
              <a:rPr lang="ko-KR" altLang="en-US" dirty="0" err="1" smtClean="0"/>
              <a:t>생동감있게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표현한것이</a:t>
            </a:r>
            <a:r>
              <a:rPr lang="ko-KR" altLang="en-US" dirty="0" smtClean="0"/>
              <a:t> 참신하고 좋음</a:t>
            </a:r>
            <a:endParaRPr lang="en-US" altLang="ko-KR" dirty="0" smtClean="0"/>
          </a:p>
          <a:p>
            <a:r>
              <a:rPr lang="ko-KR" altLang="en-US" dirty="0" smtClean="0"/>
              <a:t>단점</a:t>
            </a:r>
            <a:r>
              <a:rPr lang="en-US" altLang="ko-KR" dirty="0" smtClean="0"/>
              <a:t>:  </a:t>
            </a:r>
            <a:r>
              <a:rPr lang="ko-KR" altLang="en-US" dirty="0" smtClean="0"/>
              <a:t>다른 브라우저에 비해 </a:t>
            </a:r>
            <a:r>
              <a:rPr lang="ko-KR" altLang="en-US" dirty="0" err="1" smtClean="0"/>
              <a:t>무겁다는거죠</a:t>
            </a:r>
            <a:r>
              <a:rPr lang="en-US" altLang="ko-KR" dirty="0" smtClean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특징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아이패드에 </a:t>
            </a:r>
            <a:r>
              <a:rPr lang="ko-KR" altLang="en-US" dirty="0" err="1" smtClean="0"/>
              <a:t>끼워팔고있음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아이폰과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아이팟에</a:t>
            </a:r>
            <a:r>
              <a:rPr lang="ko-KR" altLang="en-US" dirty="0" smtClean="0"/>
              <a:t> 사파리를 </a:t>
            </a:r>
            <a:r>
              <a:rPr lang="ko-KR" altLang="en-US" dirty="0" err="1" smtClean="0"/>
              <a:t>끼워넣으면서</a:t>
            </a:r>
            <a:r>
              <a:rPr lang="ko-KR" altLang="en-US" dirty="0" smtClean="0"/>
              <a:t> 차츰 점유율을 높여가고 있음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사파리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사파리는 마이크로소프트와 영원한 경쟁 관계에 있는 애플이 만든 웹 브라우저다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빠른 속도를 제외하고는 특별한 장점이 없어 점유율이 높지는 않다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하지만 </a:t>
            </a:r>
            <a:r>
              <a:rPr lang="ko-KR" altLang="en-US" dirty="0" err="1" smtClean="0"/>
              <a:t>모바일로</a:t>
            </a:r>
            <a:r>
              <a:rPr lang="ko-KR" altLang="en-US" dirty="0" smtClean="0"/>
              <a:t> 넘어가면 상황이 다르다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아이팟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아이폰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아이패드가 폭발적인 인기를 끌면서 </a:t>
            </a:r>
            <a:r>
              <a:rPr lang="ko-KR" altLang="en-US" dirty="0" err="1" smtClean="0"/>
              <a:t>모바일용</a:t>
            </a:r>
            <a:r>
              <a:rPr lang="ko-KR" altLang="en-US" dirty="0" smtClean="0"/>
              <a:t> 사파리의 인기도 덩달아 치솟았기 때문이다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따라서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시장에서는 가장 인기가 있는 웹 브라우저 중 하나가 됐다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 윈도우대신 </a:t>
            </a:r>
            <a:r>
              <a:rPr lang="ko-KR" altLang="en-US" dirty="0" err="1" smtClean="0"/>
              <a:t>텝을</a:t>
            </a:r>
            <a:r>
              <a:rPr lang="ko-KR" altLang="en-US" dirty="0" smtClean="0"/>
              <a:t> 이용한 인터넷을 창조한 브라우저임 할 수 있는 브라우저입니다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장점</a:t>
            </a:r>
            <a:r>
              <a:rPr lang="en-US" altLang="ko-KR" dirty="0" smtClean="0"/>
              <a:t>: </a:t>
            </a:r>
            <a:r>
              <a:rPr lang="ko-KR" altLang="en-US" dirty="0" smtClean="0"/>
              <a:t>일단 비교적 빠르고 균형이 잘 맞추어 있다는 </a:t>
            </a:r>
            <a:r>
              <a:rPr lang="ko-KR" altLang="en-US" dirty="0" err="1" smtClean="0"/>
              <a:t>것이있다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유저들이 만든 엄청나게 많은 부가기능들을 골라 쓸 수 </a:t>
            </a:r>
            <a:r>
              <a:rPr lang="ko-KR" altLang="en-US" dirty="0" err="1" smtClean="0"/>
              <a:t>있는게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단점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용량을 많이 차지한다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</a:t>
            </a:r>
            <a:r>
              <a:rPr lang="ko-KR" altLang="en-US" dirty="0" smtClean="0"/>
              <a:t>파이어 </a:t>
            </a:r>
            <a:r>
              <a:rPr lang="ko-KR" altLang="en-US" dirty="0" err="1" smtClean="0"/>
              <a:t>폭스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42844" y="785770"/>
            <a:ext cx="8858280" cy="607223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err="1" smtClean="0"/>
              <a:t>모질라재단의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파이어폭스는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인터넷익스플로러의</a:t>
            </a:r>
            <a:r>
              <a:rPr lang="ko-KR" altLang="en-US" dirty="0" smtClean="0"/>
              <a:t> 가장 강력한 경쟁 상대다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글자와 그림만 있는 </a:t>
            </a:r>
            <a:r>
              <a:rPr lang="ko-KR" altLang="en-US" dirty="0" err="1" smtClean="0"/>
              <a:t>웹페이지라면</a:t>
            </a:r>
            <a:r>
              <a:rPr lang="ko-KR" altLang="en-US" dirty="0" smtClean="0"/>
              <a:t> 실행 속도나 안정성 면에서 </a:t>
            </a:r>
            <a:r>
              <a:rPr lang="ko-KR" altLang="en-US" dirty="0" err="1" smtClean="0"/>
              <a:t>인터넷익스플로러를</a:t>
            </a:r>
            <a:r>
              <a:rPr lang="ko-KR" altLang="en-US" dirty="0" smtClean="0"/>
              <a:t> 압도하는 것으로 알려져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또한 윈도우 운영체제의 기본 </a:t>
            </a:r>
            <a:r>
              <a:rPr lang="ko-KR" altLang="en-US" dirty="0" err="1" smtClean="0"/>
              <a:t>웹브라우저라는</a:t>
            </a:r>
            <a:r>
              <a:rPr lang="ko-KR" altLang="en-US" dirty="0" smtClean="0"/>
              <a:t> 장점을 활용해 독점적인 지위를 누렸던 </a:t>
            </a:r>
            <a:r>
              <a:rPr lang="ko-KR" altLang="en-US" dirty="0" err="1" smtClean="0"/>
              <a:t>인터넷익스플로러와는</a:t>
            </a:r>
            <a:r>
              <a:rPr lang="ko-KR" altLang="en-US" dirty="0" smtClean="0"/>
              <a:t> 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표준을 준수하고 다양한 부가기능을 제공한다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특히 액티브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직접적으로 지원하지는 않지만 우회적으로 사용할 수 있는 부가기능인 ‘</a:t>
            </a:r>
            <a:r>
              <a:rPr lang="en-US" altLang="ko-KR" dirty="0" smtClean="0"/>
              <a:t>IE</a:t>
            </a:r>
            <a:r>
              <a:rPr lang="ko-KR" altLang="en-US" dirty="0" smtClean="0"/>
              <a:t>탭’을 적용하면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인터넷익스플로러와</a:t>
            </a:r>
            <a:r>
              <a:rPr lang="ko-KR" altLang="en-US" dirty="0" smtClean="0"/>
              <a:t> 거의 흡사한 기능을 활용할 수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2011</a:t>
            </a:r>
            <a:r>
              <a:rPr lang="ko-KR" altLang="en-US" dirty="0" smtClean="0"/>
              <a:t>년</a:t>
            </a:r>
            <a:r>
              <a:rPr 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 현재 전 세계 점유율 순위는 인터넷 </a:t>
            </a:r>
            <a:r>
              <a:rPr lang="ko-KR" altLang="en-US" dirty="0" err="1" smtClean="0"/>
              <a:t>익스플로러에</a:t>
            </a:r>
            <a:r>
              <a:rPr lang="ko-KR" altLang="en-US" dirty="0" smtClean="0"/>
              <a:t> 이어</a:t>
            </a:r>
            <a:r>
              <a:rPr 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위를 차지하고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독일이나 폴란드와 같은 일부 국가에서는 인터넷 </a:t>
            </a:r>
            <a:r>
              <a:rPr lang="ko-KR" altLang="en-US" dirty="0" err="1" smtClean="0"/>
              <a:t>익스플로러를</a:t>
            </a:r>
            <a:r>
              <a:rPr lang="ko-KR" altLang="en-US" dirty="0" smtClean="0"/>
              <a:t> 능가하는 인기를 누리고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근래에 속도를 높이고 보안 기능을 추가 제공하며</a:t>
            </a:r>
            <a:r>
              <a:rPr lang="en-US" dirty="0" smtClean="0"/>
              <a:t> </a:t>
            </a:r>
            <a:r>
              <a:rPr lang="en-US" altLang="ko-KR" dirty="0" smtClean="0"/>
              <a:t>HTML5 </a:t>
            </a:r>
            <a:r>
              <a:rPr lang="ko-KR" altLang="en-US" dirty="0" smtClean="0"/>
              <a:t>등 최신 </a:t>
            </a:r>
            <a:r>
              <a:rPr lang="ko-KR" altLang="en-US" dirty="0" err="1" smtClean="0"/>
              <a:t>웹기술을</a:t>
            </a:r>
            <a:r>
              <a:rPr lang="ko-KR" altLang="en-US" dirty="0" smtClean="0"/>
              <a:t> 지원하는 ‘</a:t>
            </a:r>
            <a:r>
              <a:rPr lang="ko-KR" altLang="en-US" dirty="0" err="1" smtClean="0"/>
              <a:t>파이어폭스</a:t>
            </a:r>
            <a:r>
              <a:rPr lang="en-US" altLang="ko-KR" dirty="0" smtClean="0"/>
              <a:t>4</a:t>
            </a:r>
            <a:r>
              <a:rPr lang="ko-KR" altLang="en-US" dirty="0" smtClean="0"/>
              <a:t>’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내놓았다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이어</a:t>
            </a:r>
            <a:r>
              <a:rPr lang="en-US" dirty="0" smtClean="0"/>
              <a:t> </a:t>
            </a:r>
            <a:r>
              <a:rPr lang="en-US" altLang="ko-KR" dirty="0" smtClean="0"/>
              <a:t>'</a:t>
            </a:r>
            <a:r>
              <a:rPr lang="ko-KR" altLang="en-US" dirty="0" err="1" smtClean="0"/>
              <a:t>파이어폭스</a:t>
            </a:r>
            <a:r>
              <a:rPr lang="en-US" altLang="ko-KR" dirty="0" smtClean="0"/>
              <a:t>5 </a:t>
            </a:r>
            <a:r>
              <a:rPr lang="ko-KR" altLang="en-US" dirty="0" smtClean="0"/>
              <a:t>베타</a:t>
            </a:r>
            <a:r>
              <a:rPr lang="en-US" altLang="ko-KR" dirty="0" smtClean="0"/>
              <a:t>'</a:t>
            </a:r>
            <a:r>
              <a:rPr lang="ko-KR" altLang="en-US" dirty="0" smtClean="0"/>
              <a:t>도 나왔다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가장 최근에 만들어진 브라우저임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장점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스타일이 심플하여 </a:t>
            </a:r>
            <a:r>
              <a:rPr lang="ko-KR" altLang="en-US" dirty="0" err="1" smtClean="0"/>
              <a:t>웹서핑에</a:t>
            </a:r>
            <a:r>
              <a:rPr lang="ko-KR" altLang="en-US" dirty="0" smtClean="0"/>
              <a:t> 적합하다</a:t>
            </a:r>
          </a:p>
          <a:p>
            <a:r>
              <a:rPr lang="ko-KR" altLang="en-US" dirty="0" err="1" smtClean="0"/>
              <a:t>구글크롬플러스로</a:t>
            </a:r>
            <a:r>
              <a:rPr lang="ko-KR" altLang="en-US" dirty="0" smtClean="0"/>
              <a:t> 부가기능을 보완하고 있다</a:t>
            </a:r>
            <a:br>
              <a:rPr lang="ko-KR" altLang="en-US" dirty="0" smtClean="0"/>
            </a:br>
            <a:r>
              <a:rPr lang="ko-KR" altLang="en-US" dirty="0" err="1" smtClean="0"/>
              <a:t>구글에서</a:t>
            </a:r>
            <a:r>
              <a:rPr lang="ko-KR" altLang="en-US" dirty="0" smtClean="0"/>
              <a:t> 만들어져서 검색이 빠르다</a:t>
            </a:r>
          </a:p>
          <a:p>
            <a:r>
              <a:rPr lang="ko-KR" altLang="en-US" dirty="0" smtClean="0"/>
              <a:t>매우 빠르다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단점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부가기능이 거의 없다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호환성은 떨어진다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5)</a:t>
            </a:r>
            <a:r>
              <a:rPr lang="ko-KR" altLang="en-US" dirty="0" err="1" smtClean="0"/>
              <a:t>구글크롬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428736"/>
            <a:ext cx="8715436" cy="514353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후발주자임에도 불구하고 무서운 속도로 시장을 잠식하고 있는 </a:t>
            </a:r>
            <a:r>
              <a:rPr lang="ko-KR" altLang="en-US" dirty="0" err="1" smtClean="0"/>
              <a:t>구글의</a:t>
            </a:r>
            <a:r>
              <a:rPr lang="ko-KR" altLang="en-US" dirty="0" smtClean="0"/>
              <a:t> 크롬은 점유율</a:t>
            </a:r>
            <a:r>
              <a:rPr 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위를 차지하고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2008</a:t>
            </a:r>
            <a:r>
              <a:rPr lang="ko-KR" altLang="en-US" dirty="0" smtClean="0"/>
              <a:t>년에 처음으로 출시됐지만</a:t>
            </a:r>
            <a:r>
              <a:rPr lang="en-US" dirty="0" smtClean="0"/>
              <a:t> </a:t>
            </a:r>
            <a:r>
              <a:rPr lang="en-US" altLang="ko-KR" dirty="0" smtClean="0"/>
              <a:t>2011</a:t>
            </a:r>
            <a:r>
              <a:rPr lang="ko-KR" altLang="en-US" dirty="0" smtClean="0"/>
              <a:t>년</a:t>
            </a:r>
            <a:r>
              <a:rPr 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 기준</a:t>
            </a:r>
            <a:r>
              <a:rPr 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번째 버전까지 나왔을 정도로 빠른 업그레이드가 장점이다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특히</a:t>
            </a:r>
            <a:r>
              <a:rPr lang="en-US" dirty="0" smtClean="0"/>
              <a:t> </a:t>
            </a:r>
            <a:r>
              <a:rPr lang="en-US" altLang="ko-KR" dirty="0" smtClean="0"/>
              <a:t>9</a:t>
            </a:r>
            <a:r>
              <a:rPr lang="ko-KR" altLang="en-US" dirty="0" smtClean="0"/>
              <a:t>번째 버전과</a:t>
            </a:r>
            <a:r>
              <a:rPr 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번째 버전은 불과 한 달 간격으로 출시됐다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크롬은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사용자에게 특히 유용한데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크롬에 최적화된 웹 애플리케이션 스토어인 ‘크롬 웹 스토어’에 접속할 수 있기 때문이다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또한 파이어 </a:t>
            </a:r>
            <a:r>
              <a:rPr lang="ko-KR" altLang="en-US" dirty="0" err="1" smtClean="0"/>
              <a:t>폭스와</a:t>
            </a:r>
            <a:r>
              <a:rPr lang="ko-KR" altLang="en-US" dirty="0" smtClean="0"/>
              <a:t> 마찬가지로</a:t>
            </a:r>
            <a:r>
              <a:rPr lang="en-US" dirty="0" smtClean="0"/>
              <a:t> </a:t>
            </a:r>
            <a:r>
              <a:rPr lang="en-US" altLang="ko-KR" dirty="0" smtClean="0"/>
              <a:t>IE</a:t>
            </a:r>
            <a:r>
              <a:rPr lang="ko-KR" altLang="en-US" dirty="0" smtClean="0"/>
              <a:t>탭 부가 기능을 지원한다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정보검색</a:t>
            </a:r>
            <a:r>
              <a:rPr lang="en-US" altLang="ko-KR" dirty="0" smtClean="0"/>
              <a:t>(Information Search)</a:t>
            </a:r>
            <a:r>
              <a:rPr lang="ko-KR" altLang="en-US" dirty="0" smtClean="0"/>
              <a:t>의 사전적 의미는 </a:t>
            </a:r>
            <a:r>
              <a:rPr lang="en-US" altLang="ko-KR" dirty="0" smtClean="0"/>
              <a:t>'</a:t>
            </a:r>
            <a:r>
              <a:rPr lang="ko-KR" altLang="en-US" dirty="0" smtClean="0"/>
              <a:t>어떤 개인이나 조직의 의사 결정에 필요한 정보를 찾거나 수집하는 일련의 과정</a:t>
            </a:r>
            <a:endParaRPr lang="en-US" altLang="ko-KR" dirty="0" smtClean="0"/>
          </a:p>
          <a:p>
            <a:r>
              <a:rPr lang="ko-KR" altLang="en-US" dirty="0" smtClean="0"/>
              <a:t>정보 검색이란 용어는 제</a:t>
            </a:r>
            <a:r>
              <a:rPr lang="en-US" dirty="0" smtClean="0"/>
              <a:t>1</a:t>
            </a:r>
            <a:r>
              <a:rPr lang="ko-KR" altLang="en-US" dirty="0" smtClean="0"/>
              <a:t>세대 컴퓨터가 출연한</a:t>
            </a:r>
            <a:r>
              <a:rPr lang="en-US" dirty="0" smtClean="0"/>
              <a:t> 1950</a:t>
            </a:r>
            <a:r>
              <a:rPr lang="ko-KR" altLang="en-US" dirty="0" smtClean="0"/>
              <a:t>년대 초에 미국의 무어</a:t>
            </a:r>
            <a:r>
              <a:rPr lang="en-US" dirty="0" smtClean="0"/>
              <a:t>(</a:t>
            </a:r>
            <a:r>
              <a:rPr lang="en-US" dirty="0" err="1" smtClean="0"/>
              <a:t>Moores</a:t>
            </a:r>
            <a:r>
              <a:rPr lang="en-US" dirty="0" smtClean="0"/>
              <a:t>)</a:t>
            </a:r>
            <a:r>
              <a:rPr lang="ko-KR" altLang="en-US" dirty="0" smtClean="0"/>
              <a:t>에 의하여 처음으로 사용되었으며</a:t>
            </a:r>
            <a:r>
              <a:rPr lang="en-US" dirty="0" smtClean="0"/>
              <a:t> 1954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클레버돈</a:t>
            </a:r>
            <a:r>
              <a:rPr lang="en-US" dirty="0" smtClean="0"/>
              <a:t> (</a:t>
            </a:r>
            <a:r>
              <a:rPr lang="en-US" dirty="0" err="1" smtClean="0"/>
              <a:t>Cleverdon</a:t>
            </a:r>
            <a:r>
              <a:rPr lang="en-US" dirty="0" smtClean="0"/>
              <a:t>)</a:t>
            </a:r>
            <a:r>
              <a:rPr lang="ko-KR" altLang="en-US" dirty="0" smtClean="0"/>
              <a:t>과 드론</a:t>
            </a:r>
            <a:r>
              <a:rPr lang="en-US" dirty="0" smtClean="0"/>
              <a:t>(Thorne) </a:t>
            </a:r>
            <a:r>
              <a:rPr lang="ko-KR" altLang="en-US" dirty="0" smtClean="0"/>
              <a:t>에 의하여 일반화 되기 시작했다</a:t>
            </a:r>
            <a:r>
              <a:rPr lang="en-US" altLang="ko-KR" dirty="0" smtClean="0"/>
              <a:t>.</a:t>
            </a:r>
            <a:endParaRPr lang="ko-KR" altLang="en-US" dirty="0" smtClean="0">
              <a:ea typeface="굴림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정보검색의 개념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And  :  &amp;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공백</a:t>
            </a:r>
            <a:r>
              <a:rPr lang="en-US" altLang="ko-KR" dirty="0" smtClean="0"/>
              <a:t>,  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축구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박지성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Or  :   |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+ , 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축구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박지성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Not</a:t>
            </a:r>
            <a:r>
              <a:rPr lang="ko-KR" altLang="en-US" dirty="0" smtClean="0"/>
              <a:t>  </a:t>
            </a:r>
            <a:r>
              <a:rPr lang="en-US" altLang="ko-KR" dirty="0" smtClean="0"/>
              <a:t>:  !  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!</a:t>
            </a:r>
            <a:r>
              <a:rPr lang="ko-KR" altLang="en-US" dirty="0" smtClean="0"/>
              <a:t>축구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Near  :   ~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^ ,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축구 </a:t>
            </a:r>
            <a:r>
              <a:rPr lang="en-US" altLang="ko-KR" dirty="0" smtClean="0"/>
              <a:t>^ </a:t>
            </a:r>
            <a:r>
              <a:rPr lang="ko-KR" altLang="en-US" dirty="0" smtClean="0"/>
              <a:t>박지성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검색 연산자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1214422"/>
            <a:ext cx="8786842" cy="5643578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인터넷에서 최근 들어 가장 많은 각광을 받는 서비스가 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바로 </a:t>
            </a:r>
            <a:r>
              <a:rPr lang="en-US" altLang="ko-KR" dirty="0" smtClean="0"/>
              <a:t>WWW(World Wide Web)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 WWW(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W3)</a:t>
            </a:r>
            <a:r>
              <a:rPr lang="ko-KR" altLang="en-US" dirty="0" smtClean="0"/>
              <a:t>는 전 세계에 퍼져 있는 인터넷 내의 정보들을 서로 </a:t>
            </a:r>
            <a:r>
              <a:rPr lang="en-US" altLang="ko-KR" dirty="0" smtClean="0"/>
              <a:t>'</a:t>
            </a:r>
            <a:r>
              <a:rPr lang="ko-KR" altLang="en-US" dirty="0" smtClean="0"/>
              <a:t>거미줄처럼</a:t>
            </a:r>
            <a:r>
              <a:rPr lang="en-US" altLang="ko-KR" dirty="0" smtClean="0"/>
              <a:t>' </a:t>
            </a:r>
            <a:r>
              <a:rPr lang="ko-KR" altLang="en-US" dirty="0" smtClean="0"/>
              <a:t>연결해 주고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기존의 </a:t>
            </a:r>
            <a:r>
              <a:rPr lang="en-US" altLang="ko-KR" dirty="0" smtClean="0"/>
              <a:t>FTP, </a:t>
            </a:r>
            <a:r>
              <a:rPr lang="ko-KR" altLang="en-US" dirty="0" err="1" smtClean="0"/>
              <a:t>고퍼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뉴스 서버들과도 연결되어 있다</a:t>
            </a:r>
            <a:r>
              <a:rPr lang="en-US" altLang="ko-KR" dirty="0" smtClean="0"/>
              <a:t>.  </a:t>
            </a:r>
            <a:r>
              <a:rPr lang="ko-KR" altLang="en-US" dirty="0" smtClean="0"/>
              <a:t>또</a:t>
            </a:r>
            <a:r>
              <a:rPr lang="en-US" altLang="ko-KR" dirty="0" smtClean="0"/>
              <a:t>, WWW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"World Wide Web"</a:t>
            </a:r>
            <a:r>
              <a:rPr lang="ko-KR" altLang="en-US" dirty="0" smtClean="0"/>
              <a:t>을 의미하며 줄여서 </a:t>
            </a:r>
            <a:r>
              <a:rPr lang="en-US" altLang="ko-KR" dirty="0" smtClean="0"/>
              <a:t>web(</a:t>
            </a:r>
            <a:r>
              <a:rPr lang="ko-KR" altLang="en-US" dirty="0" smtClean="0"/>
              <a:t>웹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W3</a:t>
            </a:r>
            <a:r>
              <a:rPr lang="ko-KR" altLang="en-US" dirty="0" smtClean="0"/>
              <a:t>라고도 불리운다</a:t>
            </a:r>
            <a:r>
              <a:rPr lang="en-US" altLang="ko-KR" dirty="0" smtClean="0"/>
              <a:t>.  </a:t>
            </a:r>
          </a:p>
          <a:p>
            <a:r>
              <a:rPr lang="en-US" altLang="ko-KR" dirty="0" smtClean="0"/>
              <a:t>CERN(the European Laboratory for Particle Physics)</a:t>
            </a:r>
            <a:r>
              <a:rPr lang="ko-KR" altLang="en-US" dirty="0" smtClean="0"/>
              <a:t>에서 시작한 </a:t>
            </a:r>
            <a:r>
              <a:rPr lang="en-US" altLang="ko-KR" dirty="0" smtClean="0"/>
              <a:t>World Wide Web project </a:t>
            </a:r>
            <a:r>
              <a:rPr lang="ko-KR" altLang="en-US" dirty="0" smtClean="0"/>
              <a:t>는 분산 </a:t>
            </a:r>
            <a:r>
              <a:rPr lang="en-US" altLang="ko-KR" dirty="0" smtClean="0"/>
              <a:t>hypermedia </a:t>
            </a:r>
            <a:r>
              <a:rPr lang="ko-KR" altLang="en-US" dirty="0" smtClean="0"/>
              <a:t>시스템의 하나로 컴퓨터 네트워크 </a:t>
            </a:r>
            <a:r>
              <a:rPr lang="en-US" altLang="ko-KR" dirty="0" smtClean="0"/>
              <a:t>(internet)</a:t>
            </a:r>
            <a:r>
              <a:rPr lang="ko-KR" altLang="en-US" dirty="0" smtClean="0"/>
              <a:t>에 연결된 사용자들에게 </a:t>
            </a:r>
            <a:r>
              <a:rPr lang="en-US" altLang="ko-KR" dirty="0" smtClean="0"/>
              <a:t>internet</a:t>
            </a:r>
            <a:r>
              <a:rPr lang="ko-KR" altLang="en-US" dirty="0" smtClean="0"/>
              <a:t>의 정보와 많은 회사</a:t>
            </a:r>
            <a:r>
              <a:rPr lang="en-US" altLang="ko-KR" dirty="0" smtClean="0"/>
              <a:t>,</a:t>
            </a:r>
            <a:r>
              <a:rPr lang="ko-KR" altLang="en-US" dirty="0" smtClean="0"/>
              <a:t>연구소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대학등에서</a:t>
            </a:r>
            <a:r>
              <a:rPr lang="ko-KR" altLang="en-US" dirty="0" smtClean="0"/>
              <a:t> 제공 하는 서비스를 사용할 수 있게 하고 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웹의 정의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검색도구들은 제공하는 서비스의 형태별로 약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가지로 그 종류를 나누어 볼 수 가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인덱스</a:t>
            </a:r>
            <a:r>
              <a:rPr lang="en-US" altLang="ko-KR" dirty="0" smtClean="0"/>
              <a:t>(index) </a:t>
            </a:r>
            <a:r>
              <a:rPr lang="ko-KR" altLang="en-US" dirty="0" smtClean="0"/>
              <a:t>방식의 검색도구</a:t>
            </a:r>
            <a:r>
              <a:rPr lang="en-US" altLang="ko-KR" dirty="0" smtClean="0"/>
              <a:t>(=</a:t>
            </a:r>
            <a:r>
              <a:rPr lang="ko-KR" altLang="en-US" dirty="0" err="1" smtClean="0"/>
              <a:t>키워드형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err="1" smtClean="0"/>
              <a:t>디렉토리</a:t>
            </a:r>
            <a:r>
              <a:rPr lang="en-US" altLang="ko-KR" dirty="0" smtClean="0"/>
              <a:t>(directory) </a:t>
            </a:r>
            <a:r>
              <a:rPr lang="ko-KR" altLang="en-US" dirty="0" smtClean="0"/>
              <a:t>방식의 검색도구</a:t>
            </a:r>
            <a:r>
              <a:rPr lang="en-US" altLang="ko-KR" dirty="0" smtClean="0"/>
              <a:t>(= </a:t>
            </a:r>
            <a:r>
              <a:rPr lang="ko-KR" altLang="en-US" dirty="0" smtClean="0"/>
              <a:t>주제별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메타검색 방식의 검색도구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정보검색엔진의 종류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일반적으로 </a:t>
            </a:r>
            <a:r>
              <a:rPr lang="en-US" altLang="ko-KR" dirty="0" smtClean="0"/>
              <a:t>"</a:t>
            </a:r>
            <a:r>
              <a:rPr lang="ko-KR" altLang="en-US" dirty="0" smtClean="0"/>
              <a:t>인터넷정보검색</a:t>
            </a:r>
            <a:r>
              <a:rPr lang="en-US" altLang="ko-KR" dirty="0" smtClean="0"/>
              <a:t>"</a:t>
            </a:r>
            <a:r>
              <a:rPr lang="ko-KR" altLang="en-US" dirty="0" smtClean="0"/>
              <a:t>하면 많은 사람들이 이 인덱스방식의 검색도구들을 떠올리곤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만큼 존재하는 검색도구들이 이 </a:t>
            </a:r>
            <a:r>
              <a:rPr lang="ko-KR" altLang="en-US" dirty="0" err="1" smtClean="0"/>
              <a:t>인덱스방</a:t>
            </a:r>
            <a:r>
              <a:rPr lang="ko-KR" altLang="en-US" dirty="0" smtClean="0"/>
              <a:t> 식의 서비스를 많이 제공한다는 </a:t>
            </a:r>
            <a:r>
              <a:rPr lang="ko-KR" altLang="en-US" dirty="0" err="1" smtClean="0"/>
              <a:t>의미이기도하다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인덱스방식의 검색에서는 </a:t>
            </a:r>
            <a:r>
              <a:rPr lang="ko-KR" altLang="en-US" dirty="0" err="1" smtClean="0"/>
              <a:t>검색어</a:t>
            </a:r>
            <a:r>
              <a:rPr lang="en-US" altLang="ko-KR" dirty="0" smtClean="0"/>
              <a:t>(KEYWORD)</a:t>
            </a:r>
            <a:r>
              <a:rPr lang="ko-KR" altLang="en-US" dirty="0" smtClean="0"/>
              <a:t>라는 일련의 단어들을 이용하여 그 단어가 들어간 웹 문서들을 검색하는 방법이 일반적인 검색방법이다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인덱스 검색방법은 기본적으로 </a:t>
            </a:r>
            <a:r>
              <a:rPr lang="ko-KR" altLang="en-US" dirty="0" err="1" smtClean="0"/>
              <a:t>검색어</a:t>
            </a:r>
            <a:r>
              <a:rPr lang="en-US" altLang="ko-KR" dirty="0" smtClean="0"/>
              <a:t>(KEYWORD)</a:t>
            </a:r>
            <a:r>
              <a:rPr lang="ko-KR" altLang="en-US" dirty="0" smtClean="0"/>
              <a:t>로 정해준 단어들을 문서의 본문에서 찾아준다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각각의 검색도구들마다 그 형태는 조금씩 다르지만 제목</a:t>
            </a:r>
            <a:r>
              <a:rPr lang="en-US" altLang="ko-KR" dirty="0" smtClean="0"/>
              <a:t>(TITLE),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(URL)</a:t>
            </a:r>
            <a:r>
              <a:rPr lang="ko-KR" altLang="en-US" dirty="0" smtClean="0"/>
              <a:t>에서 특정 단어를 검색하게 할 수 도 있다</a:t>
            </a:r>
            <a:r>
              <a:rPr lang="en-US" altLang="ko-KR" dirty="0" smtClean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</a:t>
            </a:r>
            <a:r>
              <a:rPr lang="ko-KR" altLang="en-US" dirty="0" smtClean="0"/>
              <a:t> 인덱스 방식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웹 인덱스들은 로봇을 이용하여 웹 문서들을 소유하므로 당연히 그 </a:t>
            </a:r>
            <a:r>
              <a:rPr lang="ko-KR" altLang="en-US" dirty="0" err="1" smtClean="0"/>
              <a:t>소유량이</a:t>
            </a:r>
            <a:r>
              <a:rPr lang="ko-KR" altLang="en-US" dirty="0" smtClean="0"/>
              <a:t> 많을 수밖에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점은 웹 인덱스들의 장점이다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그러나 또한 단점이라고 말할 수 있다</a:t>
            </a:r>
            <a:r>
              <a:rPr lang="en-US" altLang="ko-KR" dirty="0" smtClean="0"/>
              <a:t>.  </a:t>
            </a:r>
            <a:r>
              <a:rPr lang="ko-KR" altLang="en-US" dirty="0" smtClean="0"/>
              <a:t>먼저 검색해서 나오는 결과수가 많기 때문에 사용자의 선택을 그만큼 넓혀 주었다고 할 수가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일반적으로 너무나 많은 결과수가 출력이 되기 때문에 오히려 사용자의 판단을 흐릴 수도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따라서 검색하고자 하는 자료의 성격에 따라 웹 인덱스와 웹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구분하여 검색하는 것이 좋다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인덱스방식의 장</a:t>
            </a:r>
            <a:r>
              <a:rPr lang="en-US" altLang="ko-KR" dirty="0" smtClean="0"/>
              <a:t>.</a:t>
            </a:r>
            <a:r>
              <a:rPr lang="ko-KR" altLang="en-US" dirty="0" smtClean="0"/>
              <a:t>단점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521497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인덱스방식의 검색도구들에서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사용하여 검색을 할 때는 </a:t>
            </a:r>
            <a:r>
              <a:rPr lang="en-US" altLang="ko-KR" dirty="0" smtClean="0"/>
              <a:t>"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"</a:t>
            </a:r>
            <a:r>
              <a:rPr lang="ko-KR" altLang="en-US" dirty="0" smtClean="0"/>
              <a:t>라는 일종의 </a:t>
            </a:r>
            <a:r>
              <a:rPr lang="en-US" altLang="ko-KR" dirty="0" smtClean="0"/>
              <a:t>"</a:t>
            </a:r>
            <a:r>
              <a:rPr lang="ko-KR" altLang="en-US" dirty="0" smtClean="0"/>
              <a:t>검색공식</a:t>
            </a:r>
            <a:r>
              <a:rPr lang="en-US" altLang="ko-KR" dirty="0" smtClean="0"/>
              <a:t>" </a:t>
            </a:r>
            <a:r>
              <a:rPr lang="ko-KR" altLang="en-US" dirty="0" smtClean="0"/>
              <a:t>사용해야만 하는 경우가 대부분이다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따라서 처음 사용하거나 아직 인터넷이라는 개념이 서지 않은 사용자들에게는 약간 사용상의 무리가 있을 수도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  </a:t>
            </a:r>
            <a:r>
              <a:rPr lang="ko-KR" altLang="en-US" dirty="0" smtClean="0"/>
              <a:t>하지만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방식의 검색서비스를 제공하는 검색도구들은 인터넷상에 존재하는 문서들의 주소를 주제별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계층별로 정리를 해놓았기 때문에 처음 사용하는 사용자들도 쉽게 검색을 할 수가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분류항목 자체가 아주 일반적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상식적으로 구분되어 있기 때문에 누구든지 분류된 항목으로만 따라서 마우스를 클릭 하면 자신이 원하는 자료가 있는 문서의 주소를 발견할 수가 있다</a:t>
            </a:r>
            <a:r>
              <a:rPr lang="en-US" altLang="ko-KR" dirty="0" smtClean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</a:t>
            </a:r>
            <a:r>
              <a:rPr lang="ko-KR" altLang="en-US" dirty="0" err="1" smtClean="0"/>
              <a:t>디렉토리</a:t>
            </a:r>
            <a:r>
              <a:rPr lang="en-US" altLang="ko-KR" dirty="0" smtClean="0"/>
              <a:t>(directory)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메타방식의 검색도구들은 자신만의 데이터베이스는 소유하고 있지 않고 사용자가 입력하는 </a:t>
            </a:r>
            <a:r>
              <a:rPr lang="ko-KR" altLang="en-US" dirty="0" err="1" smtClean="0"/>
              <a:t>검색어들을</a:t>
            </a:r>
            <a:r>
              <a:rPr lang="ko-KR" altLang="en-US" dirty="0" smtClean="0"/>
              <a:t> 다른 검색도구들로 보내어 나온 결과를 사용자에게 보여주는 원리를 가지고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남만 </a:t>
            </a:r>
            <a:r>
              <a:rPr lang="ko-KR" altLang="en-US" dirty="0" err="1" smtClean="0"/>
              <a:t>일시키고</a:t>
            </a:r>
            <a:r>
              <a:rPr lang="ko-KR" altLang="en-US" dirty="0" smtClean="0"/>
              <a:t> 자신은 결과를 출력하는 일만 해주는 검색도구라고도 할 수 있다</a:t>
            </a:r>
            <a:r>
              <a:rPr lang="en-US" altLang="ko-KR" dirty="0" smtClean="0"/>
              <a:t>.  </a:t>
            </a:r>
          </a:p>
          <a:p>
            <a:r>
              <a:rPr lang="ko-KR" altLang="en-US" dirty="0" smtClean="0"/>
              <a:t>하지만 이러한 메타방식의 검색도구들도 나름대로의 장점을 가지고 있으며 유용한 검색도구들도 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</a:t>
            </a:r>
            <a:r>
              <a:rPr lang="ko-KR" altLang="en-US" dirty="0" smtClean="0"/>
              <a:t> 메타방식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mtClean="0"/>
              <a:t>다음 중 인터넷 주소 체계에서 </a:t>
            </a:r>
            <a:r>
              <a:rPr lang="en-US" altLang="ko-KR" smtClean="0"/>
              <a:t>IPv6</a:t>
            </a:r>
            <a:r>
              <a:rPr lang="ko-KR" altLang="en-US" smtClean="0"/>
              <a:t>에 대한 설명으로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r>
              <a:rPr lang="ko-KR" altLang="en-US" smtClean="0"/>
              <a:t>① </a:t>
            </a:r>
            <a:r>
              <a:rPr lang="en-US" altLang="ko-KR" smtClean="0"/>
              <a:t>16</a:t>
            </a:r>
            <a:r>
              <a:rPr lang="ko-KR" altLang="en-US" smtClean="0"/>
              <a:t>비트씩 </a:t>
            </a:r>
            <a:r>
              <a:rPr lang="en-US" altLang="ko-KR" smtClean="0"/>
              <a:t>8 </a:t>
            </a:r>
            <a:r>
              <a:rPr lang="ko-KR" altLang="en-US" smtClean="0"/>
              <a:t>부분으로 구성되며 각 부분은 점</a:t>
            </a:r>
            <a:r>
              <a:rPr lang="en-US" altLang="ko-KR" smtClean="0"/>
              <a:t>(.)</a:t>
            </a:r>
            <a:r>
              <a:rPr lang="ko-KR" altLang="en-US" smtClean="0"/>
              <a:t>으로 구분한다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② 각 부분은 </a:t>
            </a:r>
            <a:r>
              <a:rPr lang="en-US" altLang="ko-KR" smtClean="0"/>
              <a:t>4 </a:t>
            </a:r>
            <a:r>
              <a:rPr lang="ko-KR" altLang="en-US" smtClean="0"/>
              <a:t>자리의 </a:t>
            </a:r>
            <a:r>
              <a:rPr lang="en-US" altLang="ko-KR" smtClean="0"/>
              <a:t>16</a:t>
            </a:r>
            <a:r>
              <a:rPr lang="ko-KR" altLang="en-US" smtClean="0"/>
              <a:t>진수로 표현하며 앞자리의 </a:t>
            </a:r>
            <a:r>
              <a:rPr lang="en-US" altLang="ko-KR" smtClean="0"/>
              <a:t>0 </a:t>
            </a:r>
            <a:r>
              <a:rPr lang="ko-KR" altLang="en-US" smtClean="0"/>
              <a:t>은 생략할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③ </a:t>
            </a:r>
            <a:r>
              <a:rPr lang="en-US" altLang="ko-KR" smtClean="0"/>
              <a:t>IPv4</a:t>
            </a:r>
            <a:r>
              <a:rPr lang="ko-KR" altLang="en-US" smtClean="0"/>
              <a:t>에 비해 등급별</a:t>
            </a:r>
            <a:r>
              <a:rPr lang="en-US" altLang="ko-KR" smtClean="0"/>
              <a:t>, </a:t>
            </a:r>
            <a:r>
              <a:rPr lang="ko-KR" altLang="en-US" smtClean="0"/>
              <a:t>서비스별로 패킷을 구분할 수 있어 품질보장이 용이하다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④ 유니캐스트</a:t>
            </a:r>
            <a:r>
              <a:rPr lang="en-US" altLang="ko-KR" smtClean="0"/>
              <a:t>, </a:t>
            </a:r>
            <a:r>
              <a:rPr lang="ko-KR" altLang="en-US" smtClean="0"/>
              <a:t>애니캐스트</a:t>
            </a:r>
            <a:r>
              <a:rPr lang="en-US" altLang="ko-KR" smtClean="0"/>
              <a:t>, </a:t>
            </a:r>
            <a:r>
              <a:rPr lang="ko-KR" altLang="en-US" smtClean="0"/>
              <a:t>멀티캐스트 형태의 유형으로 할당하기 때문에 할당된 주소의 낭비 요인을 줄이고 간단하게 주소를 결정할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en-US" altLang="ko-KR" smtClean="0"/>
              <a:t>     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2010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2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smtClean="0"/>
              <a:t>다음 중 인터넷에서 사용하는 </a:t>
            </a:r>
            <a:r>
              <a:rPr lang="en-US" altLang="ko-KR" smtClean="0"/>
              <a:t>TCP/IP </a:t>
            </a:r>
            <a:r>
              <a:rPr lang="ko-KR" altLang="en-US" smtClean="0"/>
              <a:t>프로토콜에서 </a:t>
            </a:r>
            <a:r>
              <a:rPr lang="en-US" altLang="ko-KR" smtClean="0"/>
              <a:t>TCP</a:t>
            </a:r>
            <a:r>
              <a:rPr lang="ko-KR" altLang="en-US" smtClean="0"/>
              <a:t>에 해당하는 설명으로 옳지 않은 것은</a:t>
            </a:r>
            <a:r>
              <a:rPr lang="en-US" altLang="ko-KR" smtClean="0"/>
              <a:t>?</a:t>
            </a:r>
          </a:p>
          <a:p>
            <a:r>
              <a:rPr lang="en-US" altLang="ko-KR" smtClean="0"/>
              <a:t>① TCP</a:t>
            </a:r>
            <a:r>
              <a:rPr lang="ko-KR" altLang="en-US" smtClean="0"/>
              <a:t>는 메시지를 송수신자와 주소와 정보를 묶어서 패킷</a:t>
            </a:r>
            <a:r>
              <a:rPr lang="en-US" altLang="ko-KR" smtClean="0"/>
              <a:t>(Packet) </a:t>
            </a:r>
            <a:r>
              <a:rPr lang="ko-KR" altLang="en-US" smtClean="0"/>
              <a:t>단위로 나누어 데이터를 전송한다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② TCP</a:t>
            </a:r>
            <a:r>
              <a:rPr lang="ko-KR" altLang="en-US" smtClean="0"/>
              <a:t>는 전송 데이터의 흐름을 제어하고 데이터의 에러 유무를 검사한다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③ TCP</a:t>
            </a:r>
            <a:r>
              <a:rPr lang="ko-KR" altLang="en-US" smtClean="0"/>
              <a:t>는 패킷의 주소를 해석하고 경로를 결정하여 다음 호스트로 전송한다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④ TCP</a:t>
            </a:r>
            <a:r>
              <a:rPr lang="ko-KR" altLang="en-US" smtClean="0"/>
              <a:t>는 </a:t>
            </a:r>
            <a:r>
              <a:rPr lang="en-US" altLang="ko-KR" smtClean="0"/>
              <a:t>OSI 7</a:t>
            </a:r>
            <a:r>
              <a:rPr lang="ko-KR" altLang="en-US" smtClean="0"/>
              <a:t>계층에서 전송</a:t>
            </a:r>
            <a:r>
              <a:rPr lang="en-US" altLang="ko-KR" smtClean="0"/>
              <a:t>(Transport) </a:t>
            </a:r>
            <a:r>
              <a:rPr lang="ko-KR" altLang="en-US" smtClean="0"/>
              <a:t>계층에 해당한다</a:t>
            </a:r>
            <a:r>
              <a:rPr lang="en-US" altLang="ko-KR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2 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2010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1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다음 중 인터넷과 관련한 통신장비에서 게이트웨이</a:t>
            </a:r>
            <a:r>
              <a:rPr lang="en-US" altLang="ko-KR" smtClean="0"/>
              <a:t>(Gateway)</a:t>
            </a:r>
            <a:r>
              <a:rPr lang="ko-KR" altLang="en-US" smtClean="0"/>
              <a:t>의 기본적인 역할에 관한 설명으로 옳은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r>
              <a:rPr lang="ko-KR" altLang="en-US" smtClean="0"/>
              <a:t>① 서로 다른 프로토콜을 사용하는 네트워크를 연결할 때 사용된다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② 인터넷 신호를 증폭하며 먼 거리로 정보를 전달 할 때 사용된다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③ 네트워크 계층의 연동장치로 경로 설정에 이용하는데 사용 된다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④ 문자로 된 도메인 명을 숫자로 이루어진 실제 </a:t>
            </a:r>
            <a:r>
              <a:rPr lang="en-US" altLang="ko-KR" smtClean="0"/>
              <a:t>IP </a:t>
            </a:r>
            <a:r>
              <a:rPr lang="ko-KR" altLang="en-US" smtClean="0"/>
              <a:t>주소로 변환하는데 사용된다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3</a:t>
            </a:r>
            <a:r>
              <a:rPr lang="en-US" altLang="ko-KR" sz="1400" smtClean="0"/>
              <a:t> 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2009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mtClean="0"/>
              <a:t>1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①</a:t>
            </a:r>
            <a:r>
              <a:rPr lang="en-US" altLang="ko-KR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mtClean="0"/>
              <a:t>2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③</a:t>
            </a:r>
            <a:r>
              <a:rPr lang="en-US" altLang="ko-KR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mtClean="0"/>
              <a:t>3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①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1214422"/>
            <a:ext cx="8229600" cy="542928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웹의 정의 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웹의 특성  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웹의 역사   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웹의 동작원리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5. </a:t>
            </a:r>
            <a:r>
              <a:rPr lang="ko-KR" altLang="en-US" dirty="0" smtClean="0"/>
              <a:t>웹 브라우저의 개념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6. </a:t>
            </a:r>
            <a:r>
              <a:rPr lang="ko-KR" altLang="en-US" dirty="0" smtClean="0"/>
              <a:t>웹 브라우저의 역사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7. </a:t>
            </a:r>
            <a:r>
              <a:rPr lang="ko-KR" altLang="en-US" dirty="0" smtClean="0"/>
              <a:t>웹 브라우저의 종류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8. </a:t>
            </a:r>
            <a:r>
              <a:rPr lang="ko-KR" altLang="en-US" dirty="0" smtClean="0"/>
              <a:t>정보검색의 개념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9.</a:t>
            </a:r>
            <a:r>
              <a:rPr lang="ko-KR" altLang="en-US" dirty="0" smtClean="0"/>
              <a:t>정보검색엔진의 종류 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214422"/>
            <a:ext cx="8858280" cy="564357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인터넷에 존재하는 일반 텍스트 형태의 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오디오</a:t>
            </a:r>
            <a:r>
              <a:rPr lang="en-US" altLang="ko-KR" dirty="0" smtClean="0"/>
              <a:t>,</a:t>
            </a:r>
            <a:r>
              <a:rPr lang="ko-KR" altLang="en-US" dirty="0" smtClean="0"/>
              <a:t>동화상 등의 각종 </a:t>
            </a:r>
            <a:r>
              <a:rPr lang="ko-KR" altLang="en-US" dirty="0" err="1" smtClean="0"/>
              <a:t>데이타를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URL(Uniform Resource Locator)</a:t>
            </a:r>
            <a:r>
              <a:rPr lang="ko-KR" altLang="en-US" dirty="0" smtClean="0"/>
              <a:t>를 이용하여 하나의 문서 형태로 통합적으로 제공한다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WWW</a:t>
            </a:r>
            <a:r>
              <a:rPr lang="ko-KR" altLang="en-US" dirty="0" smtClean="0"/>
              <a:t>은 선택한 단어에 대한 문서를 보여주고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문서 속에서 또 다른 단어를 선택함으로써 그 단어에 대한 문서를 보여 주고 하는 과정이 꼬리를 물고 계속 이어진다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WWW</a:t>
            </a:r>
            <a:r>
              <a:rPr lang="ko-KR" altLang="en-US" dirty="0" smtClean="0"/>
              <a:t>의 프로토콜인 </a:t>
            </a:r>
            <a:r>
              <a:rPr lang="en-US" altLang="ko-KR" dirty="0" smtClean="0"/>
              <a:t>HTTP(</a:t>
            </a:r>
            <a:r>
              <a:rPr lang="en-US" altLang="ko-KR" dirty="0" err="1" smtClean="0"/>
              <a:t>HyperText</a:t>
            </a:r>
            <a:r>
              <a:rPr lang="en-US" altLang="ko-KR" dirty="0" smtClean="0"/>
              <a:t> Transfer </a:t>
            </a:r>
            <a:r>
              <a:rPr lang="en-US" altLang="ko-KR" dirty="0" err="1" smtClean="0"/>
              <a:t>Pretocol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함께 </a:t>
            </a:r>
            <a:r>
              <a:rPr lang="en-US" altLang="ko-KR" dirty="0" err="1" smtClean="0"/>
              <a:t>Gopher,FTP</a:t>
            </a:r>
            <a:r>
              <a:rPr lang="en-US" altLang="ko-KR" dirty="0" smtClean="0"/>
              <a:t>, NNTP, Telnet, Mailto </a:t>
            </a:r>
            <a:r>
              <a:rPr lang="ko-KR" altLang="en-US" dirty="0" smtClean="0"/>
              <a:t>등의 기존의 프로토콜을 지원하며</a:t>
            </a:r>
            <a:r>
              <a:rPr lang="en-US" altLang="ko-KR" dirty="0" smtClean="0"/>
              <a:t>, Archie, WAIS</a:t>
            </a:r>
            <a:r>
              <a:rPr lang="ko-KR" altLang="en-US" dirty="0" smtClean="0"/>
              <a:t>등은 </a:t>
            </a:r>
            <a:r>
              <a:rPr lang="ko-KR" altLang="en-US" dirty="0" err="1" smtClean="0"/>
              <a:t>게이트웨이</a:t>
            </a:r>
            <a:r>
              <a:rPr lang="en-US" altLang="ko-KR" dirty="0" smtClean="0"/>
              <a:t>(Gateway)</a:t>
            </a:r>
            <a:r>
              <a:rPr lang="ko-KR" altLang="en-US" dirty="0" smtClean="0"/>
              <a:t>를 통하여 서비스를 </a:t>
            </a:r>
            <a:r>
              <a:rPr lang="ko-KR" altLang="en-US" dirty="0" err="1" smtClean="0"/>
              <a:t>재공한다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웹의 특성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285860"/>
            <a:ext cx="8929718" cy="528641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WWW</a:t>
            </a:r>
            <a:r>
              <a:rPr lang="ko-KR" altLang="en-US" dirty="0" smtClean="0"/>
              <a:t>문서는 </a:t>
            </a:r>
            <a:r>
              <a:rPr lang="ko-KR" altLang="en-US" dirty="0" err="1" smtClean="0"/>
              <a:t>하이퍼</a:t>
            </a:r>
            <a:r>
              <a:rPr lang="ko-KR" altLang="en-US" dirty="0" smtClean="0"/>
              <a:t> 텍스트로 되어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문서에는 특정 단어에 대해 관련된 다른 문서를 지정하는 포인터가 있어서 사용자로 하여금 자세한 정보에 대한 선택을 할 수 있게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하이퍼</a:t>
            </a:r>
            <a:r>
              <a:rPr lang="ko-KR" altLang="en-US" dirty="0" smtClean="0"/>
              <a:t> 텍스트 문서는 다른 문서에 대한 포인터만이 아니라 음성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이미지 등과 같은 다른 미디어에 대한 포인터도 함께 가지고 있으며 선택에 의해 해당 미디어 서비스를 해준다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214422"/>
            <a:ext cx="8929718" cy="542928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인터넷의 운명을 바꾼 </a:t>
            </a:r>
            <a:r>
              <a:rPr lang="en-US" altLang="ko-KR" dirty="0" smtClean="0"/>
              <a:t>' 89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유럽 </a:t>
            </a:r>
            <a:r>
              <a:rPr lang="en-US" altLang="ko-KR" dirty="0" smtClean="0"/>
              <a:t>CERN : WWW</a:t>
            </a:r>
            <a:r>
              <a:rPr lang="ko-KR" altLang="en-US" dirty="0" smtClean="0"/>
              <a:t>의 역사는 </a:t>
            </a:r>
            <a:r>
              <a:rPr lang="en-US" altLang="ko-KR" dirty="0" smtClean="0"/>
              <a:t>1989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유럽 입자물리학연구소</a:t>
            </a:r>
            <a:r>
              <a:rPr lang="en-US" altLang="ko-KR" dirty="0" smtClean="0"/>
              <a:t>(CERN)</a:t>
            </a:r>
            <a:r>
              <a:rPr lang="ko-KR" altLang="en-US" dirty="0" smtClean="0"/>
              <a:t>에서 시작됐다</a:t>
            </a:r>
            <a:r>
              <a:rPr lang="en-US" altLang="ko-KR" dirty="0" smtClean="0"/>
              <a:t>. 1989</a:t>
            </a:r>
            <a:r>
              <a:rPr lang="ko-KR" altLang="en-US" dirty="0" smtClean="0"/>
              <a:t>년에 이 연구소의 팀 </a:t>
            </a:r>
            <a:r>
              <a:rPr lang="ko-KR" altLang="en-US" dirty="0" err="1" smtClean="0"/>
              <a:t>버너스</a:t>
            </a:r>
            <a:r>
              <a:rPr lang="ko-KR" altLang="en-US" dirty="0" smtClean="0"/>
              <a:t> 리</a:t>
            </a:r>
            <a:r>
              <a:rPr lang="en-US" altLang="ko-KR" dirty="0" smtClean="0"/>
              <a:t>(Tim </a:t>
            </a:r>
            <a:r>
              <a:rPr lang="en-US" altLang="ko-KR" dirty="0" err="1" smtClean="0"/>
              <a:t>Berners</a:t>
            </a:r>
            <a:r>
              <a:rPr lang="en-US" altLang="ko-KR" dirty="0" smtClean="0"/>
              <a:t> Lee)</a:t>
            </a:r>
            <a:r>
              <a:rPr lang="ko-KR" altLang="en-US" dirty="0" smtClean="0"/>
              <a:t>는 유럽 여러나라에 흩어 져 있는 연구원들이 효과적으로 연구결과와 아이디어를 네트워크를 통해 교환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축적돼있는 다양한 문서와 연구결과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실험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정보를 손쉽게 이용 할 수 있게 하기 위한 전달 시스템을 제안했다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드디어</a:t>
            </a:r>
            <a:r>
              <a:rPr lang="en-US" altLang="ko-KR" dirty="0" smtClean="0"/>
              <a:t> 1990</a:t>
            </a:r>
            <a:r>
              <a:rPr lang="ko-KR" altLang="en-US" dirty="0" err="1" smtClean="0"/>
              <a:t>년말</a:t>
            </a:r>
            <a:r>
              <a:rPr lang="ko-KR" altLang="en-US" dirty="0" smtClean="0"/>
              <a:t> 무렵</a:t>
            </a:r>
            <a:r>
              <a:rPr lang="en-US" altLang="ko-KR" dirty="0" smtClean="0"/>
              <a:t>, NeXT </a:t>
            </a:r>
            <a:r>
              <a:rPr lang="ko-KR" altLang="en-US" dirty="0" smtClean="0"/>
              <a:t>컴퓨터상에 구현됐다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초기의 </a:t>
            </a:r>
            <a:r>
              <a:rPr lang="en-US" altLang="ko-KR" dirty="0" smtClean="0"/>
              <a:t>WWW </a:t>
            </a:r>
            <a:r>
              <a:rPr lang="ko-KR" altLang="en-US" dirty="0" smtClean="0"/>
              <a:t>프로 그램은 상당히 부족한 면이 있어 그렇게 크게 인기를 얻지는 못했다</a:t>
            </a:r>
            <a:r>
              <a:rPr lang="en-US" altLang="ko-KR" dirty="0" smtClean="0"/>
              <a:t>. CERN</a:t>
            </a:r>
            <a:r>
              <a:rPr lang="ko-KR" altLang="en-US" dirty="0" smtClean="0"/>
              <a:t>에서 팀의 제안서가 나온지 </a:t>
            </a:r>
            <a:r>
              <a:rPr lang="ko-KR" altLang="en-US" dirty="0" err="1" smtClean="0"/>
              <a:t>몇달</a:t>
            </a:r>
            <a:r>
              <a:rPr lang="ko-KR" altLang="en-US" dirty="0" smtClean="0"/>
              <a:t>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미국의 </a:t>
            </a:r>
            <a:r>
              <a:rPr lang="en-US" altLang="ko-KR" dirty="0" smtClean="0"/>
              <a:t>NCSA(National Center for </a:t>
            </a:r>
            <a:r>
              <a:rPr lang="en-US" altLang="ko-KR" dirty="0" err="1" smtClean="0"/>
              <a:t>Supercompu</a:t>
            </a:r>
            <a:r>
              <a:rPr lang="en-US" altLang="ko-KR" dirty="0" smtClean="0"/>
              <a:t> ting Applications)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WWW</a:t>
            </a:r>
            <a:r>
              <a:rPr lang="ko-KR" altLang="en-US" dirty="0" smtClean="0"/>
              <a:t>에 대한 인터페이스를 만들려는 프로젝트가 시작 됐다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웹의 역사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42844" y="571480"/>
            <a:ext cx="9001156" cy="6500858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'point-and-click’ </a:t>
            </a:r>
            <a:r>
              <a:rPr lang="ko-KR" altLang="en-US" dirty="0" err="1" smtClean="0"/>
              <a:t>하이퍼미디어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모자익</a:t>
            </a:r>
            <a:r>
              <a:rPr lang="ko-KR" altLang="en-US" dirty="0" smtClean="0"/>
              <a:t> </a:t>
            </a:r>
            <a:r>
              <a:rPr lang="en-US" altLang="ko-KR" dirty="0" smtClean="0"/>
              <a:t>93</a:t>
            </a:r>
            <a:r>
              <a:rPr lang="ko-KR" altLang="en-US" dirty="0" smtClean="0"/>
              <a:t>년 공개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NCSA SDG(Software Development Group)</a:t>
            </a:r>
            <a:r>
              <a:rPr lang="ko-KR" altLang="en-US" dirty="0" smtClean="0"/>
              <a:t>의 일원이었던 마크 앤드레슨</a:t>
            </a:r>
            <a:r>
              <a:rPr lang="en-US" altLang="ko-KR" dirty="0" smtClean="0"/>
              <a:t>(Marc </a:t>
            </a:r>
            <a:r>
              <a:rPr lang="en-US" altLang="ko-KR" dirty="0" err="1" smtClean="0"/>
              <a:t>Andreesen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X11</a:t>
            </a:r>
            <a:r>
              <a:rPr lang="ko-KR" altLang="en-US" dirty="0" smtClean="0"/>
              <a:t>상에서 </a:t>
            </a:r>
            <a:r>
              <a:rPr lang="en-US" altLang="ko-KR" dirty="0" err="1" smtClean="0"/>
              <a:t>Xmosaic</a:t>
            </a:r>
            <a:r>
              <a:rPr lang="ko-KR" altLang="en-US" dirty="0" smtClean="0"/>
              <a:t>이라는 프로그램을 개발 했고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그 뒤를 이어 여러 플랫폼</a:t>
            </a:r>
            <a:r>
              <a:rPr lang="en-US" altLang="ko-KR" dirty="0" smtClean="0"/>
              <a:t>(</a:t>
            </a:r>
            <a:r>
              <a:rPr lang="ko-KR" altLang="en-US" dirty="0" smtClean="0"/>
              <a:t>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실리콘그래픽스</a:t>
            </a:r>
            <a:r>
              <a:rPr lang="en-US" altLang="ko-KR" dirty="0" smtClean="0"/>
              <a:t>, IBM, DEC, </a:t>
            </a:r>
            <a:r>
              <a:rPr lang="ko-KR" altLang="en-US" dirty="0" err="1" smtClean="0"/>
              <a:t>윈도우즈</a:t>
            </a:r>
            <a:r>
              <a:rPr lang="en-US" altLang="ko-KR" dirty="0" smtClean="0"/>
              <a:t>, Mac)</a:t>
            </a:r>
            <a:r>
              <a:rPr lang="ko-KR" altLang="en-US" dirty="0" smtClean="0"/>
              <a:t>을 지원하는 프로그램이 개발되기 시작했고</a:t>
            </a:r>
            <a:r>
              <a:rPr lang="en-US" altLang="ko-KR" dirty="0" smtClean="0"/>
              <a:t>, 1993</a:t>
            </a:r>
            <a:r>
              <a:rPr lang="ko-KR" altLang="en-US" dirty="0" smtClean="0"/>
              <a:t>년 인터넷에 공개돼 알려 졌다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모자익은</a:t>
            </a:r>
            <a:r>
              <a:rPr lang="ko-KR" altLang="en-US" dirty="0" smtClean="0"/>
              <a:t> 예전의 문자기반 서비스들과는 달리</a:t>
            </a:r>
            <a:r>
              <a:rPr lang="en-US" altLang="ko-KR" dirty="0" smtClean="0"/>
              <a:t>, 'point-and-click’</a:t>
            </a:r>
            <a:r>
              <a:rPr lang="ko-KR" altLang="en-US" dirty="0" smtClean="0"/>
              <a:t>의 하이퍼미 </a:t>
            </a:r>
            <a:r>
              <a:rPr lang="ko-KR" altLang="en-US" dirty="0" err="1" smtClean="0"/>
              <a:t>디어</a:t>
            </a:r>
            <a:r>
              <a:rPr lang="ko-KR" altLang="en-US" dirty="0" smtClean="0"/>
              <a:t> 기반의 응용 프로그램이었고 기존의 인터넷 서비스들을 통합한 환경을 제 공함으로써 사용자가 폭발적으로 증가하기 시작했고 현재는 인터넷 정보검색을 위한 표준 인터페이스로 자리잡게 됐다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err="1" smtClean="0"/>
              <a:t>모자익은</a:t>
            </a:r>
            <a:r>
              <a:rPr lang="ko-KR" altLang="en-US" dirty="0" smtClean="0"/>
              <a:t> 텍스트 데이터로 </a:t>
            </a:r>
            <a:r>
              <a:rPr lang="ko-KR" altLang="en-US" dirty="0" err="1" smtClean="0"/>
              <a:t>가득차</a:t>
            </a:r>
            <a:r>
              <a:rPr lang="ko-KR" altLang="en-US" dirty="0" smtClean="0"/>
              <a:t> 있던 인터넷에 멀티미디어 데이터를 서로 주고 받는 일을 가능하게 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42844" y="1357298"/>
            <a:ext cx="9001156" cy="535785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모자익이</a:t>
            </a:r>
            <a:r>
              <a:rPr lang="ko-KR" altLang="en-US" dirty="0" smtClean="0"/>
              <a:t> 인터넷의 발전에 많은 영향을 준 것은 틀림없으나 나름대로 많은 문제점을 가지고 있었다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 </a:t>
            </a:r>
            <a:r>
              <a:rPr lang="ko-KR" altLang="en-US" dirty="0" smtClean="0"/>
              <a:t>특히 데이터의 전송에 있어서 텍스트와 이미지들을 차례로 가져오기 때문에 그림을 보기 위해는 텍스트의 전송이 끝나고 이미지 데이터의 전송이 끝나야만 비로소 볼 수 있었다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또한 텍스트나 이미지나 모두 로컬 호스트로 전송을 한 후 그 데이터를 브라우저에 보여주는 방식을 사용했기 때문에 사용자들은 </a:t>
            </a:r>
            <a:r>
              <a:rPr lang="ko-KR" altLang="en-US" dirty="0" err="1" smtClean="0"/>
              <a:t>모자익의</a:t>
            </a:r>
            <a:r>
              <a:rPr lang="ko-KR" altLang="en-US" dirty="0" smtClean="0"/>
              <a:t> 속도 문제 에 불평을 호소했다</a:t>
            </a:r>
            <a:r>
              <a:rPr lang="en-US" altLang="ko-KR" dirty="0" smtClean="0"/>
              <a:t>. 1994</a:t>
            </a:r>
            <a:r>
              <a:rPr lang="ko-KR" altLang="en-US" dirty="0" smtClean="0"/>
              <a:t>년 가을에 이러한 </a:t>
            </a:r>
            <a:r>
              <a:rPr lang="ko-KR" altLang="en-US" dirty="0" err="1" smtClean="0"/>
              <a:t>모자익의</a:t>
            </a:r>
            <a:r>
              <a:rPr lang="ko-KR" altLang="en-US" dirty="0" smtClean="0"/>
              <a:t> 문제점을 해결한 </a:t>
            </a:r>
            <a:r>
              <a:rPr lang="en-US" altLang="ko-KR" dirty="0" smtClean="0"/>
              <a:t>WWW </a:t>
            </a:r>
            <a:r>
              <a:rPr lang="ko-KR" altLang="en-US" dirty="0" smtClean="0"/>
              <a:t>브라우저가 등장했다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 </a:t>
            </a:r>
            <a:r>
              <a:rPr lang="ko-KR" altLang="en-US" dirty="0" smtClean="0"/>
              <a:t>일명 󰡐모질라󰡑라고 불리는 </a:t>
            </a:r>
            <a:r>
              <a:rPr lang="ko-KR" altLang="en-US" dirty="0" err="1" smtClean="0"/>
              <a:t>넷스케이프는</a:t>
            </a:r>
            <a:r>
              <a:rPr lang="ko-KR" altLang="en-US" dirty="0" smtClean="0"/>
              <a:t> 기본적으로는 </a:t>
            </a:r>
            <a:r>
              <a:rPr lang="ko-KR" altLang="en-US" dirty="0" err="1" smtClean="0"/>
              <a:t>모자익의</a:t>
            </a:r>
            <a:r>
              <a:rPr lang="ko-KR" altLang="en-US" dirty="0" smtClean="0"/>
              <a:t> 속도문제를 해결했고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의 확장을 통해 사용자에게 더욱더 화려한 </a:t>
            </a:r>
            <a:r>
              <a:rPr lang="en-US" altLang="ko-KR" dirty="0" smtClean="0"/>
              <a:t>WWW </a:t>
            </a:r>
            <a:r>
              <a:rPr lang="ko-KR" altLang="en-US" dirty="0" smtClean="0"/>
              <a:t>브라우저의 모습 을 보여 주었다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>
                <a:solidFill>
                  <a:srgbClr val="000099"/>
                </a:solidFill>
              </a:rPr>
              <a:t>모자익의</a:t>
            </a:r>
            <a:r>
              <a:rPr lang="ko-KR" altLang="en-US" sz="3200" dirty="0" smtClean="0">
                <a:solidFill>
                  <a:srgbClr val="000099"/>
                </a:solidFill>
              </a:rPr>
              <a:t> 속도문제에 의한 </a:t>
            </a:r>
            <a:r>
              <a:rPr lang="en-US" altLang="ko-KR" sz="3200" dirty="0" smtClean="0">
                <a:solidFill>
                  <a:srgbClr val="000099"/>
                </a:solidFill>
              </a:rPr>
              <a:t>'</a:t>
            </a:r>
            <a:r>
              <a:rPr lang="ko-KR" altLang="en-US" sz="3200" dirty="0" err="1" smtClean="0">
                <a:solidFill>
                  <a:srgbClr val="000099"/>
                </a:solidFill>
              </a:rPr>
              <a:t>넷스케이프</a:t>
            </a:r>
            <a:r>
              <a:rPr lang="en-US" altLang="ko-KR" sz="3200" dirty="0" smtClean="0">
                <a:solidFill>
                  <a:srgbClr val="000099"/>
                </a:solidFill>
              </a:rPr>
              <a:t>' </a:t>
            </a:r>
            <a:r>
              <a:rPr lang="ko-KR" altLang="en-US" sz="3200" dirty="0" smtClean="0">
                <a:solidFill>
                  <a:srgbClr val="000099"/>
                </a:solidFill>
              </a:rPr>
              <a:t>등장 </a:t>
            </a:r>
            <a:endParaRPr lang="ko-KR" altLang="en-US" sz="32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1214422"/>
            <a:ext cx="8786842" cy="550072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기존의 인터넷 </a:t>
            </a:r>
            <a:r>
              <a:rPr lang="ko-KR" altLang="en-US" dirty="0" err="1" smtClean="0"/>
              <a:t>사용자들게</a:t>
            </a:r>
            <a:r>
              <a:rPr lang="ko-KR" altLang="en-US" dirty="0" smtClean="0"/>
              <a:t> 있어 인터넷은 단지 방대한 데이터를 얻을 수 있는 곳이라는 인터넷 서비스는 특정 정보 제공자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학교</a:t>
            </a:r>
            <a:r>
              <a:rPr lang="en-US" altLang="ko-KR" dirty="0" smtClean="0"/>
              <a:t>,</a:t>
            </a:r>
            <a:r>
              <a:rPr lang="ko-KR" altLang="en-US" dirty="0" smtClean="0"/>
              <a:t>연구소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기업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들이 하는 것이고 사용자들은 그들이 제공하는 서비스를 이용만 하는 것이 기존의 인터넷 서비스의 형태인 것이다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 WWW</a:t>
            </a:r>
            <a:r>
              <a:rPr lang="ko-KR" altLang="en-US" dirty="0" smtClean="0"/>
              <a:t>가 보급됨에 따라 사용자들은 개개인의 홈페이지를 가질 수 있게 됐고 이로 인해 자신의 홈페이지에 자신의 정보 또는 여러가지 정보를 제공할 수 있게 됐다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 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인터넷 사용에 있어서 항상 수동적인 면만 보이던 일반 사용자들이 정보 의 제공이라는 능동적인 자세로 인터넷을 사용하게 됐다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이로 인한 효과로 정보의 다양화를 들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수많은 사람들이 정보를 제공하게 됨으로써 그 정보의 형태나 양도 그만큼 증가된 것이다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rgbClr val="000099"/>
                </a:solidFill>
              </a:rPr>
              <a:t>네티즌의 능동적 참여 유발 </a:t>
            </a:r>
            <a:endParaRPr lang="ko-KR" altLang="en-US" sz="32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</TotalTime>
  <Words>2015</Words>
  <Application>Microsoft Office PowerPoint</Application>
  <PresentationFormat>화면 슬라이드 쇼(4:3)</PresentationFormat>
  <Paragraphs>175</Paragraphs>
  <Slides>39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고구려 벽화</vt:lpstr>
      <vt:lpstr>14장. 웹브라우저 및 검색엔진</vt:lpstr>
      <vt:lpstr>INDEX</vt:lpstr>
      <vt:lpstr>1. 웹의 정의</vt:lpstr>
      <vt:lpstr>2. 웹의 특성</vt:lpstr>
      <vt:lpstr>슬라이드 5</vt:lpstr>
      <vt:lpstr>3. 웹의 역사</vt:lpstr>
      <vt:lpstr>슬라이드 7</vt:lpstr>
      <vt:lpstr>모자익의 속도문제에 의한 '넷스케이프' 등장 </vt:lpstr>
      <vt:lpstr>네티즌의 능동적 참여 유발 </vt:lpstr>
      <vt:lpstr>단일 사용자 인터페이스로 손쉬운 정보검색 가능 '서치 엔진' </vt:lpstr>
      <vt:lpstr>4. 웹의 동작원리</vt:lpstr>
      <vt:lpstr>슬라이드 12</vt:lpstr>
      <vt:lpstr>슬라이드 13</vt:lpstr>
      <vt:lpstr>5. 웹 브라우저의 개념</vt:lpstr>
      <vt:lpstr>6. 웹 브라우저의 역사</vt:lpstr>
      <vt:lpstr>슬라이드 16</vt:lpstr>
      <vt:lpstr>7. 웹 브라우저의 종류</vt:lpstr>
      <vt:lpstr>1) 인터넷 익스플로러</vt:lpstr>
      <vt:lpstr>슬라이드 19</vt:lpstr>
      <vt:lpstr>2) 오페라</vt:lpstr>
      <vt:lpstr>슬라이드 21</vt:lpstr>
      <vt:lpstr>3) 사파리</vt:lpstr>
      <vt:lpstr>슬라이드 23</vt:lpstr>
      <vt:lpstr>4)파이어 폭스</vt:lpstr>
      <vt:lpstr>슬라이드 25</vt:lpstr>
      <vt:lpstr>5)구글크롬</vt:lpstr>
      <vt:lpstr>슬라이드 27</vt:lpstr>
      <vt:lpstr>8. 정보검색의 개념</vt:lpstr>
      <vt:lpstr>검색 연산자</vt:lpstr>
      <vt:lpstr>9. 정보검색엔진의 종류</vt:lpstr>
      <vt:lpstr>1) 인덱스 방식 </vt:lpstr>
      <vt:lpstr>인덱스방식의 장.단점</vt:lpstr>
      <vt:lpstr>2)디렉토리(directory)방식</vt:lpstr>
      <vt:lpstr>3) 메타방식</vt:lpstr>
      <vt:lpstr>기출문제풀이(1급 2010년 2회)</vt:lpstr>
      <vt:lpstr>기출문제풀이2 (1급 2010년 1회)</vt:lpstr>
      <vt:lpstr>기출문제풀이3 (1급 2009년 3회)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WinXP</cp:lastModifiedBy>
  <cp:revision>116</cp:revision>
  <dcterms:created xsi:type="dcterms:W3CDTF">2012-01-12T16:29:24Z</dcterms:created>
  <dcterms:modified xsi:type="dcterms:W3CDTF">2012-02-25T22:23:03Z</dcterms:modified>
</cp:coreProperties>
</file>