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9" r:id="rId5"/>
    <p:sldId id="300" r:id="rId6"/>
    <p:sldId id="294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5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6" r:id="rId24"/>
    <p:sldId id="297" r:id="rId25"/>
    <p:sldId id="298" r:id="rId26"/>
    <p:sldId id="316" r:id="rId27"/>
    <p:sldId id="317" r:id="rId28"/>
    <p:sldId id="318" r:id="rId29"/>
    <p:sldId id="319" r:id="rId30"/>
    <p:sldId id="284" r:id="rId31"/>
    <p:sldId id="288" r:id="rId32"/>
    <p:sldId id="289" r:id="rId33"/>
    <p:sldId id="292" r:id="rId34"/>
    <p:sldId id="287" r:id="rId35"/>
    <p:sldId id="291" r:id="rId36"/>
    <p:sldId id="25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660"/>
  </p:normalViewPr>
  <p:slideViewPr>
    <p:cSldViewPr>
      <p:cViewPr varScale="1">
        <p:scale>
          <a:sx n="94" d="100"/>
          <a:sy n="9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85818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15</a:t>
            </a:r>
            <a:r>
              <a:rPr lang="ko-KR" altLang="en-US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정보사회의 윤리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정당한 문법인 아닌 기분 </a:t>
            </a:r>
            <a:r>
              <a:rPr lang="ko-KR" altLang="en-US" dirty="0" err="1" smtClean="0"/>
              <a:t>내키는대로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소리나는</a:t>
            </a:r>
            <a:r>
              <a:rPr lang="ko-KR" altLang="en-US" dirty="0" smtClean="0"/>
              <a:t> 대로 </a:t>
            </a:r>
            <a:r>
              <a:rPr lang="ko-KR" altLang="en-US" dirty="0" err="1" smtClean="0"/>
              <a:t>사용함으로서</a:t>
            </a:r>
            <a:r>
              <a:rPr lang="ko-KR" altLang="en-US" dirty="0" smtClean="0"/>
              <a:t> 기존 문법을 파괴한다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청소년세대와 기성세대와의 문화의 세대차이가 깊어진다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구어체 위주의 은어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저속어</a:t>
            </a:r>
            <a:r>
              <a:rPr lang="ko-KR" altLang="en-US" dirty="0" smtClean="0"/>
              <a:t> 의 남발</a:t>
            </a:r>
            <a:endParaRPr lang="en-US" altLang="ko-KR" dirty="0" smtClean="0"/>
          </a:p>
          <a:p>
            <a:r>
              <a:rPr lang="ko-KR" altLang="en-US" dirty="0" smtClean="0"/>
              <a:t>개인적인 성향을 더욱 깊어지게 한다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>
                <a:effectLst/>
              </a:rPr>
              <a:t>사이버 언어의 단점</a:t>
            </a:r>
            <a:endParaRPr lang="ko-KR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입 </a:t>
            </a:r>
            <a:r>
              <a:rPr lang="ko-KR" altLang="en-US" dirty="0" err="1" smtClean="0"/>
              <a:t>퇴장시</a:t>
            </a:r>
            <a:r>
              <a:rPr lang="ko-KR" altLang="en-US" dirty="0" smtClean="0"/>
              <a:t> 반드시 인사를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자신이 누구인지를 알리고 대화를 주고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대화방 주제에 맞는 대화를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상대방을 존중하고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자기말만</a:t>
            </a:r>
            <a:r>
              <a:rPr lang="ko-KR" altLang="en-US" dirty="0" smtClean="0"/>
              <a:t> 내세우지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이모티콘을</a:t>
            </a:r>
            <a:r>
              <a:rPr lang="ko-KR" altLang="en-US" dirty="0" smtClean="0"/>
              <a:t> 알맞게 사용하는 것도 좋은 습관이다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초보자를 배려하며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상대방에게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자를 붙여 예의를 갖춘다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욕설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저급한 언어는 사용하지 않는다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예절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428736"/>
            <a:ext cx="8358246" cy="49292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인터넷상에서 이뤄지는 모든 서비스에서  욕설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유언비어의 유포 등으로 인해 치명적인 개인 생활의 인격적인 </a:t>
            </a:r>
            <a:r>
              <a:rPr lang="ko-KR" altLang="en-US" dirty="0" err="1" smtClean="0"/>
              <a:t>모독및</a:t>
            </a:r>
            <a:r>
              <a:rPr lang="ko-KR" altLang="en-US" dirty="0" smtClean="0"/>
              <a:t> 붕괴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가져오는 보이지 않는 폭력을 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악플은</a:t>
            </a:r>
            <a:r>
              <a:rPr lang="ko-KR" altLang="en-US" dirty="0" smtClean="0"/>
              <a:t> 대표적인 사이버 폭력이다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게시판에 </a:t>
            </a:r>
            <a:r>
              <a:rPr lang="ko-KR" altLang="en-US" dirty="0" err="1" smtClean="0"/>
              <a:t>올린글에</a:t>
            </a:r>
            <a:r>
              <a:rPr lang="ko-KR" altLang="en-US" dirty="0" smtClean="0"/>
              <a:t> 의견을 새롭게 올리는 것을 </a:t>
            </a:r>
            <a:r>
              <a:rPr lang="ko-KR" altLang="en-US" dirty="0" err="1" smtClean="0"/>
              <a:t>리플이라하는데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악플은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惡자와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리플이</a:t>
            </a:r>
            <a:r>
              <a:rPr lang="ko-KR" altLang="en-US" dirty="0" smtClean="0"/>
              <a:t> 조합된 새로운 신조어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리플은</a:t>
            </a:r>
            <a:r>
              <a:rPr lang="ko-KR" altLang="en-US" dirty="0" smtClean="0"/>
              <a:t> 우리말로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덧글</a:t>
            </a:r>
            <a:r>
              <a:rPr lang="ko-KR" altLang="en-US" dirty="0" smtClean="0"/>
              <a:t> 이라고도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리플은</a:t>
            </a:r>
            <a:r>
              <a:rPr lang="ko-KR" altLang="en-US" dirty="0" smtClean="0"/>
              <a:t> 영어의 ‘대답하다’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의미하는 ‘</a:t>
            </a:r>
            <a:r>
              <a:rPr lang="ko-KR" altLang="en-US" dirty="0" err="1" smtClean="0"/>
              <a:t>리플라이</a:t>
            </a:r>
            <a:r>
              <a:rPr lang="en-US" altLang="ko-KR" dirty="0" smtClean="0"/>
              <a:t>(Reply)’</a:t>
            </a:r>
            <a:r>
              <a:rPr lang="ko-KR" altLang="en-US" dirty="0" smtClean="0"/>
              <a:t>를 줄여 만든 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</a:t>
            </a:r>
            <a:r>
              <a:rPr lang="ko-KR" altLang="en-US" dirty="0" smtClean="0"/>
              <a:t> 사이버 폭력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82919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실명제를 이용해 </a:t>
            </a:r>
            <a:r>
              <a:rPr lang="ko-KR" altLang="en-US" dirty="0" err="1" smtClean="0"/>
              <a:t>악플을</a:t>
            </a:r>
            <a:r>
              <a:rPr lang="ko-KR" altLang="en-US" dirty="0" smtClean="0"/>
              <a:t> 줄이 수 있는 환경마련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감시제도를 이용해  </a:t>
            </a:r>
            <a:r>
              <a:rPr lang="ko-KR" altLang="en-US" dirty="0" err="1" smtClean="0"/>
              <a:t>악플과</a:t>
            </a:r>
            <a:r>
              <a:rPr lang="ko-KR" altLang="en-US" dirty="0" smtClean="0"/>
              <a:t> 사이버 폭력을 신고하게 한다</a:t>
            </a:r>
            <a:r>
              <a:rPr lang="en-US" altLang="ko-KR" dirty="0" smtClean="0"/>
              <a:t>.(www.netan.go.kr, www.kiso.or.kr) </a:t>
            </a:r>
          </a:p>
          <a:p>
            <a:r>
              <a:rPr lang="ko-KR" altLang="en-US" dirty="0" smtClean="0"/>
              <a:t>강력한 법적 대응도 </a:t>
            </a:r>
            <a:r>
              <a:rPr lang="ko-KR" altLang="en-US" dirty="0" err="1" smtClean="0"/>
              <a:t>악플을</a:t>
            </a:r>
            <a:r>
              <a:rPr lang="ko-KR" altLang="en-US" dirty="0" smtClean="0"/>
              <a:t> 줄일 수 있을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비판과 비난을 </a:t>
            </a:r>
            <a:r>
              <a:rPr lang="ko-KR" altLang="en-US" dirty="0" err="1" smtClean="0"/>
              <a:t>구분하며배려와</a:t>
            </a:r>
            <a:r>
              <a:rPr lang="ko-KR" altLang="en-US" dirty="0" smtClean="0"/>
              <a:t> 이해심을 가진다면 </a:t>
            </a:r>
            <a:r>
              <a:rPr lang="ko-KR" altLang="en-US" dirty="0" err="1" smtClean="0"/>
              <a:t>악플을</a:t>
            </a:r>
            <a:r>
              <a:rPr lang="ko-KR" altLang="en-US" dirty="0" smtClean="0"/>
              <a:t> 줄일 수 있을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올바른 한글사용의 교육을 통해 </a:t>
            </a:r>
            <a:r>
              <a:rPr lang="ko-KR" altLang="en-US" dirty="0" err="1" smtClean="0"/>
              <a:t>악플을</a:t>
            </a:r>
            <a:r>
              <a:rPr lang="ko-KR" altLang="en-US" dirty="0" smtClean="0"/>
              <a:t> 줄일 수 있을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인터넷윤리 교육의 강화도 </a:t>
            </a:r>
            <a:r>
              <a:rPr lang="ko-KR" altLang="en-US" dirty="0" err="1" smtClean="0"/>
              <a:t>악플을</a:t>
            </a:r>
            <a:r>
              <a:rPr lang="ko-KR" altLang="en-US" dirty="0" smtClean="0"/>
              <a:t> 줄일 수 있을 것이다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626243" cy="107157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effectLst/>
              </a:rPr>
              <a:t>7)</a:t>
            </a:r>
            <a:r>
              <a:rPr lang="ko-KR" altLang="en-US" sz="3600" b="1" dirty="0" smtClean="0">
                <a:effectLst/>
              </a:rPr>
              <a:t> </a:t>
            </a:r>
            <a:r>
              <a:rPr lang="ko-KR" altLang="en-US" sz="3600" dirty="0" smtClean="0">
                <a:effectLst/>
              </a:rPr>
              <a:t>올바른 게시판 사용 및 사이버 언어사용</a:t>
            </a:r>
            <a:endParaRPr lang="ko-KR" alt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인터넷 사용에 있어 자율적인 통제가 불가능할 뿐만 아니라 병적으로 집착하여 인터넷을 사용하는 증상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중독은 최근의 정보기술의 발달에 따른 새로운 사회적 문제로 대두되고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이는 컴퓨터 사용 및 인터넷 이용과 관련된 과도한 집착이나 충동적인 행동을 보이고 이로 인해 사회적 기능에 장애를 일으키며 경우에 따라서는 우울증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고립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충동 조절 장애와 약물 남용 등의 문제를 일으키는 상태를 일컫는 말이다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인터넷중독  </a:t>
            </a:r>
            <a:r>
              <a:rPr lang="en-US" altLang="ko-KR" dirty="0" smtClean="0"/>
              <a:t>1)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ko-KR" dirty="0" smtClean="0"/>
              <a:t>[1] </a:t>
            </a:r>
            <a:r>
              <a:rPr lang="ko-KR" altLang="en-US" dirty="0" smtClean="0"/>
              <a:t>인터넷 중독에 빠져드는 원인으로는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익명성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편리성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현실도피</a:t>
            </a:r>
            <a:r>
              <a:rPr lang="en-US" altLang="ko-KR" u="sng" dirty="0" smtClean="0"/>
              <a:t>, </a:t>
            </a:r>
            <a:r>
              <a:rPr lang="ko-KR" altLang="en-US" u="sng" dirty="0" err="1" smtClean="0"/>
              <a:t>비대면성</a:t>
            </a:r>
            <a:r>
              <a:rPr lang="ko-KR" altLang="en-US" u="sng" dirty="0" smtClean="0"/>
              <a:t> 과 같은 사이버 공간의 특성과 </a:t>
            </a:r>
            <a:r>
              <a:rPr lang="ko-KR" altLang="en-US" dirty="0" smtClean="0"/>
              <a:t>개인의 성격 특성인 우울증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자아 </a:t>
            </a:r>
            <a:r>
              <a:rPr lang="ko-KR" altLang="en-US" dirty="0" err="1" smtClean="0"/>
              <a:t>존중감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왜곡된 인지 능력 등과 급속한 사회적 변화에 따른 사회적 요인이 함께 작용합니다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 인터넷 중독의 원인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[2] </a:t>
            </a:r>
            <a:r>
              <a:rPr lang="ko-KR" altLang="en-US" dirty="0" smtClean="0"/>
              <a:t>인터넷 중독의 원인은 정확히 모르나 </a:t>
            </a:r>
            <a:r>
              <a:rPr lang="ko-KR" altLang="en-US" dirty="0" smtClean="0">
                <a:solidFill>
                  <a:srgbClr val="000099"/>
                </a:solidFill>
              </a:rPr>
              <a:t>심리적</a:t>
            </a:r>
            <a:r>
              <a:rPr lang="en-US" altLang="ko-KR" dirty="0" smtClean="0">
                <a:solidFill>
                  <a:srgbClr val="000099"/>
                </a:solidFill>
              </a:rPr>
              <a:t>, </a:t>
            </a:r>
            <a:r>
              <a:rPr lang="ko-KR" altLang="en-US" dirty="0" smtClean="0">
                <a:solidFill>
                  <a:srgbClr val="000099"/>
                </a:solidFill>
              </a:rPr>
              <a:t>신경 생물학적 문화적 요인</a:t>
            </a:r>
            <a:r>
              <a:rPr lang="ko-KR" altLang="en-US" dirty="0" smtClean="0"/>
              <a:t>과 연관이 있을 것으로 추정된다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행동 이론</a:t>
            </a:r>
            <a:r>
              <a:rPr lang="en-US" altLang="ko-KR" dirty="0" smtClean="0"/>
              <a:t>(Cognitive Behavioral Theory)</a:t>
            </a:r>
          </a:p>
          <a:p>
            <a:pPr>
              <a:buNone/>
            </a:pPr>
            <a:r>
              <a:rPr lang="ko-KR" altLang="en-US" dirty="0" smtClean="0"/>
              <a:t>자신에 대한 부정적인 인식과 연관된 부적응적 인지가 병적인 인터넷 사용 관련 행동을 유발하는 핵심 요소라는 이론이다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사회기술 결손 이론</a:t>
            </a:r>
            <a:r>
              <a:rPr lang="en-US" altLang="ko-KR" dirty="0" smtClean="0"/>
              <a:t>(Social Skill Deficit Theory)</a:t>
            </a:r>
          </a:p>
          <a:p>
            <a:pPr>
              <a:buNone/>
            </a:pPr>
            <a:r>
              <a:rPr lang="ko-KR" altLang="en-US" dirty="0" smtClean="0"/>
              <a:t>외롭거나 우울한 개인은 자신의 사회적 능력에 대해 부정적인 시각을 가지는데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컴퓨터를 매개로 한 의사 소통이 얼굴을 마주하는 의사 소통에 비해 사회적 능력이 부족한 사람에게 특별히 매력적일 수 있다는 가정에 근거한다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익명성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지우고 수정이 가능한 편집 유연성 등이 연관된 인터넷 소통의 특징이라 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신경 생물학적 이론</a:t>
            </a:r>
          </a:p>
          <a:p>
            <a:pPr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도파민과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세로토닌과</a:t>
            </a:r>
            <a:r>
              <a:rPr lang="ko-KR" altLang="en-US" dirty="0" smtClean="0"/>
              <a:t> 같은 신경 전달물질 시스템이 연관되어 있지 않나 생각되고 있으나 명확한 증거는 아직 없다</a:t>
            </a:r>
            <a:r>
              <a:rPr lang="en-US" altLang="ko-KR" dirty="0" smtClean="0"/>
              <a:t>. SSRI(</a:t>
            </a:r>
            <a:r>
              <a:rPr lang="ko-KR" altLang="en-US" dirty="0" smtClean="0"/>
              <a:t>선택적 </a:t>
            </a:r>
            <a:r>
              <a:rPr lang="ko-KR" altLang="en-US" dirty="0" err="1" smtClean="0"/>
              <a:t>세로토닌</a:t>
            </a:r>
            <a:r>
              <a:rPr lang="ko-KR" altLang="en-US" dirty="0" smtClean="0"/>
              <a:t> 재흡수 </a:t>
            </a:r>
            <a:r>
              <a:rPr lang="ko-KR" altLang="en-US" dirty="0" err="1" smtClean="0"/>
              <a:t>억제제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같은 항우울제가 사용되고 있으며 강박 장애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중독 장애 등이 인터넷 중독과 유사성이 있으리라 생각되고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문화적 기전</a:t>
            </a:r>
            <a:r>
              <a:rPr lang="en-US" altLang="ko-KR" dirty="0" smtClean="0"/>
              <a:t>(Cultural Mechanism)</a:t>
            </a:r>
          </a:p>
          <a:p>
            <a:pPr>
              <a:buNone/>
            </a:pPr>
            <a:r>
              <a:rPr lang="ko-KR" altLang="en-US" dirty="0" smtClean="0"/>
              <a:t>    컴퓨터 및 인터넷 보급 정도와 연관되어 있다는 설명이다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온라인 게임 중독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인터넷 채팅 중독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정보검색 중독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기기 중독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사이버 도박중독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사이버 주식 매매중독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사이버 쇼핑중독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인터넷 중독의 유형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인터넷 중독 </a:t>
            </a:r>
            <a:r>
              <a:rPr lang="ko-KR" altLang="en-US" dirty="0" err="1" smtClean="0"/>
              <a:t>의심자들은</a:t>
            </a:r>
            <a:r>
              <a:rPr lang="ko-KR" altLang="en-US" dirty="0" smtClean="0"/>
              <a:t> 여력이 생기면 곧 컴퓨터를 구매하며 여러 대의 컴퓨터와 관련 장비를 사는 경향이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그들은 상당한 시간을 집이나 직장에서 컴퓨터와 보내는데 다른 활동에 비해 월등히 많은 시간을 컴퓨터와 보낸다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이들은 컴퓨팅을 그만두는 것에 어려움을 느낀다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취미가 없어지고 가족과 함께 하는 시간이 현저히 줄어든다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이들은 오프라인 상황일 때 인터넷에 대한 강한 의존적 충동을 느끼고 너무 많은 시간을 온라인 상에서 보내고 그로 인한 부정적인 결과를 경험할 때 죄책감이나 </a:t>
            </a:r>
            <a:r>
              <a:rPr lang="ko-KR" altLang="en-US" dirty="0" err="1" smtClean="0"/>
              <a:t>우울감을</a:t>
            </a:r>
            <a:r>
              <a:rPr lang="ko-KR" altLang="en-US" dirty="0" smtClean="0"/>
              <a:t> 느낀다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증상과 진단 ①증상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네티켓이란</a:t>
            </a:r>
            <a:r>
              <a:rPr lang="en-US" altLang="ko-KR" dirty="0" smtClean="0"/>
              <a:t>?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사이버 언어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인터넷중독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개인 정보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07209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인터넷 중독의 가장 특징적인 증상은 온라인 상에서 과도하게 불필요한 시간을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학업이나 업무와 상관 없이 온라인 상에서 시간을 허비한다는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이성 관계 등 대인관계에 문제가 발생한다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 의존을 가진 사람들은 일주일 평균 </a:t>
            </a:r>
            <a:r>
              <a:rPr lang="en-US" altLang="ko-KR" dirty="0" smtClean="0"/>
              <a:t>20~80</a:t>
            </a:r>
            <a:r>
              <a:rPr lang="ko-KR" altLang="en-US" dirty="0" smtClean="0"/>
              <a:t>시간을 인터넷 상에서 보내는데 한번 사용이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시간 지속되기도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수면 양과 운동량이 줄어들게 되고 손목터널 증후군 같은 문제도 발생할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개인적인 목적으로 인한 인터넷 사용으로 인해 업무와 관련된 문제도 빈번하게 발생한다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1) </a:t>
            </a:r>
            <a:r>
              <a:rPr lang="ko-KR" altLang="en-US" dirty="0" smtClean="0"/>
              <a:t>강박적 사용과 집착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2) </a:t>
            </a:r>
            <a:r>
              <a:rPr lang="ko-KR" altLang="en-US" dirty="0" smtClean="0"/>
              <a:t>내성과 금단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3) </a:t>
            </a:r>
            <a:r>
              <a:rPr lang="ko-KR" altLang="en-US" dirty="0" smtClean="0"/>
              <a:t>일상생활의 기능 장애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4) </a:t>
            </a:r>
            <a:r>
              <a:rPr lang="ko-KR" altLang="en-US" dirty="0" smtClean="0"/>
              <a:t>일탈 행동 및 현실 구분 장애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다른 정신과 및 행동 문제와 마찬가지로 환자의 병력이 진단에 가장 중요한 요소이다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공감을 형성하고 그 안에서 인터넷 과잉 사용으로 인한 장애와 문제의 정도를 파악하는 것이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동반 정신과 질환에 대한 평가도 중요한 부분이다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정신과 의사 골드버그</a:t>
            </a:r>
            <a:r>
              <a:rPr lang="en-US" altLang="ko-KR" dirty="0" smtClean="0"/>
              <a:t>(Goldberg) </a:t>
            </a:r>
            <a:r>
              <a:rPr lang="ko-KR" altLang="en-US" dirty="0" smtClean="0"/>
              <a:t>박사는 최초로 물질남용 장애의 진단기준을 원용하여 인터넷 중독 질환이라는 용어를 고안하였다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② 진 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572560" cy="535785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개인정보란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개인의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등 각 개개인을 식별할 수 있는 모든 정보를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정보통신망 이용 촉진 및 정보 제공 등에 관한 법률’에서는 다른 정보와 용이하게 결합하여 개인을 알아볼 수 있는 자료도 개인정보로 규정하고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정보화시대인 최근에는 개인의 위치정보나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생체정보등도</a:t>
            </a:r>
            <a:r>
              <a:rPr lang="ko-KR" altLang="en-US" dirty="0" smtClean="0"/>
              <a:t> 개인정보로 구분하고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익명화 되거나 가명화된 개인정보들은 법으로 보호되지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정보화 사회에서는 </a:t>
            </a:r>
            <a:r>
              <a:rPr lang="ko-KR" altLang="en-US" dirty="0" err="1" smtClean="0"/>
              <a:t>공개되어야할</a:t>
            </a:r>
            <a:r>
              <a:rPr lang="ko-KR" altLang="en-US" dirty="0" smtClean="0"/>
              <a:t> 정보와 </a:t>
            </a:r>
            <a:r>
              <a:rPr lang="ko-KR" altLang="en-US" dirty="0" err="1" smtClean="0"/>
              <a:t>비공개되어야할</a:t>
            </a:r>
            <a:r>
              <a:rPr lang="ko-KR" altLang="en-US" dirty="0" smtClean="0"/>
              <a:t> 정보를 통제하는 것을 주 관심사로 하고 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개인 정보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일반정보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등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신체적 생체 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유전자 등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정신적 정보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취미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 등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재산적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소득정보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 계좌정보 등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사회적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전과 범죄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직무평가 등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통신정보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수집 제한의 원칙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정보 정확성의 원칙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목적 명시의 원칙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이용제한의 원칙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안전성 확보의 원칙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공개의 원칙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개인 참여의 원칙</a:t>
            </a:r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책임의 원칙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OECD </a:t>
            </a:r>
            <a:r>
              <a:rPr lang="ko-KR" altLang="en-US" dirty="0" smtClean="0"/>
              <a:t>개인정보 보호원칙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당해 정보주체와 관련된 </a:t>
            </a:r>
            <a:r>
              <a:rPr lang="ko-KR" altLang="en-US" dirty="0" err="1" smtClean="0"/>
              <a:t>제반의</a:t>
            </a:r>
            <a:r>
              <a:rPr lang="ko-KR" altLang="en-US" dirty="0" smtClean="0"/>
              <a:t> 정보가 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남용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훼손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됨으로써 정보주체의 자기 정보통제권이 침해되는 것을 의미</a:t>
            </a:r>
          </a:p>
          <a:p>
            <a:pPr>
              <a:lnSpc>
                <a:spcPct val="20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 개인정보 침해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761" y="1500174"/>
            <a:ext cx="8292489" cy="372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개인정보침해 대응방안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이용자 입장에서 대처방안</a:t>
            </a: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개인정보관리자 입장에서 대처방안</a:t>
            </a: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유관기관 입장에서 대처방안</a:t>
            </a: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사전 대응 방안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(1)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-Pin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Internet Personal Identification Number : </a:t>
            </a:r>
            <a:r>
              <a:rPr lang="ko-KR" altLang="en-US" dirty="0" smtClean="0"/>
              <a:t>인터넷 개인 식별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한국정보인증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한국전자인증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한국신용정보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한국신용평가정보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서울신용평가정보 등에서 발급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(2) </a:t>
            </a:r>
            <a:r>
              <a:rPr lang="ko-KR" altLang="en-US" dirty="0" smtClean="0"/>
              <a:t>쿠키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(3) PC</a:t>
            </a:r>
            <a:r>
              <a:rPr lang="ko-KR" altLang="en-US" dirty="0" smtClean="0"/>
              <a:t>자동보안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대응 방안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(network) + </a:t>
            </a:r>
            <a:r>
              <a:rPr lang="ko-KR" altLang="en-US" dirty="0" smtClean="0"/>
              <a:t>예절</a:t>
            </a:r>
            <a:r>
              <a:rPr lang="en-US" altLang="ko-KR" dirty="0" smtClean="0"/>
              <a:t>(Etiquette)</a:t>
            </a:r>
            <a:r>
              <a:rPr lang="ko-KR" altLang="en-US" dirty="0" smtClean="0"/>
              <a:t>의 합성어</a:t>
            </a:r>
          </a:p>
          <a:p>
            <a:r>
              <a:rPr lang="ko-KR" altLang="en-US" dirty="0" smtClean="0"/>
              <a:t>인터넷의 사이버 공간에서 지켜야 할 자율적인 규범</a:t>
            </a:r>
          </a:p>
          <a:p>
            <a:r>
              <a:rPr lang="ko-KR" altLang="en-US" dirty="0" smtClean="0"/>
              <a:t>네티즌 스스로 이성적인 판단을 통해 지켜야 하는 자율적인 규범</a:t>
            </a:r>
          </a:p>
          <a:p>
            <a:r>
              <a:rPr lang="ko-KR" altLang="en-US" dirty="0" smtClean="0"/>
              <a:t>현대 우리생활에 없어서는 안될 인터넷으로 자리 </a:t>
            </a:r>
            <a:r>
              <a:rPr lang="ko-KR" altLang="en-US" dirty="0" err="1" smtClean="0"/>
              <a:t>잡으므로써</a:t>
            </a:r>
            <a:r>
              <a:rPr lang="ko-KR" altLang="en-US" dirty="0" smtClean="0"/>
              <a:t> 인터넷에서의 도덕적인 규범은 매우 중요한 의미를 가지게 됨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네티켓이란</a:t>
            </a:r>
            <a:r>
              <a:rPr lang="en-US" altLang="ko-KR" dirty="0" smtClean="0"/>
              <a:t>?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컴퓨터 범죄와 거리가 먼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전자문서의 불법 복사 </a:t>
            </a:r>
          </a:p>
          <a:p>
            <a:pPr>
              <a:buNone/>
            </a:pPr>
            <a:r>
              <a:rPr lang="ko-KR" altLang="en-US" smtClean="0"/>
              <a:t>② 전산망을 이용한 개인 정보 유출 </a:t>
            </a:r>
          </a:p>
          <a:p>
            <a:pPr>
              <a:buNone/>
            </a:pPr>
            <a:r>
              <a:rPr lang="ko-KR" altLang="en-US" smtClean="0"/>
              <a:t>③ 컴퓨터 시스템 해킹을 통한 중요 정보의 위조 또는 변조 </a:t>
            </a:r>
          </a:p>
          <a:p>
            <a:pPr>
              <a:buNone/>
            </a:pPr>
            <a:r>
              <a:rPr lang="ko-KR" altLang="en-US" smtClean="0"/>
              <a:t>④ 인터넷 쇼핑몰 상품 가격 비교표 작성 </a:t>
            </a:r>
          </a:p>
          <a:p>
            <a:pPr>
              <a:buNone/>
            </a:pPr>
            <a:r>
              <a:rPr lang="en-US" altLang="ko-KR" smtClean="0"/>
              <a:t>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컴퓨터 사회의 저작권 보호와 관련하여 컴퓨터 프로그램 보호법의 내용으로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프로그램이 창작된 시점부터 발생하며</a:t>
            </a:r>
            <a:r>
              <a:rPr lang="en-US" altLang="ko-KR" smtClean="0"/>
              <a:t>, </a:t>
            </a:r>
            <a:r>
              <a:rPr lang="ko-KR" altLang="en-US" smtClean="0"/>
              <a:t>공표된 다음 연도부터 </a:t>
            </a:r>
            <a:r>
              <a:rPr lang="en-US" altLang="ko-KR" smtClean="0"/>
              <a:t>50</a:t>
            </a:r>
            <a:r>
              <a:rPr lang="ko-KR" altLang="en-US" smtClean="0"/>
              <a:t>년간 유지된다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지적 재산권이 있는 소유자의 허가 없이 소프트웨어를 무단으로 배포하면 법에 저촉된다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원 프로그램을 개작한 </a:t>
            </a:r>
            <a:r>
              <a:rPr lang="en-US" altLang="ko-KR" smtClean="0"/>
              <a:t>2</a:t>
            </a:r>
            <a:r>
              <a:rPr lang="ko-KR" altLang="en-US" smtClean="0"/>
              <a:t>차적 프로그램도 독자적인 프로그램으로 저작권 보호를 받는다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프로그램을 작성하기 위하여 사용하는 프로그램 언어</a:t>
            </a:r>
            <a:r>
              <a:rPr lang="en-US" altLang="ko-KR" smtClean="0"/>
              <a:t>, </a:t>
            </a:r>
            <a:r>
              <a:rPr lang="ko-KR" altLang="en-US" smtClean="0"/>
              <a:t>규약 및 해법에도 적용된다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정보화 사회의 특징에서 역기능에 해당하는 것으로 옳은 것은</a:t>
            </a:r>
            <a:r>
              <a:rPr lang="en-US" altLang="ko-KR" smtClean="0"/>
              <a:t>?</a:t>
            </a:r>
          </a:p>
          <a:p>
            <a:pPr>
              <a:buNone/>
            </a:pPr>
            <a:r>
              <a:rPr lang="en-US" altLang="ko-KR" smtClean="0"/>
              <a:t>① </a:t>
            </a:r>
            <a:r>
              <a:rPr lang="ko-KR" altLang="en-US" smtClean="0"/>
              <a:t>정보의 수요와 공급의 다원화</a:t>
            </a:r>
          </a:p>
          <a:p>
            <a:pPr>
              <a:buNone/>
            </a:pPr>
            <a:r>
              <a:rPr lang="ko-KR" altLang="en-US" smtClean="0"/>
              <a:t>② 기술혁신과 정보화의 진전에 따른 첨단 직업 출현</a:t>
            </a:r>
          </a:p>
          <a:p>
            <a:pPr>
              <a:buNone/>
            </a:pPr>
            <a:r>
              <a:rPr lang="ko-KR" altLang="en-US" smtClean="0"/>
              <a:t>③ 정보 이용의 격차와 문화적 종속</a:t>
            </a:r>
          </a:p>
          <a:p>
            <a:pPr>
              <a:buNone/>
            </a:pPr>
            <a:r>
              <a:rPr lang="ko-KR" altLang="en-US" smtClean="0"/>
              <a:t>④ 다양한 사회의 시스템화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컴퓨터 범죄 예방에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① 해킹 방지를 위해 패스워드는 가급적 변경하지 않는다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② 정보 누출이나 해킹 방지를 위해 방화벽 체제를 정비한다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③ 암호는 가급적이면 알파벳과 숫자</a:t>
            </a:r>
            <a:r>
              <a:rPr lang="en-US" altLang="ko-KR" smtClean="0"/>
              <a:t>, </a:t>
            </a:r>
            <a:r>
              <a:rPr lang="ko-KR" altLang="en-US" smtClean="0"/>
              <a:t>특수문자 등을 섞어서 만든다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④ 지속적인 해킹 감시 및 접근 통제 도구를 개발한다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, </a:t>
            </a:r>
            <a:r>
              <a:rPr lang="ko-KR" altLang="en-US" smtClean="0"/>
              <a:t>④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endParaRPr lang="en-US" altLang="ko-KR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smtClean="0"/>
              <a:t>2</a:t>
            </a:r>
            <a:r>
              <a:rPr lang="ko-KR" altLang="en-US" sz="1600" b="1" smtClean="0"/>
              <a:t>번의 경우 가답안은 </a:t>
            </a:r>
            <a:r>
              <a:rPr lang="en-US" altLang="ko-KR" sz="1600" b="1" smtClean="0"/>
              <a:t>4</a:t>
            </a:r>
            <a:r>
              <a:rPr lang="ko-KR" altLang="en-US" sz="1600" b="1" smtClean="0"/>
              <a:t>로 발표되었지만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확정답안에서 </a:t>
            </a:r>
            <a:r>
              <a:rPr lang="en-US" altLang="ko-KR" sz="1600" b="1" smtClean="0"/>
              <a:t>1,4</a:t>
            </a:r>
            <a:r>
              <a:rPr lang="ko-KR" altLang="en-US" sz="1600" b="1" smtClean="0"/>
              <a:t>로 발표되었습니다</a:t>
            </a:r>
            <a:r>
              <a:rPr lang="en-US" altLang="ko-KR" sz="1600" b="1" smtClean="0"/>
              <a:t>.</a:t>
            </a:r>
            <a:endParaRPr lang="ko-KR" altLang="en-US" sz="1600" smtClean="0"/>
          </a:p>
          <a:p>
            <a:r>
              <a:rPr lang="ko-KR" altLang="en-US" sz="1600" smtClean="0"/>
              <a:t>자격증 시행처의 공식적인 발표는 없었지만</a:t>
            </a:r>
            <a:r>
              <a:rPr lang="en-US" altLang="ko-KR" sz="1600" smtClean="0"/>
              <a:t>, </a:t>
            </a:r>
            <a:r>
              <a:rPr lang="ko-KR" altLang="en-US" sz="1600" smtClean="0"/>
              <a:t>답안이 </a:t>
            </a:r>
            <a:r>
              <a:rPr lang="en-US" altLang="ko-KR" sz="1600" smtClean="0"/>
              <a:t>1</a:t>
            </a:r>
            <a:r>
              <a:rPr lang="ko-KR" altLang="en-US" sz="1600" smtClean="0"/>
              <a:t>과 </a:t>
            </a:r>
            <a:r>
              <a:rPr lang="en-US" altLang="ko-KR" sz="1600" smtClean="0"/>
              <a:t>4</a:t>
            </a:r>
            <a:r>
              <a:rPr lang="ko-KR" altLang="en-US" sz="1600" smtClean="0"/>
              <a:t>로 결정된 이유를 유추하여 보면 ‘컴퓨터프로그램보호법’은 </a:t>
            </a:r>
            <a:r>
              <a:rPr lang="en-US" altLang="ko-KR" sz="1600" smtClean="0"/>
              <a:t>2009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4</a:t>
            </a:r>
            <a:r>
              <a:rPr lang="ko-KR" altLang="en-US" sz="1600" smtClean="0"/>
              <a:t>월 </a:t>
            </a:r>
            <a:r>
              <a:rPr lang="en-US" altLang="ko-KR" sz="1600" smtClean="0"/>
              <a:t>22</a:t>
            </a:r>
            <a:r>
              <a:rPr lang="ko-KR" altLang="en-US" sz="1600" smtClean="0"/>
              <a:t>일 폐지된 후 ‘저작권법’에 통합되었는데 ‘저작권법’에 정의 된 내용에서는 관련 조항이 아래와 같이 정의되어 있기 때문으로 추측됩니다</a:t>
            </a:r>
            <a:r>
              <a:rPr lang="en-US" altLang="ko-KR" sz="1600" smtClean="0"/>
              <a:t>. (</a:t>
            </a:r>
            <a:r>
              <a:rPr lang="ko-KR" altLang="en-US" sz="1600" smtClean="0"/>
              <a:t>다만 앞으로는 ‘컴퓨터프로그램보호법’이라는 용어를 사용하지 않고 ‘저작권법’으로 출제되어야 할 것으로 보여집니다</a:t>
            </a:r>
            <a:r>
              <a:rPr lang="en-US" altLang="ko-KR" sz="1600" smtClean="0"/>
              <a:t>.)</a:t>
            </a:r>
            <a:endParaRPr lang="ko-KR" altLang="en-US" sz="1600" smtClean="0"/>
          </a:p>
          <a:p>
            <a:r>
              <a:rPr lang="ko-KR" altLang="en-US" sz="1600" smtClean="0"/>
              <a:t>“</a:t>
            </a:r>
            <a:r>
              <a:rPr lang="en-US" altLang="ko-KR" sz="1600" b="1" smtClean="0"/>
              <a:t>42</a:t>
            </a:r>
            <a:r>
              <a:rPr lang="ko-KR" altLang="en-US" sz="1600" b="1" smtClean="0"/>
              <a:t>조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영상저작물 및 프로그램의 보호기간</a:t>
            </a:r>
            <a:r>
              <a:rPr lang="ko-KR" altLang="en-US" sz="1600" smtClean="0"/>
              <a:t> </a:t>
            </a:r>
            <a:r>
              <a:rPr lang="en-US" altLang="ko-KR" sz="1600" smtClean="0"/>
              <a:t>&lt;</a:t>
            </a:r>
            <a:r>
              <a:rPr lang="ko-KR" altLang="en-US" sz="1600" smtClean="0"/>
              <a:t>개정 </a:t>
            </a:r>
            <a:r>
              <a:rPr lang="en-US" altLang="ko-KR" sz="1600" smtClean="0"/>
              <a:t>2009.4.22&gt;) </a:t>
            </a:r>
            <a:r>
              <a:rPr lang="ko-KR" altLang="en-US" sz="1600" smtClean="0"/>
              <a:t>영상저작물 및 프로그램의 저작재산권은 제</a:t>
            </a:r>
            <a:r>
              <a:rPr lang="en-US" altLang="ko-KR" sz="1600" smtClean="0"/>
              <a:t>39</a:t>
            </a:r>
            <a:r>
              <a:rPr lang="ko-KR" altLang="en-US" sz="1600" smtClean="0"/>
              <a:t>조 및 제</a:t>
            </a:r>
            <a:r>
              <a:rPr lang="en-US" altLang="ko-KR" sz="1600" smtClean="0"/>
              <a:t>40</a:t>
            </a:r>
            <a:r>
              <a:rPr lang="ko-KR" altLang="en-US" sz="1600" smtClean="0"/>
              <a:t>조에도 불구하고 공표한 때부터 </a:t>
            </a:r>
            <a:r>
              <a:rPr lang="en-US" altLang="ko-KR" sz="1600" smtClean="0"/>
              <a:t>50</a:t>
            </a:r>
            <a:r>
              <a:rPr lang="ko-KR" altLang="en-US" sz="1600" smtClean="0"/>
              <a:t>년간 존속한다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다만</a:t>
            </a:r>
            <a:r>
              <a:rPr lang="en-US" altLang="ko-KR" sz="1600" smtClean="0"/>
              <a:t>, </a:t>
            </a:r>
            <a:r>
              <a:rPr lang="ko-KR" altLang="en-US" sz="1600" smtClean="0"/>
              <a:t>창작한 때부터 </a:t>
            </a:r>
            <a:r>
              <a:rPr lang="en-US" altLang="ko-KR" sz="1600" smtClean="0"/>
              <a:t>50</a:t>
            </a:r>
            <a:r>
              <a:rPr lang="ko-KR" altLang="en-US" sz="1600" smtClean="0"/>
              <a:t>년 이내에 공표되지 아니한 경우에는 창작한 때부터 </a:t>
            </a:r>
            <a:r>
              <a:rPr lang="en-US" altLang="ko-KR" sz="1600" smtClean="0"/>
              <a:t>50</a:t>
            </a:r>
            <a:r>
              <a:rPr lang="ko-KR" altLang="en-US" sz="1600" smtClean="0"/>
              <a:t>년간 존속한다</a:t>
            </a:r>
            <a:r>
              <a:rPr lang="en-US" altLang="ko-KR" sz="1600" smtClean="0"/>
              <a:t>.&lt;</a:t>
            </a:r>
            <a:r>
              <a:rPr lang="ko-KR" altLang="en-US" sz="1600" smtClean="0"/>
              <a:t>개정 </a:t>
            </a:r>
            <a:r>
              <a:rPr lang="en-US" altLang="ko-KR" sz="1600" smtClean="0"/>
              <a:t>2009.4.22</a:t>
            </a:r>
            <a:r>
              <a:rPr lang="en-US" altLang="ko-KR" sz="1600" smtClean="0"/>
              <a:t>&gt;”</a:t>
            </a:r>
            <a:endParaRPr lang="ko-KR" altLang="en-US" sz="16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네티켓이란</a:t>
            </a:r>
            <a:r>
              <a:rPr lang="en-US" altLang="ko-KR" dirty="0" smtClean="0"/>
              <a:t>?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사이버 언어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인터넷중독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개인 정보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모티켓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= Mobile + Etiquette</a:t>
            </a:r>
          </a:p>
          <a:p>
            <a:r>
              <a:rPr lang="ko-KR" altLang="en-US" dirty="0" smtClean="0"/>
              <a:t>인터넷의 유선 네트워크뿐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기기에서의 예절을 의미하는 신조어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비행기 안에서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사용하지 않기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지하철 버스 및 대중교통을 이용할 때는 큰소리로 통화하거나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길게 통화하지 않기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매너 모드로 전환하기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사생활 침해하지 않는 범위 내에서 촬영하기 등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8501122" cy="528641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① 인간임을 기억하라</a:t>
            </a:r>
          </a:p>
          <a:p>
            <a:r>
              <a:rPr lang="ko-KR" altLang="en-US" dirty="0" smtClean="0"/>
              <a:t>② 실제 생활에서 적용된 것처럼 똑같은 기준과 행동을 고수하라</a:t>
            </a:r>
          </a:p>
          <a:p>
            <a:r>
              <a:rPr lang="ko-KR" altLang="en-US" dirty="0" smtClean="0"/>
              <a:t>③ 현재 자신이 어떤 곳에 접속해 있는지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곳 문화에 어울리게 행동하라</a:t>
            </a:r>
          </a:p>
          <a:p>
            <a:r>
              <a:rPr lang="ko-KR" altLang="en-US" dirty="0" smtClean="0"/>
              <a:t>④ 다른 사람의 시간을 존중하라</a:t>
            </a:r>
          </a:p>
          <a:p>
            <a:r>
              <a:rPr lang="ko-KR" altLang="en-US" dirty="0" smtClean="0"/>
              <a:t>⑤ 온라인 상의 당신 자신을 근사하게 만들어라</a:t>
            </a:r>
          </a:p>
          <a:p>
            <a:r>
              <a:rPr lang="ko-KR" altLang="en-US" dirty="0" smtClean="0"/>
              <a:t>⑥ 전문적인 지식을 공유하라</a:t>
            </a:r>
          </a:p>
          <a:p>
            <a:r>
              <a:rPr lang="ko-KR" altLang="en-US" dirty="0" smtClean="0"/>
              <a:t>⑦ 논쟁은 절제된 감정아래 행하라</a:t>
            </a:r>
          </a:p>
          <a:p>
            <a:r>
              <a:rPr lang="ko-KR" altLang="en-US" dirty="0" smtClean="0"/>
              <a:t>⑧ 다른 사람의 사생활을 존중하라</a:t>
            </a:r>
          </a:p>
          <a:p>
            <a:r>
              <a:rPr lang="ko-KR" altLang="en-US" dirty="0" smtClean="0"/>
              <a:t>⑨ 당신의 권력을 남용하지 마라</a:t>
            </a:r>
          </a:p>
          <a:p>
            <a:r>
              <a:rPr lang="ko-KR" altLang="en-US" dirty="0" smtClean="0"/>
              <a:t>⑩ 다른 사람의 실수를 용서하라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버지니아 세어 교수의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네티켓</a:t>
            </a:r>
            <a:r>
              <a:rPr lang="ko-KR" altLang="en-US" sz="3200" b="1" dirty="0" smtClean="0"/>
              <a:t> 핵심 원칙</a:t>
            </a:r>
            <a:r>
              <a:rPr lang="en-US" altLang="ko-KR" sz="3200" b="1" dirty="0" smtClean="0"/>
              <a:t>’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인터넷상에서 채팅 및 대화를 할 때 사용하는 언어이다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사이버 언어의 발달동기는 타이핑속도를 줄이려는 하는 이유도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규칙에서 벗어난 형태의 언어를 사용 </a:t>
            </a:r>
            <a:r>
              <a:rPr lang="ko-KR" altLang="en-US" dirty="0" err="1" smtClean="0"/>
              <a:t>하므로써</a:t>
            </a:r>
            <a:r>
              <a:rPr lang="ko-KR" altLang="en-US" dirty="0" smtClean="0"/>
              <a:t> 대화를 하고 있는 당사자들 상호간에 친밀감을 느끼기 위한 재미를 더해주는 기능도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일상생활의 규칙에서 벗어나는 자유로움과 일탈의 희열을 맛보고자 하는 욕구로 사이버 언어는 계속 확대되고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사이버 언어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익명성을 가진다</a:t>
            </a:r>
          </a:p>
          <a:p>
            <a:r>
              <a:rPr lang="ko-KR" altLang="en-US" dirty="0" smtClean="0"/>
              <a:t>아이디나 </a:t>
            </a:r>
            <a:r>
              <a:rPr lang="ko-KR" altLang="en-US" dirty="0" err="1" smtClean="0"/>
              <a:t>아바타로서</a:t>
            </a:r>
            <a:r>
              <a:rPr lang="ko-KR" altLang="en-US" dirty="0" smtClean="0"/>
              <a:t> 자신만의 특징을 나타내는 존재를 만들어 낼 수 있다</a:t>
            </a:r>
          </a:p>
          <a:p>
            <a:r>
              <a:rPr lang="ko-KR" altLang="en-US" dirty="0" smtClean="0"/>
              <a:t>청소년과 기성세대간의 격차가 심해진다</a:t>
            </a:r>
          </a:p>
          <a:p>
            <a:r>
              <a:rPr lang="ko-KR" altLang="en-US" dirty="0" smtClean="0"/>
              <a:t>보이지 않는 사이버상에서의 대화이므로 남녀노소의 차원을 넘은 일률적인 언어가 사용된다</a:t>
            </a:r>
          </a:p>
          <a:p>
            <a:r>
              <a:rPr lang="ko-KR" altLang="en-US" dirty="0" smtClean="0"/>
              <a:t>역시 보이지 않는 사이버상이므로 상황에 따라 다른 호칭을 구사할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자유로운 형태의 친밀감을 나누는 언어를 사용한다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" y="1500174"/>
            <a:ext cx="8901146" cy="49720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변이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나뽀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나빠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싫어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추카추카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축하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방가방가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반가워요</a:t>
            </a:r>
            <a:endParaRPr lang="en-US" altLang="ko-KR" dirty="0" smtClean="0"/>
          </a:p>
          <a:p>
            <a:r>
              <a:rPr lang="ko-KR" altLang="en-US" dirty="0" err="1" smtClean="0"/>
              <a:t>줄임말형태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열공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열심히 공부하다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베프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베스트 </a:t>
            </a:r>
            <a:r>
              <a:rPr lang="ko-KR" altLang="en-US" dirty="0" err="1" smtClean="0"/>
              <a:t>프렌드</a:t>
            </a:r>
            <a:endParaRPr lang="en-US" altLang="ko-KR" dirty="0" smtClean="0"/>
          </a:p>
          <a:p>
            <a:r>
              <a:rPr lang="ko-KR" altLang="en-US" dirty="0" err="1" smtClean="0"/>
              <a:t>소리나는</a:t>
            </a:r>
            <a:r>
              <a:rPr lang="ko-KR" altLang="en-US" dirty="0" smtClean="0"/>
              <a:t> 대로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마저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맞아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저놔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전화</a:t>
            </a:r>
            <a:endParaRPr lang="en-US" altLang="ko-KR" dirty="0" smtClean="0"/>
          </a:p>
          <a:p>
            <a:r>
              <a:rPr lang="ko-KR" altLang="en-US" dirty="0" smtClean="0"/>
              <a:t>의성어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의태어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헐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황당하다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허걱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놀라는 소리</a:t>
            </a:r>
            <a:endParaRPr lang="en-US" altLang="ko-KR" dirty="0" smtClean="0"/>
          </a:p>
          <a:p>
            <a:r>
              <a:rPr lang="ko-KR" altLang="en-US" dirty="0" smtClean="0"/>
              <a:t>은어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구라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거짓말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불펌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불법 다운로드</a:t>
            </a:r>
            <a:endParaRPr lang="en-US" altLang="ko-KR" dirty="0" smtClean="0"/>
          </a:p>
          <a:p>
            <a:r>
              <a:rPr lang="ko-KR" altLang="en-US" dirty="0" err="1" smtClean="0"/>
              <a:t>이모티콘</a:t>
            </a:r>
            <a:r>
              <a:rPr lang="ko-KR" altLang="en-US" dirty="0" smtClean="0"/>
              <a:t> 형태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ㅇㅅㅇ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우스워의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또는귀여운</a:t>
            </a:r>
            <a:r>
              <a:rPr lang="ko-KR" altLang="en-US" dirty="0" smtClean="0"/>
              <a:t> 표정</a:t>
            </a:r>
            <a:r>
              <a:rPr lang="en-US" altLang="ko-KR" dirty="0" smtClean="0"/>
              <a:t>,T.T </a:t>
            </a:r>
            <a:r>
              <a:rPr lang="ko-KR" altLang="en-US" dirty="0" err="1" smtClean="0"/>
              <a:t>ㅠ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ㅠ</a:t>
            </a:r>
            <a:r>
              <a:rPr lang="en-US" altLang="ko-KR" dirty="0" smtClean="0"/>
              <a:t>:</a:t>
            </a:r>
            <a:r>
              <a:rPr lang="ko-KR" altLang="en-US" dirty="0" smtClean="0"/>
              <a:t>흑흑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주르룩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사이버 언어의 형태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사용하는 언어와는 다른 언어를 사용함으로써 다양한 감정을 표현가능</a:t>
            </a:r>
            <a:endParaRPr lang="en-US" altLang="ko-KR" dirty="0" smtClean="0"/>
          </a:p>
          <a:p>
            <a:r>
              <a:rPr lang="ko-KR" altLang="en-US" dirty="0" smtClean="0"/>
              <a:t>새로운 세계를 창출 한다는 뿌듯함을 느낌</a:t>
            </a:r>
            <a:endParaRPr lang="en-US" altLang="ko-KR" dirty="0" smtClean="0"/>
          </a:p>
          <a:p>
            <a:r>
              <a:rPr lang="ko-KR" altLang="en-US" dirty="0" smtClean="0"/>
              <a:t>대부분이 </a:t>
            </a:r>
            <a:r>
              <a:rPr lang="ko-KR" altLang="en-US" dirty="0" err="1" smtClean="0"/>
              <a:t>줄임말이</a:t>
            </a:r>
            <a:r>
              <a:rPr lang="ko-KR" altLang="en-US" dirty="0" smtClean="0"/>
              <a:t> 많아서 자판으로 입력하는 시간을 단축할 수 있음</a:t>
            </a:r>
            <a:endParaRPr lang="en-US" altLang="ko-KR" dirty="0" smtClean="0"/>
          </a:p>
          <a:p>
            <a:r>
              <a:rPr lang="ko-KR" altLang="en-US" dirty="0" smtClean="0"/>
              <a:t>사이버 언어를 사용하는 사용자의 자기들만의 친근감 표현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b="1" dirty="0" smtClean="0"/>
              <a:t> </a:t>
            </a:r>
            <a:r>
              <a:rPr lang="ko-KR" altLang="en-US" dirty="0" smtClean="0">
                <a:effectLst/>
              </a:rPr>
              <a:t>사이버 언어의 장점</a:t>
            </a:r>
            <a:endParaRPr lang="ko-KR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1859</Words>
  <Application>Microsoft Office PowerPoint</Application>
  <PresentationFormat>화면 슬라이드 쇼(4:3)</PresentationFormat>
  <Paragraphs>193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고구려 벽화</vt:lpstr>
      <vt:lpstr>15장. 정보사회의 윤리</vt:lpstr>
      <vt:lpstr>INDEX</vt:lpstr>
      <vt:lpstr>1. 네티켓이란?   </vt:lpstr>
      <vt:lpstr>참고</vt:lpstr>
      <vt:lpstr> 버지니아 세어 교수의 ‘네티켓 핵심 원칙’</vt:lpstr>
      <vt:lpstr>2. 사이버 언어</vt:lpstr>
      <vt:lpstr>1) 특징</vt:lpstr>
      <vt:lpstr>2)사이버 언어의 형태</vt:lpstr>
      <vt:lpstr>3) 사이버 언어의 장점</vt:lpstr>
      <vt:lpstr>4) 사이버 언어의 단점</vt:lpstr>
      <vt:lpstr>5)채팅방 예절</vt:lpstr>
      <vt:lpstr>6) 사이버 폭력</vt:lpstr>
      <vt:lpstr>7) 올바른 게시판 사용 및 사이버 언어사용</vt:lpstr>
      <vt:lpstr>3. 인터넷중독  1)정의</vt:lpstr>
      <vt:lpstr>2) 인터넷 중독의 원인</vt:lpstr>
      <vt:lpstr>슬라이드 16</vt:lpstr>
      <vt:lpstr>슬라이드 17</vt:lpstr>
      <vt:lpstr>3)인터넷 중독의 유형</vt:lpstr>
      <vt:lpstr>4) 증상과 진단 ①증상</vt:lpstr>
      <vt:lpstr>슬라이드 20</vt:lpstr>
      <vt:lpstr>슬라이드 21</vt:lpstr>
      <vt:lpstr>② 진 단</vt:lpstr>
      <vt:lpstr>4. 개인 정보</vt:lpstr>
      <vt:lpstr>1) 유형</vt:lpstr>
      <vt:lpstr>2) OECD 개인정보 보호원칙</vt:lpstr>
      <vt:lpstr>3) 개인정보 침해</vt:lpstr>
      <vt:lpstr>슬라이드 27</vt:lpstr>
      <vt:lpstr>4)개인정보침해 대응방안</vt:lpstr>
      <vt:lpstr>사전 대응 방안</vt:lpstr>
      <vt:lpstr>기출문제풀이(2급 2008년 3회)</vt:lpstr>
      <vt:lpstr>기출문제풀이2 (1급 2010년 3회)</vt:lpstr>
      <vt:lpstr>기출문제풀이3 (2급 2010년 1회)</vt:lpstr>
      <vt:lpstr>기출문제풀이4 (2급 2010년 3회)</vt:lpstr>
      <vt:lpstr>정 답</vt:lpstr>
      <vt:lpstr>해설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127</cp:revision>
  <dcterms:created xsi:type="dcterms:W3CDTF">2012-01-12T16:29:24Z</dcterms:created>
  <dcterms:modified xsi:type="dcterms:W3CDTF">2012-02-26T07:57:42Z</dcterms:modified>
</cp:coreProperties>
</file>