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299" r:id="rId5"/>
    <p:sldId id="298" r:id="rId6"/>
    <p:sldId id="300" r:id="rId7"/>
    <p:sldId id="301" r:id="rId8"/>
    <p:sldId id="294" r:id="rId9"/>
    <p:sldId id="302" r:id="rId10"/>
    <p:sldId id="303" r:id="rId11"/>
    <p:sldId id="304" r:id="rId12"/>
    <p:sldId id="305" r:id="rId13"/>
    <p:sldId id="307" r:id="rId14"/>
    <p:sldId id="306" r:id="rId15"/>
    <p:sldId id="295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296" r:id="rId25"/>
    <p:sldId id="297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284" r:id="rId35"/>
    <p:sldId id="324" r:id="rId36"/>
    <p:sldId id="325" r:id="rId37"/>
    <p:sldId id="287" r:id="rId38"/>
    <p:sldId id="259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8" autoAdjust="0"/>
    <p:restoredTop sz="94660" autoAdjust="0"/>
  </p:normalViewPr>
  <p:slideViewPr>
    <p:cSldViewPr>
      <p:cViewPr varScale="1">
        <p:scale>
          <a:sx n="94" d="100"/>
          <a:sy n="94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858180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mtClean="0"/>
              <a:t>16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정보사회의 </a:t>
            </a:r>
            <a:r>
              <a:rPr lang="ko-KR" altLang="en-US" smtClean="0"/>
              <a:t>윤리</a:t>
            </a:r>
            <a:r>
              <a:rPr lang="en-US" altLang="ko-KR" smtClean="0"/>
              <a:t>2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smtClean="0"/>
              <a:t> 1.</a:t>
            </a:r>
            <a:r>
              <a:rPr lang="ko-KR" altLang="en-US" smtClean="0"/>
              <a:t>물리적 취약성</a:t>
            </a:r>
          </a:p>
          <a:p>
            <a:pPr lvl="1"/>
            <a:r>
              <a:rPr lang="ko-KR" altLang="en-US" smtClean="0"/>
              <a:t> 정보 시스템이 설치되어 있는 건물이나 서버 및 개인용 컴퓨터가 설치되어 있는사무실에 침입가능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2.</a:t>
            </a:r>
            <a:r>
              <a:rPr lang="ko-KR" altLang="en-US" smtClean="0"/>
              <a:t>자연적 취약성</a:t>
            </a:r>
          </a:p>
          <a:p>
            <a:pPr lvl="1"/>
            <a:r>
              <a:rPr lang="ko-KR" altLang="en-US" smtClean="0"/>
              <a:t> 화재</a:t>
            </a:r>
            <a:r>
              <a:rPr lang="en-US" altLang="ko-KR" smtClean="0"/>
              <a:t>, </a:t>
            </a:r>
            <a:r>
              <a:rPr lang="ko-KR" altLang="en-US" smtClean="0"/>
              <a:t>홍수</a:t>
            </a:r>
            <a:r>
              <a:rPr lang="en-US" altLang="ko-KR" smtClean="0"/>
              <a:t>, </a:t>
            </a:r>
            <a:r>
              <a:rPr lang="ko-KR" altLang="en-US" smtClean="0"/>
              <a:t>지진</a:t>
            </a:r>
            <a:r>
              <a:rPr lang="en-US" altLang="ko-KR" smtClean="0"/>
              <a:t>, </a:t>
            </a:r>
            <a:r>
              <a:rPr lang="ko-KR" altLang="en-US" smtClean="0"/>
              <a:t>번개등의 자연재해에 매우 취약</a:t>
            </a:r>
          </a:p>
          <a:p>
            <a:r>
              <a:rPr lang="ko-KR" altLang="en-US" smtClean="0"/>
              <a:t> </a:t>
            </a:r>
            <a:r>
              <a:rPr lang="en-US" altLang="ko-KR" smtClean="0"/>
              <a:t>3.</a:t>
            </a:r>
            <a:r>
              <a:rPr lang="ko-KR" altLang="en-US" smtClean="0"/>
              <a:t>환경적 취약성</a:t>
            </a:r>
          </a:p>
          <a:p>
            <a:pPr lvl="1"/>
            <a:r>
              <a:rPr lang="ko-KR" altLang="en-US" smtClean="0"/>
              <a:t> 먼지</a:t>
            </a:r>
            <a:r>
              <a:rPr lang="en-US" altLang="ko-KR" smtClean="0"/>
              <a:t>, </a:t>
            </a:r>
            <a:r>
              <a:rPr lang="ko-KR" altLang="en-US" smtClean="0"/>
              <a:t>습도</a:t>
            </a:r>
            <a:r>
              <a:rPr lang="en-US" altLang="ko-KR" smtClean="0"/>
              <a:t>, </a:t>
            </a:r>
            <a:r>
              <a:rPr lang="ko-KR" altLang="en-US" smtClean="0"/>
              <a:t>온도등의 주변환경에 매우 취약</a:t>
            </a:r>
          </a:p>
          <a:p>
            <a:r>
              <a:rPr lang="ko-KR" altLang="en-US" smtClean="0"/>
              <a:t> </a:t>
            </a:r>
            <a:r>
              <a:rPr lang="en-US" altLang="ko-KR" smtClean="0"/>
              <a:t>4.</a:t>
            </a:r>
            <a:r>
              <a:rPr lang="ko-KR" altLang="en-US" smtClean="0"/>
              <a:t>하드웨어 취약성</a:t>
            </a:r>
          </a:p>
          <a:p>
            <a:pPr lvl="1"/>
            <a:r>
              <a:rPr lang="ko-KR" altLang="en-US" smtClean="0"/>
              <a:t> 하드웨어의 오류</a:t>
            </a:r>
            <a:r>
              <a:rPr lang="en-US" altLang="ko-KR" smtClean="0"/>
              <a:t>, </a:t>
            </a:r>
            <a:r>
              <a:rPr lang="ko-KR" altLang="en-US" smtClean="0"/>
              <a:t>오동작이 전체 컴퓨터 시스템의 보안에 손상 입힐수 있음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642918"/>
            <a:ext cx="8572560" cy="600079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 </a:t>
            </a:r>
            <a:r>
              <a:rPr lang="en-US" altLang="ko-KR" smtClean="0"/>
              <a:t>5.</a:t>
            </a:r>
            <a:r>
              <a:rPr lang="ko-KR" altLang="en-US" smtClean="0"/>
              <a:t>소프트웨어 취약성</a:t>
            </a:r>
          </a:p>
          <a:p>
            <a:pPr lvl="1"/>
            <a:r>
              <a:rPr lang="ko-KR" altLang="en-US" smtClean="0"/>
              <a:t> 소프트웨어의오류는 시스템을 취약하게 만들거나 불안정하게 만들수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6.</a:t>
            </a:r>
            <a:r>
              <a:rPr lang="ko-KR" altLang="en-US" smtClean="0"/>
              <a:t>매체 취약성</a:t>
            </a:r>
          </a:p>
          <a:p>
            <a:pPr lvl="1"/>
            <a:r>
              <a:rPr lang="ko-KR" altLang="en-US" smtClean="0"/>
              <a:t> 자기디스크</a:t>
            </a:r>
            <a:r>
              <a:rPr lang="en-US" altLang="ko-KR" smtClean="0"/>
              <a:t>, </a:t>
            </a:r>
            <a:r>
              <a:rPr lang="ko-KR" altLang="en-US" smtClean="0"/>
              <a:t>자기테이프 등의 보조기억장치의 종류와 출력물 등이 손상되거나 손실을 입을 수 있다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 7.</a:t>
            </a:r>
            <a:r>
              <a:rPr lang="ko-KR" altLang="en-US" smtClean="0"/>
              <a:t>전자파 취약성</a:t>
            </a:r>
          </a:p>
          <a:p>
            <a:pPr lvl="1"/>
            <a:r>
              <a:rPr lang="ko-KR" altLang="en-US" smtClean="0"/>
              <a:t> 컴퓨터나 네트워크상의 전자파신호를 가로챌수있다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 8.</a:t>
            </a:r>
            <a:r>
              <a:rPr lang="ko-KR" altLang="en-US" smtClean="0"/>
              <a:t>통신 취약성</a:t>
            </a:r>
          </a:p>
          <a:p>
            <a:pPr lvl="1"/>
            <a:r>
              <a:rPr lang="ko-KR" altLang="en-US" smtClean="0"/>
              <a:t> 네트워크상의 허용되지 않은 자의 침입을 의미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9.</a:t>
            </a:r>
            <a:r>
              <a:rPr lang="ko-KR" altLang="en-US" smtClean="0"/>
              <a:t>인적 취약성</a:t>
            </a:r>
          </a:p>
          <a:p>
            <a:pPr lvl="1"/>
            <a:r>
              <a:rPr lang="ko-KR" altLang="en-US" smtClean="0"/>
              <a:t> 컴퓨터 시스템을 사용하거나 관리하는 자에 대한 취약성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357298"/>
            <a:ext cx="8686800" cy="5214974"/>
          </a:xfrm>
        </p:spPr>
        <p:txBody>
          <a:bodyPr>
            <a:normAutofit fontScale="92500"/>
          </a:bodyPr>
          <a:lstStyle/>
          <a:p>
            <a:r>
              <a:rPr lang="ko-KR" altLang="en-US" smtClean="0"/>
              <a:t>정보시스템에 침입하여 비정상적인 결과를 초래할수 있는 위협들이다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자연에 의한 위협 </a:t>
            </a:r>
            <a:endParaRPr lang="en-US" altLang="ko-KR" smtClean="0"/>
          </a:p>
          <a:p>
            <a:pPr lvl="1"/>
            <a:r>
              <a:rPr lang="en-US" altLang="ko-KR" smtClean="0"/>
              <a:t>: </a:t>
            </a:r>
            <a:r>
              <a:rPr lang="ko-KR" altLang="en-US" smtClean="0"/>
              <a:t>화재</a:t>
            </a:r>
            <a:r>
              <a:rPr lang="en-US" altLang="ko-KR" smtClean="0"/>
              <a:t>,</a:t>
            </a:r>
            <a:r>
              <a:rPr lang="ko-KR" altLang="en-US" smtClean="0"/>
              <a:t>홍수</a:t>
            </a:r>
            <a:r>
              <a:rPr lang="en-US" altLang="ko-KR" smtClean="0"/>
              <a:t>,</a:t>
            </a:r>
            <a:r>
              <a:rPr lang="ko-KR" altLang="en-US" smtClean="0"/>
              <a:t>지진</a:t>
            </a:r>
            <a:r>
              <a:rPr lang="en-US" altLang="ko-KR" smtClean="0"/>
              <a:t>, </a:t>
            </a:r>
            <a:r>
              <a:rPr lang="ko-KR" altLang="en-US" smtClean="0"/>
              <a:t>전력차단 등이 대표적</a:t>
            </a:r>
          </a:p>
          <a:p>
            <a:r>
              <a:rPr lang="ko-KR" altLang="en-US" smtClean="0"/>
              <a:t>인간에 위한 위협</a:t>
            </a:r>
          </a:p>
          <a:p>
            <a:r>
              <a:rPr lang="ko-KR" altLang="en-US" smtClean="0"/>
              <a:t>비의도적 위협 </a:t>
            </a:r>
            <a:endParaRPr lang="en-US" altLang="ko-KR" smtClean="0"/>
          </a:p>
          <a:p>
            <a:pPr lvl="1"/>
            <a:r>
              <a:rPr lang="en-US" altLang="ko-KR" smtClean="0"/>
              <a:t>: </a:t>
            </a:r>
            <a:r>
              <a:rPr lang="ko-KR" altLang="en-US" smtClean="0"/>
              <a:t>인간의 실수와 태만등이 주된원인</a:t>
            </a:r>
            <a:r>
              <a:rPr lang="en-US" altLang="ko-KR" smtClean="0"/>
              <a:t>,</a:t>
            </a:r>
            <a:r>
              <a:rPr lang="ko-KR" altLang="en-US" smtClean="0"/>
              <a:t>보안의식의 부족</a:t>
            </a:r>
          </a:p>
          <a:p>
            <a:r>
              <a:rPr lang="ko-KR" altLang="en-US" smtClean="0"/>
              <a:t>의도적 위협 </a:t>
            </a:r>
            <a:endParaRPr lang="en-US" altLang="ko-KR" smtClean="0"/>
          </a:p>
          <a:p>
            <a:pPr lvl="1"/>
            <a:r>
              <a:rPr lang="en-US" altLang="ko-KR" smtClean="0"/>
              <a:t>: </a:t>
            </a:r>
            <a:r>
              <a:rPr lang="ko-KR" altLang="en-US" smtClean="0"/>
              <a:t>바이러스 제작 유포</a:t>
            </a:r>
            <a:r>
              <a:rPr lang="en-US" altLang="ko-KR" smtClean="0"/>
              <a:t>, </a:t>
            </a:r>
            <a:r>
              <a:rPr lang="ko-KR" altLang="en-US" smtClean="0"/>
              <a:t>도청</a:t>
            </a:r>
            <a:r>
              <a:rPr lang="en-US" altLang="ko-KR" smtClean="0"/>
              <a:t>, </a:t>
            </a:r>
            <a:r>
              <a:rPr lang="ko-KR" altLang="en-US" smtClean="0"/>
              <a:t>불법접근</a:t>
            </a:r>
            <a:r>
              <a:rPr lang="en-US" altLang="ko-KR" smtClean="0"/>
              <a:t>, </a:t>
            </a:r>
            <a:r>
              <a:rPr lang="ko-KR" altLang="en-US" smtClean="0"/>
              <a:t>악의적인시스템 장애 유발 등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</a:t>
            </a:r>
            <a:r>
              <a:rPr lang="ko-KR" altLang="en-US" smtClean="0"/>
              <a:t>보안 위협</a:t>
            </a: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mtClean="0"/>
              <a:t>정보누출 위협</a:t>
            </a:r>
          </a:p>
          <a:p>
            <a:pPr lvl="1"/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권한이 없는 사용자에게 보호되어야할 정보가 알려지게 되는 것 </a:t>
            </a:r>
          </a:p>
          <a:p>
            <a:r>
              <a:rPr lang="ko-KR" altLang="en-US" smtClean="0"/>
              <a:t>무결성 위협</a:t>
            </a:r>
          </a:p>
          <a:p>
            <a:pPr lvl="1"/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보호되어야 할 정보가 불법적으로 수정</a:t>
            </a:r>
            <a:r>
              <a:rPr lang="en-US" altLang="ko-KR" smtClean="0"/>
              <a:t>, </a:t>
            </a:r>
            <a:r>
              <a:rPr lang="ko-KR" altLang="en-US" smtClean="0"/>
              <a:t>생성</a:t>
            </a:r>
            <a:r>
              <a:rPr lang="en-US" altLang="ko-KR" smtClean="0"/>
              <a:t>, </a:t>
            </a:r>
            <a:r>
              <a:rPr lang="ko-KR" altLang="en-US" smtClean="0"/>
              <a:t>삭제 되는것을 의미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서비스거부 위협</a:t>
            </a:r>
          </a:p>
          <a:p>
            <a:pPr lvl="1"/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정보시스템을 사용할 권한이 있는 자에게 제공되어야 할 서비스의 지연</a:t>
            </a:r>
            <a:r>
              <a:rPr lang="en-US" altLang="ko-KR" smtClean="0"/>
              <a:t>,</a:t>
            </a:r>
            <a:r>
              <a:rPr lang="ko-KR" altLang="en-US" smtClean="0"/>
              <a:t>방해</a:t>
            </a:r>
            <a:r>
              <a:rPr lang="en-US" altLang="ko-KR" smtClean="0"/>
              <a:t>,</a:t>
            </a:r>
            <a:r>
              <a:rPr lang="ko-KR" altLang="en-US" smtClean="0"/>
              <a:t>중지를 의미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공격이란</a:t>
            </a:r>
            <a:r>
              <a:rPr lang="en-US" altLang="ko-KR" smtClean="0"/>
              <a:t>, </a:t>
            </a:r>
            <a:r>
              <a:rPr lang="ko-KR" altLang="en-US" smtClean="0"/>
              <a:t>불법적인 공격자가 악의적으로 시스템에 칩입하여 시스템 내의 정보를 누출</a:t>
            </a:r>
            <a:r>
              <a:rPr lang="en-US" altLang="ko-KR" smtClean="0"/>
              <a:t>,</a:t>
            </a:r>
            <a:r>
              <a:rPr lang="ko-KR" altLang="en-US" smtClean="0"/>
              <a:t>변조</a:t>
            </a:r>
            <a:r>
              <a:rPr lang="en-US" altLang="ko-KR" smtClean="0"/>
              <a:t>,</a:t>
            </a:r>
            <a:r>
              <a:rPr lang="ko-KR" altLang="en-US" smtClean="0"/>
              <a:t>파괴하는 행위를 말하며 다음과 같은 종류가 있다</a:t>
            </a:r>
          </a:p>
          <a:p>
            <a:r>
              <a:rPr lang="ko-KR" altLang="en-US" smtClean="0"/>
              <a:t> 중단</a:t>
            </a:r>
            <a:r>
              <a:rPr lang="en-US" altLang="ko-KR" smtClean="0"/>
              <a:t>(</a:t>
            </a:r>
            <a:r>
              <a:rPr lang="ko-KR" altLang="en-US" smtClean="0"/>
              <a:t>전송방해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 </a:t>
            </a:r>
            <a:r>
              <a:rPr lang="ko-KR" altLang="en-US" smtClean="0"/>
              <a:t>가로채기</a:t>
            </a:r>
          </a:p>
          <a:p>
            <a:r>
              <a:rPr lang="ko-KR" altLang="en-US" smtClean="0"/>
              <a:t> 데이터변조</a:t>
            </a:r>
          </a:p>
          <a:p>
            <a:r>
              <a:rPr lang="ko-KR" altLang="en-US" smtClean="0"/>
              <a:t> 데이터위조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</a:t>
            </a:r>
            <a:r>
              <a:rPr lang="ko-KR" altLang="en-US" smtClean="0"/>
              <a:t>공격</a:t>
            </a:r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윤리는 옳고 그름을 판단하는 도덕적 규칙을  의미한다</a:t>
            </a:r>
          </a:p>
          <a:p>
            <a:r>
              <a:rPr lang="ko-KR" altLang="en-US" smtClean="0"/>
              <a:t>일반적인  윤리학은 기술 윤리학</a:t>
            </a:r>
            <a:r>
              <a:rPr lang="en-US" altLang="ko-KR" smtClean="0"/>
              <a:t>, </a:t>
            </a:r>
            <a:r>
              <a:rPr lang="ko-KR" altLang="en-US" smtClean="0"/>
              <a:t>규범윤리학</a:t>
            </a:r>
            <a:r>
              <a:rPr lang="en-US" altLang="ko-KR" smtClean="0"/>
              <a:t>, </a:t>
            </a:r>
            <a:r>
              <a:rPr lang="ko-KR" altLang="en-US" smtClean="0"/>
              <a:t>메타윤리학 </a:t>
            </a:r>
            <a:r>
              <a:rPr lang="en-US" altLang="ko-KR" smtClean="0"/>
              <a:t>3</a:t>
            </a:r>
            <a:r>
              <a:rPr lang="ko-KR" altLang="en-US" smtClean="0"/>
              <a:t>분야로 구분된다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인터넷 윤리란</a:t>
            </a:r>
            <a:r>
              <a:rPr lang="en-US" altLang="ko-KR" smtClean="0"/>
              <a:t>? </a:t>
            </a:r>
            <a:r>
              <a:rPr lang="ko-KR" altLang="en-US" smtClean="0"/>
              <a:t>인터넷과 관련된 문제들에 대한 윤리적 탐구를 목표로하는 학문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미국의 랭포드</a:t>
            </a:r>
            <a:r>
              <a:rPr lang="en-US" altLang="ko-KR" smtClean="0"/>
              <a:t>(Langford)</a:t>
            </a:r>
            <a:r>
              <a:rPr lang="ko-KR" altLang="en-US" smtClean="0"/>
              <a:t>란 학자가 인터넷 윤리학이라는 용어를 공식적으로 사용했다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인터넷윤리교육</a:t>
            </a:r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정보화시대라고 불리는 현대에 인터넷의 사용이 급증하게 되었다</a:t>
            </a:r>
          </a:p>
          <a:p>
            <a:r>
              <a:rPr lang="ko-KR" altLang="en-US" smtClean="0"/>
              <a:t>인터넷 사용의 급증으로 인한 수 없이 많은 인간생활의 편리함도  급증하였으나 이에 못지않게 비정상적인 역기능도 함께 증가하였다</a:t>
            </a:r>
          </a:p>
          <a:p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해킹</a:t>
            </a:r>
            <a:r>
              <a:rPr lang="en-US" altLang="ko-KR" smtClean="0"/>
              <a:t>, </a:t>
            </a:r>
            <a:r>
              <a:rPr lang="ko-KR" altLang="en-US" smtClean="0"/>
              <a:t>도청</a:t>
            </a:r>
            <a:r>
              <a:rPr lang="en-US" altLang="ko-KR" smtClean="0"/>
              <a:t>, </a:t>
            </a:r>
            <a:r>
              <a:rPr lang="ko-KR" altLang="en-US" smtClean="0"/>
              <a:t>프라이버시 침해</a:t>
            </a:r>
            <a:r>
              <a:rPr lang="en-US" altLang="ko-KR" smtClean="0"/>
              <a:t>, </a:t>
            </a:r>
            <a:r>
              <a:rPr lang="ko-KR" altLang="en-US" smtClean="0"/>
              <a:t>악플</a:t>
            </a:r>
          </a:p>
          <a:p>
            <a:r>
              <a:rPr lang="ko-KR" altLang="en-US" smtClean="0"/>
              <a:t>따라서 자율적인 개개인의 인터넷활동도 존중하면서 보다 도덕적인 사이버활동을  권장하고자하는 인터넷윤리학이 발전하게 되었다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</a:t>
            </a:r>
            <a:r>
              <a:rPr lang="ko-KR" altLang="en-US" smtClean="0"/>
              <a:t>등장배경</a:t>
            </a:r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컴퓨터 윤리라는 용어를 직접 사용하지는 않았지만 새로운 학문으로서의 기반을 다진 사람은  </a:t>
            </a:r>
            <a:r>
              <a:rPr lang="en-US" altLang="ko-KR" smtClean="0"/>
              <a:t>MIT </a:t>
            </a:r>
            <a:r>
              <a:rPr lang="ko-KR" altLang="en-US" smtClean="0"/>
              <a:t>교수였던  </a:t>
            </a:r>
            <a:r>
              <a:rPr lang="en-US" altLang="ko-KR" smtClean="0"/>
              <a:t>N.Weiner</a:t>
            </a:r>
            <a:r>
              <a:rPr lang="ko-KR" altLang="en-US" smtClean="0"/>
              <a:t>였다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그는 새로운 컴퓨터관련기술이 가지고 올 사회적 윤리적 결과들을  거의  정확하게 예측하였다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낡은 사회적</a:t>
            </a:r>
            <a:r>
              <a:rPr lang="en-US" altLang="ko-KR" smtClean="0"/>
              <a:t>,</a:t>
            </a:r>
            <a:r>
              <a:rPr lang="ko-KR" altLang="en-US" smtClean="0"/>
              <a:t>윤리적 개념들을 다시 살펴보고 재정비해야한다고 주장하였다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</a:t>
            </a:r>
            <a:r>
              <a:rPr lang="ko-KR" altLang="en-US" smtClean="0"/>
              <a:t>발전사</a:t>
            </a:r>
            <a:r>
              <a:rPr lang="en-US" altLang="ko-KR" smtClean="0"/>
              <a:t>(1940~50</a:t>
            </a:r>
            <a:r>
              <a:rPr lang="ko-KR" altLang="en-US" smtClean="0"/>
              <a:t>년대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1968</a:t>
            </a:r>
            <a:r>
              <a:rPr lang="ko-KR" altLang="en-US" smtClean="0"/>
              <a:t>년</a:t>
            </a:r>
            <a:r>
              <a:rPr lang="en-US" altLang="ko-KR" smtClean="0"/>
              <a:t>,  D. Parker</a:t>
            </a:r>
            <a:r>
              <a:rPr lang="ko-KR" altLang="en-US" smtClean="0"/>
              <a:t>는 컴퓨터협회 학술지에 ‘정보처리의 윤리적 규칙’이라는 논문을 발표하면서 그협회를 위한 전문가 행위규범을 개발 발표하였다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그는 ‘사람들이 컴퓨터 센터에 들어갈 때는 윤리는 문앞에 들어가는 것같다’라고 하며 사람들의 컴퓨터 윤리 의식의 부재에 대해 빗대어 말했다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그는  컴퓨터윤리분야에 대한 중요성을 널리 인식 시켰으며 새롭게 발전 시켰다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발전사</a:t>
            </a:r>
            <a:r>
              <a:rPr lang="en-US" altLang="ko-KR" smtClean="0"/>
              <a:t>(1960</a:t>
            </a:r>
            <a:r>
              <a:rPr lang="ko-KR" altLang="en-US" smtClean="0"/>
              <a:t>년대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143536"/>
          </a:xfrm>
        </p:spPr>
        <p:txBody>
          <a:bodyPr>
            <a:normAutofit/>
          </a:bodyPr>
          <a:lstStyle/>
          <a:p>
            <a:r>
              <a:rPr lang="en-US" altLang="ko-KR" smtClean="0"/>
              <a:t>W. Manner</a:t>
            </a:r>
            <a:r>
              <a:rPr lang="ko-KR" altLang="en-US" smtClean="0"/>
              <a:t>는  컴퓨터의 기술발달로 인해 심각해진 윤리문제를 다루기 위해 ‘컴퓨터윤리’라는 용어를 사용하기 시작했다</a:t>
            </a:r>
          </a:p>
          <a:p>
            <a:r>
              <a:rPr lang="ko-KR" altLang="en-US" smtClean="0"/>
              <a:t>그는 대학강좌에 컴퓨터 윤리강좌를 개설하는 앞장섰다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사실상 매너로 인해 미국의 많은 대학들은 컴퓨터 윤리 강좌를 개설되었으며</a:t>
            </a:r>
            <a:r>
              <a:rPr lang="en-US" altLang="ko-KR" smtClean="0"/>
              <a:t>, </a:t>
            </a:r>
            <a:r>
              <a:rPr lang="ko-KR" altLang="en-US" smtClean="0"/>
              <a:t>일부 신지식들은 이 분야에 관심을 기울익 시작했다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발전사</a:t>
            </a:r>
            <a:r>
              <a:rPr lang="en-US" altLang="ko-KR" smtClean="0"/>
              <a:t>(1970</a:t>
            </a:r>
            <a:r>
              <a:rPr lang="ko-KR" altLang="en-US" smtClean="0"/>
              <a:t>년대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유해정보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정보보안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인터넷윤리교육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저작권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357298"/>
            <a:ext cx="8858280" cy="528641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mtClean="0"/>
              <a:t>앞선 </a:t>
            </a:r>
            <a:r>
              <a:rPr lang="en-US" altLang="ko-KR" smtClean="0"/>
              <a:t>D. Parker</a:t>
            </a:r>
            <a:r>
              <a:rPr lang="ko-KR" altLang="en-US" smtClean="0"/>
              <a:t>나  </a:t>
            </a:r>
            <a:r>
              <a:rPr lang="en-US" altLang="ko-KR" smtClean="0"/>
              <a:t>W. Manner  </a:t>
            </a:r>
            <a:r>
              <a:rPr lang="ko-KR" altLang="en-US" smtClean="0"/>
              <a:t>등의 선국적인 학자들의 덕분에 컴퓨터윤리학은 학문분야로서 꾸준한 성장을 이루었으며</a:t>
            </a:r>
            <a:r>
              <a:rPr lang="en-US" altLang="ko-KR" smtClean="0"/>
              <a:t>, </a:t>
            </a:r>
          </a:p>
          <a:p>
            <a:r>
              <a:rPr lang="ko-KR" altLang="en-US" smtClean="0"/>
              <a:t>미국뿐 아니라 유럽에서도 컴퓨터기술의 발달로 기인한 수 많은 윤리적 문제들이 사회적인 이슈가 되었다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이 시기에 왕성한 연구활동이 이루어졌다</a:t>
            </a:r>
          </a:p>
          <a:p>
            <a:pPr lvl="1"/>
            <a:r>
              <a:rPr lang="en-US" altLang="ko-KR" smtClean="0"/>
              <a:t>1985, J.Moor’</a:t>
            </a:r>
            <a:r>
              <a:rPr lang="ko-KR" altLang="en-US" smtClean="0"/>
              <a:t>컴퓨터 윤리란 무었인가</a:t>
            </a:r>
            <a:r>
              <a:rPr lang="en-US" altLang="ko-KR" smtClean="0"/>
              <a:t>?, metaphilosophy</a:t>
            </a:r>
            <a:r>
              <a:rPr lang="ko-KR" altLang="en-US" smtClean="0"/>
              <a:t>기재</a:t>
            </a:r>
          </a:p>
          <a:p>
            <a:pPr lvl="1"/>
            <a:r>
              <a:rPr lang="en-US" altLang="ko-KR" smtClean="0"/>
              <a:t>1985, D.Johnson, ‘</a:t>
            </a:r>
            <a:r>
              <a:rPr lang="ko-KR" altLang="en-US" smtClean="0"/>
              <a:t>컴퓨터 윤리’출간</a:t>
            </a:r>
            <a:r>
              <a:rPr lang="en-US" altLang="ko-KR" smtClean="0"/>
              <a:t>-</a:t>
            </a:r>
            <a:r>
              <a:rPr lang="ko-KR" altLang="en-US" smtClean="0"/>
              <a:t>컴퓨터 윤리 분야 최초 교재</a:t>
            </a:r>
          </a:p>
          <a:p>
            <a:pPr lvl="1"/>
            <a:r>
              <a:rPr lang="ko-KR" altLang="en-US" smtClean="0"/>
              <a:t> </a:t>
            </a:r>
            <a:r>
              <a:rPr lang="en-US" altLang="ko-KR" smtClean="0"/>
              <a:t>1980, </a:t>
            </a:r>
            <a:r>
              <a:rPr lang="ko-KR" altLang="en-US" smtClean="0"/>
              <a:t>심리학</a:t>
            </a:r>
            <a:r>
              <a:rPr lang="en-US" altLang="ko-KR" smtClean="0"/>
              <a:t>,</a:t>
            </a:r>
            <a:r>
              <a:rPr lang="ko-KR" altLang="en-US" smtClean="0"/>
              <a:t>사회학 분야에서의 컴퓨터 윤리 관련 저서들출간</a:t>
            </a:r>
          </a:p>
          <a:p>
            <a:pPr lvl="1"/>
            <a:r>
              <a:rPr lang="en-US" altLang="ko-KR" smtClean="0"/>
              <a:t>1984. S.Turkle,’</a:t>
            </a:r>
            <a:r>
              <a:rPr lang="ko-KR" altLang="en-US" smtClean="0"/>
              <a:t>두번째 자아’ 책출판</a:t>
            </a:r>
          </a:p>
          <a:p>
            <a:pPr lvl="1"/>
            <a:r>
              <a:rPr lang="en-US" altLang="ko-KR" smtClean="0"/>
              <a:t>1984,J.Perrolle, ‘</a:t>
            </a:r>
            <a:r>
              <a:rPr lang="ko-KR" altLang="en-US" smtClean="0"/>
              <a:t>컴퓨터와 사회변동’ 출판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발전사</a:t>
            </a:r>
            <a:r>
              <a:rPr lang="en-US" altLang="ko-KR" smtClean="0"/>
              <a:t>(1980</a:t>
            </a:r>
            <a:r>
              <a:rPr lang="ko-KR" altLang="en-US" smtClean="0"/>
              <a:t>년대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514353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mtClean="0"/>
              <a:t>1990</a:t>
            </a:r>
            <a:r>
              <a:rPr lang="ko-KR" altLang="en-US" smtClean="0"/>
              <a:t>년대 중반</a:t>
            </a:r>
            <a:r>
              <a:rPr lang="en-US" altLang="ko-KR" smtClean="0"/>
              <a:t>, S.Rogerson</a:t>
            </a:r>
            <a:r>
              <a:rPr lang="ko-KR" altLang="en-US" smtClean="0"/>
              <a:t>의 공으로 컴퓨터 윤리에 대한 관심이 유럽과 호주로 확산됨 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S.Rogerson</a:t>
            </a:r>
            <a:r>
              <a:rPr lang="ko-KR" altLang="en-US" smtClean="0"/>
              <a:t>은 컴퓨터 사용과 사회적 책임을 연구하는 기관을 설립하고 국제 학술대회를 개최하였다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S.Rogerson</a:t>
            </a:r>
            <a:r>
              <a:rPr lang="ko-KR" altLang="en-US" smtClean="0"/>
              <a:t>은 “</a:t>
            </a:r>
            <a:r>
              <a:rPr lang="en-US" altLang="ko-KR" smtClean="0"/>
              <a:t>1990</a:t>
            </a:r>
            <a:r>
              <a:rPr lang="ko-KR" altLang="en-US" smtClean="0"/>
              <a:t>년대 중반은 컴퓨터 윤리의 제</a:t>
            </a:r>
            <a:r>
              <a:rPr lang="en-US" altLang="ko-KR" smtClean="0"/>
              <a:t>2</a:t>
            </a:r>
            <a:r>
              <a:rPr lang="ko-KR" altLang="en-US" smtClean="0"/>
              <a:t>세대의 시작을 예고했다</a:t>
            </a:r>
            <a:r>
              <a:rPr lang="en-US" altLang="ko-KR" smtClean="0"/>
              <a:t>. </a:t>
            </a:r>
            <a:r>
              <a:rPr lang="ko-KR" altLang="en-US" smtClean="0"/>
              <a:t>개념적 토대를 구축하고 정교화시키는 동시에 실제적인 분석틀을 개발하여 이를 통해 정보기술의 활용과정에서 예측하지 못했던 결과의 가능성을 줄여야 할 시기가 도래 했다고 말하여 </a:t>
            </a:r>
            <a:r>
              <a:rPr lang="en-US" altLang="ko-KR" smtClean="0"/>
              <a:t>1990</a:t>
            </a:r>
            <a:r>
              <a:rPr lang="ko-KR" altLang="en-US" smtClean="0"/>
              <a:t>년대가 컴퓨터 윤리발전의 제</a:t>
            </a:r>
            <a:r>
              <a:rPr lang="en-US" altLang="ko-KR" smtClean="0"/>
              <a:t>2</a:t>
            </a:r>
            <a:r>
              <a:rPr lang="ko-KR" altLang="en-US" smtClean="0"/>
              <a:t>세대에 해당함을 언급하였다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발전사</a:t>
            </a:r>
            <a:r>
              <a:rPr lang="en-US" altLang="ko-KR" smtClean="0"/>
              <a:t>(1990</a:t>
            </a:r>
            <a:r>
              <a:rPr lang="ko-KR" altLang="en-US" smtClean="0"/>
              <a:t>년대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인터넷의 발달로 인해 현재 컴퓨터 윤리학은 사이버윤리학이 대세를 이루며 스피넬로와 헤임링크라는 학자에 의해 주도되고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스피넬로는 공리주의 </a:t>
            </a:r>
            <a:r>
              <a:rPr lang="en-US" altLang="ko-KR" smtClean="0"/>
              <a:t>, </a:t>
            </a:r>
            <a:r>
              <a:rPr lang="ko-KR" altLang="en-US" smtClean="0"/>
              <a:t>사회계약이론</a:t>
            </a:r>
            <a:r>
              <a:rPr lang="en-US" altLang="ko-KR" smtClean="0"/>
              <a:t>, </a:t>
            </a:r>
            <a:r>
              <a:rPr lang="ko-KR" altLang="en-US" smtClean="0"/>
              <a:t>자연법이론</a:t>
            </a:r>
            <a:r>
              <a:rPr lang="en-US" altLang="ko-KR" smtClean="0"/>
              <a:t>, </a:t>
            </a:r>
            <a:r>
              <a:rPr lang="ko-KR" altLang="en-US" smtClean="0"/>
              <a:t>도덕적 의무론을 검토한 후에 자율성의 원리</a:t>
            </a:r>
            <a:r>
              <a:rPr lang="en-US" altLang="ko-KR" smtClean="0"/>
              <a:t>, </a:t>
            </a:r>
            <a:r>
              <a:rPr lang="ko-KR" altLang="en-US" smtClean="0"/>
              <a:t>해악금지의 원리</a:t>
            </a:r>
            <a:r>
              <a:rPr lang="en-US" altLang="ko-KR" smtClean="0"/>
              <a:t>, </a:t>
            </a:r>
            <a:r>
              <a:rPr lang="ko-KR" altLang="en-US" smtClean="0"/>
              <a:t>정의의 원리를 제시하였다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헤임링크는 사회속에서 정보통신기술의 전개가 지니는 사회적</a:t>
            </a:r>
            <a:r>
              <a:rPr lang="en-US" altLang="ko-KR" smtClean="0"/>
              <a:t>, </a:t>
            </a:r>
            <a:r>
              <a:rPr lang="ko-KR" altLang="en-US" smtClean="0"/>
              <a:t>운리적 함축을 심층적으로 다룰 수 있는 강좌가 학교강좌에 속해야한다고 주장했다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발전사</a:t>
            </a:r>
            <a:r>
              <a:rPr lang="en-US" altLang="ko-KR" smtClean="0"/>
              <a:t>(2000</a:t>
            </a:r>
            <a:r>
              <a:rPr lang="ko-KR" altLang="en-US" smtClean="0"/>
              <a:t>년대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인터넷상에서 서로 상대방을 배려하고 존중한다</a:t>
            </a:r>
          </a:p>
          <a:p>
            <a:r>
              <a:rPr lang="ko-KR" altLang="en-US" smtClean="0"/>
              <a:t>인터넷윤리의 소중함을 깨닫고 윤리실천의 책임을 다한다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인터넷상에서의 어떠한 경우에도 불법적인 행동을 하지않는다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인터넷이 건전한 정보의 생산</a:t>
            </a:r>
            <a:r>
              <a:rPr lang="en-US" altLang="ko-KR" smtClean="0"/>
              <a:t>.</a:t>
            </a:r>
            <a:r>
              <a:rPr lang="ko-KR" altLang="en-US" smtClean="0"/>
              <a:t>유통</a:t>
            </a:r>
            <a:r>
              <a:rPr lang="en-US" altLang="ko-KR" smtClean="0"/>
              <a:t>,</a:t>
            </a:r>
            <a:r>
              <a:rPr lang="ko-KR" altLang="en-US" smtClean="0"/>
              <a:t>활용의 장이 되도록 노력한다</a:t>
            </a:r>
            <a:r>
              <a:rPr lang="en-US" altLang="ko-KR" smtClean="0"/>
              <a:t>.</a:t>
            </a:r>
          </a:p>
          <a:p>
            <a:pPr algn="r">
              <a:buNone/>
            </a:pPr>
            <a:r>
              <a:rPr lang="ko-KR" altLang="en-US" sz="2800" smtClean="0">
                <a:solidFill>
                  <a:srgbClr val="000099"/>
                </a:solidFill>
              </a:rPr>
              <a:t>인터넷윤리실천협의회 </a:t>
            </a:r>
            <a:r>
              <a:rPr lang="en-US" altLang="ko-KR" sz="2800" smtClean="0">
                <a:solidFill>
                  <a:srgbClr val="000099"/>
                </a:solidFill>
              </a:rPr>
              <a:t>, 2009</a:t>
            </a:r>
            <a:r>
              <a:rPr lang="ko-KR" altLang="en-US" sz="2800" smtClean="0">
                <a:solidFill>
                  <a:srgbClr val="000099"/>
                </a:solidFill>
              </a:rPr>
              <a:t>년</a:t>
            </a:r>
            <a:endParaRPr lang="en-US" altLang="ko-KR" sz="2800" smtClean="0">
              <a:solidFill>
                <a:srgbClr val="000099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바람직한 인터넷생활</a:t>
            </a:r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저작권이란 시</a:t>
            </a:r>
            <a:r>
              <a:rPr lang="en-US" altLang="ko-KR" smtClean="0"/>
              <a:t>, </a:t>
            </a:r>
            <a:r>
              <a:rPr lang="ko-KR" altLang="en-US" smtClean="0"/>
              <a:t>소설</a:t>
            </a:r>
            <a:r>
              <a:rPr lang="en-US" altLang="ko-KR" smtClean="0"/>
              <a:t>, </a:t>
            </a:r>
            <a:r>
              <a:rPr lang="ko-KR" altLang="en-US" smtClean="0"/>
              <a:t>음악</a:t>
            </a:r>
            <a:r>
              <a:rPr lang="en-US" altLang="ko-KR" smtClean="0"/>
              <a:t>, </a:t>
            </a:r>
            <a:r>
              <a:rPr lang="ko-KR" altLang="en-US" smtClean="0"/>
              <a:t>미술</a:t>
            </a:r>
            <a:r>
              <a:rPr lang="en-US" altLang="ko-KR" smtClean="0"/>
              <a:t>, </a:t>
            </a:r>
            <a:r>
              <a:rPr lang="ko-KR" altLang="en-US" smtClean="0"/>
              <a:t>연극</a:t>
            </a:r>
            <a:r>
              <a:rPr lang="en-US" altLang="ko-KR" smtClean="0"/>
              <a:t>, </a:t>
            </a:r>
            <a:r>
              <a:rPr lang="ko-KR" altLang="en-US" smtClean="0"/>
              <a:t>컴퓨터 프로그램 등과 같은 </a:t>
            </a:r>
            <a:r>
              <a:rPr lang="en-US" altLang="ko-KR" smtClean="0"/>
              <a:t>"</a:t>
            </a:r>
            <a:r>
              <a:rPr lang="ko-KR" altLang="en-US" smtClean="0"/>
              <a:t>저작물</a:t>
            </a:r>
            <a:r>
              <a:rPr lang="en-US" altLang="ko-KR" smtClean="0"/>
              <a:t>"</a:t>
            </a:r>
            <a:r>
              <a:rPr lang="ko-KR" altLang="en-US" smtClean="0"/>
              <a:t>에 대하여 창작자가 가지는 권리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</a:t>
            </a:r>
            <a:r>
              <a:rPr lang="ko-KR" altLang="en-US" smtClean="0"/>
              <a:t>저작권이란 문학</a:t>
            </a:r>
            <a:r>
              <a:rPr lang="en-US" altLang="ko-KR" smtClean="0"/>
              <a:t>·</a:t>
            </a:r>
            <a:r>
              <a:rPr lang="ko-KR" altLang="en-US" smtClean="0"/>
              <a:t>음악</a:t>
            </a:r>
            <a:r>
              <a:rPr lang="en-US" altLang="ko-KR" smtClean="0"/>
              <a:t>·</a:t>
            </a:r>
            <a:r>
              <a:rPr lang="ko-KR" altLang="en-US" smtClean="0"/>
              <a:t>연극</a:t>
            </a:r>
            <a:r>
              <a:rPr lang="en-US" altLang="ko-KR" smtClean="0"/>
              <a:t>·</a:t>
            </a:r>
            <a:r>
              <a:rPr lang="ko-KR" altLang="en-US" smtClean="0"/>
              <a:t>미술 작품의 내용과 형식의 복제</a:t>
            </a:r>
            <a:r>
              <a:rPr lang="en-US" altLang="ko-KR" smtClean="0"/>
              <a:t>·</a:t>
            </a:r>
            <a:r>
              <a:rPr lang="ko-KR" altLang="en-US" smtClean="0"/>
              <a:t>출판</a:t>
            </a:r>
            <a:r>
              <a:rPr lang="en-US" altLang="ko-KR" smtClean="0"/>
              <a:t>·</a:t>
            </a:r>
            <a:r>
              <a:rPr lang="ko-KR" altLang="en-US" smtClean="0"/>
              <a:t>판매 등에 대하여 법적으로 보장된 배타적인 권리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저작권법은 원 창작물을 만든 작가 및 기타 창작인에게 정해진 일정 기간 동안 자신의 창작품의 복사물을 만들고 배포할 수 있는 독점권리를 부여하는 것입니다</a:t>
            </a:r>
            <a:r>
              <a:rPr lang="en-US" altLang="ko-KR" smtClean="0"/>
              <a:t>.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4. </a:t>
            </a:r>
            <a:r>
              <a:rPr lang="ko-KR" altLang="en-US" smtClean="0"/>
              <a:t>저작권</a:t>
            </a:r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ko-KR" altLang="en-US" smtClean="0"/>
              <a:t>우리나라에서는 창작물에 대하여 각각개별 법률들이 제정되어 있음</a:t>
            </a:r>
          </a:p>
          <a:p>
            <a:pPr lvl="1"/>
            <a:r>
              <a:rPr lang="ko-KR" altLang="en-US" smtClean="0"/>
              <a:t>특허법</a:t>
            </a:r>
            <a:r>
              <a:rPr lang="en-US" altLang="ko-KR" smtClean="0"/>
              <a:t>:</a:t>
            </a:r>
            <a:r>
              <a:rPr lang="ko-KR" altLang="en-US" smtClean="0"/>
              <a:t>발명에 관한 것</a:t>
            </a:r>
          </a:p>
          <a:p>
            <a:pPr lvl="1"/>
            <a:r>
              <a:rPr lang="ko-KR" altLang="en-US" smtClean="0"/>
              <a:t>실용신안권</a:t>
            </a:r>
            <a:r>
              <a:rPr lang="en-US" altLang="ko-KR" smtClean="0"/>
              <a:t>:</a:t>
            </a:r>
            <a:r>
              <a:rPr lang="ko-KR" altLang="en-US" smtClean="0"/>
              <a:t>고안에 관한것</a:t>
            </a:r>
          </a:p>
          <a:p>
            <a:pPr lvl="1"/>
            <a:r>
              <a:rPr lang="ko-KR" altLang="en-US" smtClean="0"/>
              <a:t>디자인보호법</a:t>
            </a:r>
            <a:r>
              <a:rPr lang="en-US" altLang="ko-KR" smtClean="0"/>
              <a:t>: </a:t>
            </a:r>
            <a:r>
              <a:rPr lang="ko-KR" altLang="en-US" smtClean="0"/>
              <a:t>미적디자인에 관한것</a:t>
            </a:r>
          </a:p>
          <a:p>
            <a:pPr lvl="1"/>
            <a:r>
              <a:rPr lang="ko-KR" altLang="en-US" smtClean="0"/>
              <a:t>상표법 </a:t>
            </a:r>
            <a:r>
              <a:rPr lang="en-US" altLang="ko-KR" smtClean="0"/>
              <a:t>:</a:t>
            </a:r>
            <a:r>
              <a:rPr lang="ko-KR" altLang="en-US" smtClean="0"/>
              <a:t>등록상표에 관한 것 </a:t>
            </a:r>
          </a:p>
          <a:p>
            <a:pPr lvl="1"/>
            <a:r>
              <a:rPr lang="ko-KR" altLang="en-US" smtClean="0"/>
              <a:t>저작권법 </a:t>
            </a:r>
            <a:r>
              <a:rPr lang="en-US" altLang="ko-KR" smtClean="0"/>
              <a:t>:</a:t>
            </a:r>
            <a:r>
              <a:rPr lang="ko-KR" altLang="en-US" smtClean="0"/>
              <a:t>저작물에 관한 것</a:t>
            </a:r>
          </a:p>
          <a:p>
            <a:pPr lvl="1"/>
            <a:r>
              <a:rPr lang="ko-KR" altLang="en-US" smtClean="0"/>
              <a:t>부정경쟁 방지 및 영업비밀보호에 관한법률</a:t>
            </a:r>
            <a:r>
              <a:rPr lang="en-US" altLang="ko-KR" smtClean="0"/>
              <a:t>:</a:t>
            </a:r>
            <a:r>
              <a:rPr lang="ko-KR" altLang="en-US" smtClean="0"/>
              <a:t>영업비밀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</a:t>
            </a:r>
            <a:r>
              <a:rPr lang="ko-KR" altLang="en-US" smtClean="0"/>
              <a:t>저작권 제정 법률</a:t>
            </a:r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저작권은 무채재산권이다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저작권은 시간적으로 제한된 권리이다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저작권은 배타적권리이다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저작권은 여러 권리의 집합체이다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</a:t>
            </a:r>
            <a:r>
              <a:rPr lang="ko-KR" altLang="en-US" smtClean="0"/>
              <a:t>저작권의 속성</a:t>
            </a:r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저작권은 저작물이 창작된 때부터  발생한다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어떤 특별한 형식</a:t>
            </a:r>
            <a:r>
              <a:rPr lang="en-US" altLang="ko-KR" smtClean="0"/>
              <a:t>,</a:t>
            </a:r>
            <a:r>
              <a:rPr lang="ko-KR" altLang="en-US" smtClean="0"/>
              <a:t>조건을 필요로하지 않는다</a:t>
            </a:r>
            <a:r>
              <a:rPr lang="en-US" altLang="ko-KR" smtClean="0"/>
              <a:t>(</a:t>
            </a:r>
            <a:r>
              <a:rPr lang="ko-KR" altLang="en-US" smtClean="0"/>
              <a:t>베른 협약이 정하는 무방식 주의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한국 저작권 위원회의 저작 등록업무는 저작권 침해시 구제를 위한 장치로 활용되는 것으로 등록이 필수 조건은 아니다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</a:t>
            </a:r>
            <a:r>
              <a:rPr lang="ko-KR" altLang="en-US" smtClean="0"/>
              <a:t>저작권 종류</a:t>
            </a:r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저작권의 비금전적 권리</a:t>
            </a:r>
          </a:p>
          <a:p>
            <a:r>
              <a:rPr lang="ko-KR" altLang="en-US" smtClean="0"/>
              <a:t>저작물을 저작자의  인격이 반영되었다고 보는 것</a:t>
            </a:r>
          </a:p>
          <a:p>
            <a:r>
              <a:rPr lang="ko-KR" altLang="en-US" smtClean="0"/>
              <a:t>① 공표권</a:t>
            </a:r>
          </a:p>
          <a:p>
            <a:r>
              <a:rPr lang="ko-KR" altLang="en-US" smtClean="0"/>
              <a:t>② 성명표시권</a:t>
            </a:r>
          </a:p>
          <a:p>
            <a:r>
              <a:rPr lang="ko-KR" altLang="en-US" smtClean="0"/>
              <a:t>③ 동일성유지권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저작인격권</a:t>
            </a:r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저작물을 제</a:t>
            </a:r>
            <a:r>
              <a:rPr lang="en-US" altLang="ko-KR" smtClean="0"/>
              <a:t>3</a:t>
            </a:r>
            <a:r>
              <a:rPr lang="ko-KR" altLang="en-US" smtClean="0"/>
              <a:t>자가 이용하는 것을 허락하고 드 대가로 금전적 이익을 얻을 수 있는 권리</a:t>
            </a:r>
          </a:p>
          <a:p>
            <a:r>
              <a:rPr lang="ko-KR" altLang="en-US" smtClean="0"/>
              <a:t>① 복제권</a:t>
            </a:r>
          </a:p>
          <a:p>
            <a:r>
              <a:rPr lang="ko-KR" altLang="en-US" smtClean="0"/>
              <a:t>② 공연권</a:t>
            </a:r>
          </a:p>
          <a:p>
            <a:r>
              <a:rPr lang="ko-KR" altLang="en-US" smtClean="0"/>
              <a:t>③ 공증송신권</a:t>
            </a:r>
          </a:p>
          <a:p>
            <a:r>
              <a:rPr lang="ko-KR" altLang="en-US" smtClean="0"/>
              <a:t>④ 전시권</a:t>
            </a:r>
          </a:p>
          <a:p>
            <a:r>
              <a:rPr lang="ko-KR" altLang="en-US" smtClean="0"/>
              <a:t>⑤ 배포권</a:t>
            </a:r>
            <a:r>
              <a:rPr lang="en-US" altLang="ko-KR" smtClean="0"/>
              <a:t>,</a:t>
            </a:r>
            <a:r>
              <a:rPr lang="ko-KR" altLang="en-US" smtClean="0"/>
              <a:t>대여권</a:t>
            </a:r>
            <a:r>
              <a:rPr lang="en-US" altLang="ko-KR" smtClean="0"/>
              <a:t>, 2</a:t>
            </a:r>
            <a:r>
              <a:rPr lang="ko-KR" altLang="en-US" smtClean="0"/>
              <a:t>차적 저작물 작성권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저작재산권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82919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mtClean="0"/>
              <a:t>유해 </a:t>
            </a:r>
            <a:r>
              <a:rPr lang="en-US" altLang="ko-KR" smtClean="0"/>
              <a:t>: </a:t>
            </a:r>
            <a:r>
              <a:rPr lang="ko-KR" altLang="en-US" smtClean="0"/>
              <a:t>간단하게 말하자면 나쁜 영향을 끼치는 것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정보 </a:t>
            </a:r>
            <a:r>
              <a:rPr lang="en-US" altLang="ko-KR" smtClean="0"/>
              <a:t>: </a:t>
            </a:r>
            <a:r>
              <a:rPr lang="ko-KR" altLang="en-US" smtClean="0"/>
              <a:t>데이터를 가공한 것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유해정보란 나쁜 정보</a:t>
            </a:r>
            <a:endParaRPr lang="en-US" altLang="ko-KR" smtClean="0"/>
          </a:p>
          <a:p>
            <a:r>
              <a:rPr lang="ko-KR" altLang="en-US" smtClean="0"/>
              <a:t>예</a:t>
            </a:r>
            <a:r>
              <a:rPr lang="en-US" altLang="ko-KR" smtClean="0"/>
              <a:t>) '</a:t>
            </a:r>
            <a:r>
              <a:rPr lang="ko-KR" altLang="en-US" smtClean="0"/>
              <a:t>청소년 유해정보</a:t>
            </a:r>
            <a:r>
              <a:rPr lang="en-US" altLang="ko-KR" smtClean="0"/>
              <a:t>’, </a:t>
            </a:r>
            <a:r>
              <a:rPr lang="ko-KR" altLang="en-US" smtClean="0"/>
              <a:t>음란물</a:t>
            </a:r>
            <a:r>
              <a:rPr lang="en-US" altLang="ko-KR" smtClean="0"/>
              <a:t>, </a:t>
            </a:r>
            <a:r>
              <a:rPr lang="ko-KR" altLang="en-US" smtClean="0"/>
              <a:t>폭력성</a:t>
            </a:r>
            <a:r>
              <a:rPr lang="en-US" altLang="ko-KR" smtClean="0"/>
              <a:t>, </a:t>
            </a:r>
            <a:r>
              <a:rPr lang="ko-KR" altLang="en-US" smtClean="0"/>
              <a:t>담배나 환각제 같은 것들</a:t>
            </a:r>
            <a:r>
              <a:rPr lang="en-US" altLang="ko-KR" smtClean="0"/>
              <a:t>(</a:t>
            </a:r>
            <a:r>
              <a:rPr lang="ko-KR" altLang="en-US" smtClean="0"/>
              <a:t>이에 대한 대책으로 </a:t>
            </a:r>
            <a:r>
              <a:rPr lang="en-US" altLang="ko-KR" smtClean="0"/>
              <a:t>'</a:t>
            </a:r>
            <a:r>
              <a:rPr lang="ko-KR" altLang="en-US" smtClean="0"/>
              <a:t>청소년 유해 사이트</a:t>
            </a:r>
            <a:r>
              <a:rPr lang="en-US" altLang="ko-KR" smtClean="0"/>
              <a:t>'</a:t>
            </a:r>
            <a:r>
              <a:rPr lang="ko-KR" altLang="en-US" smtClean="0"/>
              <a:t>에 접근을 금지하는 프로그램의 개발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유해정보의 대표적인 예로 들 수 있는 것은 우리 주변의 모든 악영향을 주는 것들</a:t>
            </a:r>
            <a:r>
              <a:rPr lang="en-US" altLang="ko-KR" smtClean="0"/>
              <a:t>: </a:t>
            </a:r>
            <a:r>
              <a:rPr lang="ko-KR" altLang="en-US" smtClean="0"/>
              <a:t>법과</a:t>
            </a:r>
            <a:r>
              <a:rPr lang="en-US" altLang="ko-KR" smtClean="0"/>
              <a:t> </a:t>
            </a:r>
            <a:r>
              <a:rPr lang="ko-KR" altLang="en-US" smtClean="0"/>
              <a:t>국가 질서의 존엄성을 파괴하는 불법정보</a:t>
            </a:r>
            <a:r>
              <a:rPr lang="en-US" altLang="ko-KR" smtClean="0"/>
              <a:t>,  </a:t>
            </a:r>
            <a:r>
              <a:rPr lang="ko-KR" altLang="en-US" smtClean="0"/>
              <a:t>청소년 유해정보등</a:t>
            </a: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유해정보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저작물의 배포에 기여하는 바가 큰 자로 이들에게도 정당한 이익을 보장해주자는 것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연예인의 경우 배우</a:t>
            </a:r>
            <a:r>
              <a:rPr lang="en-US" altLang="ko-KR" smtClean="0"/>
              <a:t>,</a:t>
            </a:r>
            <a:r>
              <a:rPr lang="ko-KR" altLang="en-US" smtClean="0"/>
              <a:t>탤런트</a:t>
            </a:r>
            <a:r>
              <a:rPr lang="en-US" altLang="ko-KR" smtClean="0"/>
              <a:t>,</a:t>
            </a:r>
            <a:r>
              <a:rPr lang="ko-KR" altLang="en-US" smtClean="0"/>
              <a:t>가수</a:t>
            </a:r>
            <a:r>
              <a:rPr lang="en-US" altLang="ko-KR" smtClean="0"/>
              <a:t>,</a:t>
            </a:r>
            <a:r>
              <a:rPr lang="ko-KR" altLang="en-US" smtClean="0"/>
              <a:t>모델 등을 실연자라고하고 이를 돕는 음반제작자 방송사업가 들이 가지는 권리를 저작인접권이라고 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저작인접권</a:t>
            </a:r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1)</a:t>
            </a:r>
            <a:r>
              <a:rPr lang="ko-KR" altLang="en-US" smtClean="0"/>
              <a:t>처음부터 권리의 부여범위를 제한 하는 것</a:t>
            </a:r>
          </a:p>
          <a:p>
            <a:pPr lvl="1"/>
            <a:r>
              <a:rPr lang="ko-KR" altLang="en-US" smtClean="0"/>
              <a:t>아이디어 표현 이분법</a:t>
            </a:r>
          </a:p>
          <a:p>
            <a:pPr lvl="1"/>
            <a:r>
              <a:rPr lang="ko-KR" altLang="en-US" smtClean="0"/>
              <a:t>보호기간의 제한</a:t>
            </a:r>
          </a:p>
          <a:p>
            <a:r>
              <a:rPr lang="en-US" altLang="ko-KR" smtClean="0"/>
              <a:t>2)</a:t>
            </a:r>
            <a:r>
              <a:rPr lang="ko-KR" altLang="en-US" smtClean="0"/>
              <a:t>일단 부여된 권리의 행사를 제한 하는 것</a:t>
            </a:r>
          </a:p>
          <a:p>
            <a:pPr lvl="1"/>
            <a:r>
              <a:rPr lang="ko-KR" altLang="en-US" smtClean="0"/>
              <a:t>최초판매의 원칙</a:t>
            </a:r>
            <a:r>
              <a:rPr lang="en-US" altLang="ko-KR" smtClean="0"/>
              <a:t>,</a:t>
            </a:r>
            <a:r>
              <a:rPr lang="ko-KR" altLang="en-US" smtClean="0"/>
              <a:t>사용목적에 따른 각종 예외들</a:t>
            </a:r>
            <a:r>
              <a:rPr lang="en-US" altLang="ko-KR" smtClean="0"/>
              <a:t>,</a:t>
            </a:r>
            <a:r>
              <a:rPr lang="ko-KR" altLang="en-US" smtClean="0"/>
              <a:t>법적허락제도 등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4)</a:t>
            </a:r>
            <a:r>
              <a:rPr lang="ko-KR" altLang="en-US" smtClean="0"/>
              <a:t> 저작권 보호의 제한</a:t>
            </a:r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428736"/>
            <a:ext cx="8715436" cy="5072098"/>
          </a:xfrm>
        </p:spPr>
        <p:txBody>
          <a:bodyPr>
            <a:normAutofit lnSpcReduction="10000"/>
          </a:bodyPr>
          <a:lstStyle/>
          <a:p>
            <a:r>
              <a:rPr lang="ko-KR" altLang="en-US" smtClean="0"/>
              <a:t>저작재산권은 저작자가 생존하는 동안과 사망 후 </a:t>
            </a:r>
            <a:r>
              <a:rPr lang="en-US" altLang="ko-KR" smtClean="0"/>
              <a:t>50</a:t>
            </a:r>
            <a:r>
              <a:rPr lang="ko-KR" altLang="en-US" smtClean="0"/>
              <a:t>년간 보호된다</a:t>
            </a:r>
            <a:r>
              <a:rPr lang="en-US" altLang="ko-KR" smtClean="0"/>
              <a:t>(39</a:t>
            </a:r>
            <a:r>
              <a:rPr lang="ko-KR" altLang="en-US" smtClean="0"/>
              <a:t>조</a:t>
            </a:r>
            <a:r>
              <a:rPr lang="en-US" altLang="ko-KR" smtClean="0"/>
              <a:t>)-(</a:t>
            </a:r>
            <a:r>
              <a:rPr lang="ko-KR" altLang="en-US" smtClean="0"/>
              <a:t>공동저작자의 경우는 맨 마지막으로 사망한 저작자의 사망이후 </a:t>
            </a:r>
            <a:r>
              <a:rPr lang="en-US" altLang="ko-KR" smtClean="0"/>
              <a:t>50</a:t>
            </a:r>
            <a:r>
              <a:rPr lang="ko-KR" altLang="en-US" smtClean="0"/>
              <a:t>년으로 하고 있다</a:t>
            </a:r>
            <a:r>
              <a:rPr lang="en-US" altLang="ko-KR" smtClean="0"/>
              <a:t>.)</a:t>
            </a:r>
          </a:p>
          <a:p>
            <a:r>
              <a:rPr lang="ko-KR" altLang="en-US" smtClean="0"/>
              <a:t>무명저작물</a:t>
            </a:r>
            <a:r>
              <a:rPr lang="en-US" altLang="ko-KR" smtClean="0"/>
              <a:t>,</a:t>
            </a:r>
            <a:r>
              <a:rPr lang="ko-KR" altLang="en-US" smtClean="0"/>
              <a:t>업무상저작물</a:t>
            </a:r>
            <a:r>
              <a:rPr lang="en-US" altLang="ko-KR" smtClean="0"/>
              <a:t>, </a:t>
            </a:r>
            <a:r>
              <a:rPr lang="ko-KR" altLang="en-US" smtClean="0"/>
              <a:t>컴퓨터 프로그램저작물은  “공표” 후 </a:t>
            </a:r>
            <a:r>
              <a:rPr lang="en-US" altLang="ko-KR" smtClean="0"/>
              <a:t>50</a:t>
            </a:r>
            <a:r>
              <a:rPr lang="ko-KR" altLang="en-US" smtClean="0"/>
              <a:t>년간 보호된다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특허권존속기간</a:t>
            </a:r>
            <a:r>
              <a:rPr lang="en-US" altLang="ko-KR" smtClean="0"/>
              <a:t>: </a:t>
            </a:r>
            <a:r>
              <a:rPr lang="ko-KR" altLang="en-US" smtClean="0"/>
              <a:t>특허권 설정등록 있는 말부터 특허 출원일 후 </a:t>
            </a:r>
            <a:r>
              <a:rPr lang="en-US" altLang="ko-KR" smtClean="0"/>
              <a:t>20</a:t>
            </a:r>
            <a:r>
              <a:rPr lang="ko-KR" altLang="en-US" smtClean="0"/>
              <a:t>년</a:t>
            </a:r>
          </a:p>
          <a:p>
            <a:r>
              <a:rPr lang="ko-KR" altLang="en-US" smtClean="0"/>
              <a:t>실용신안권 </a:t>
            </a:r>
            <a:r>
              <a:rPr lang="en-US" altLang="ko-KR" smtClean="0"/>
              <a:t>: </a:t>
            </a:r>
            <a:r>
              <a:rPr lang="ko-KR" altLang="en-US" smtClean="0"/>
              <a:t>실용신안원 등록이 된 날부터 실용신안 등록 출원일 후 </a:t>
            </a:r>
            <a:r>
              <a:rPr lang="en-US" altLang="ko-KR" smtClean="0"/>
              <a:t>10</a:t>
            </a:r>
            <a:r>
              <a:rPr lang="ko-KR" altLang="en-US" smtClean="0"/>
              <a:t>년</a:t>
            </a:r>
          </a:p>
          <a:p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5)</a:t>
            </a:r>
            <a:r>
              <a:rPr lang="ko-KR" altLang="en-US" smtClean="0"/>
              <a:t>저작권의 보호기간</a:t>
            </a:r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저작물의 사용목적과 형태에 따라 공익 또는 사회적 약자 배려를 위한 저작권을 제한하고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재판절차 등에서의 복제</a:t>
            </a:r>
          </a:p>
          <a:p>
            <a:r>
              <a:rPr lang="ko-KR" altLang="en-US" smtClean="0"/>
              <a:t>정치적 연설등의 이용</a:t>
            </a:r>
          </a:p>
          <a:p>
            <a:r>
              <a:rPr lang="ko-KR" altLang="en-US" smtClean="0"/>
              <a:t>학교교육목적등의 이용</a:t>
            </a:r>
          </a:p>
          <a:p>
            <a:r>
              <a:rPr lang="ko-KR" altLang="en-US" smtClean="0"/>
              <a:t>시사보도를 위한 이용</a:t>
            </a:r>
          </a:p>
          <a:p>
            <a:r>
              <a:rPr lang="ko-KR" altLang="en-US" smtClean="0"/>
              <a:t>시사적인 기사 및 논설의 복제</a:t>
            </a:r>
          </a:p>
          <a:p>
            <a:r>
              <a:rPr lang="ko-KR" altLang="en-US" smtClean="0"/>
              <a:t>공표된 저작물의 인용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6)</a:t>
            </a:r>
            <a:r>
              <a:rPr lang="ko-KR" altLang="en-US" smtClean="0"/>
              <a:t> 저작권의 제한</a:t>
            </a:r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smtClean="0"/>
              <a:t>차량으로 이동하면서 타인의 무선 구내 정보 통신망에 무단으로 접속하는 행위를 무엇이라고 하는가</a:t>
            </a:r>
            <a:r>
              <a:rPr lang="en-US" altLang="ko-KR" b="1" smtClean="0"/>
              <a:t>?</a:t>
            </a:r>
          </a:p>
          <a:p>
            <a:r>
              <a:rPr lang="ko-KR" altLang="en-US" smtClean="0"/>
              <a:t>① </a:t>
            </a:r>
            <a:r>
              <a:rPr lang="en-US" altLang="ko-KR" smtClean="0"/>
              <a:t>Hacking② War Driving</a:t>
            </a:r>
            <a:endParaRPr lang="ko-KR" altLang="en-US" smtClean="0"/>
          </a:p>
          <a:p>
            <a:r>
              <a:rPr lang="ko-KR" altLang="en-US" smtClean="0"/>
              <a:t>③ </a:t>
            </a:r>
            <a:r>
              <a:rPr lang="en-US" altLang="ko-KR" smtClean="0"/>
              <a:t>Cheating④ Stealing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1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2007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다음 중 웹에서 방문한 사이트에 아이디 등을 기억하게 설정하여 다시 해당 사이트를 방문하면 아이디가 자동으로 입력되도록 하는 웹 브라우저 기능으로 옳은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r>
              <a:rPr lang="ko-KR" altLang="en-US" smtClean="0"/>
              <a:t>① 캐시② 쿠키</a:t>
            </a:r>
          </a:p>
          <a:p>
            <a:r>
              <a:rPr lang="ko-KR" altLang="en-US" smtClean="0"/>
              <a:t>③ 북마크④ 액티브엑스</a:t>
            </a:r>
          </a:p>
          <a:p>
            <a:pPr>
              <a:buNone/>
            </a:pPr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</a:t>
            </a:r>
            <a:r>
              <a:rPr lang="en-US" altLang="ko-KR" sz="1400" smtClean="0"/>
              <a:t>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b="1" smtClean="0"/>
              <a:t>다음 중 인터넷에서의 저작권에 대한 설명으로 옳지 않은 것은</a:t>
            </a:r>
            <a:r>
              <a:rPr lang="en-US" altLang="ko-KR" b="1" smtClean="0"/>
              <a:t>?</a:t>
            </a:r>
          </a:p>
          <a:p>
            <a:r>
              <a:rPr lang="ko-KR" altLang="en-US" smtClean="0"/>
              <a:t>① 다른 사람의 초상 사진을 사용하기 위해서는 사진작가와 본인의 승낙을 동시에 받아야 하는 것이 원칙이다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② 사람의 이름이나 단체의 명칭 또는 저작물의 제호 등은 사상 또는 감정의 창작적 표현이라고 볼 수 없기 때문에 저작물이 되지 않는다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③ 신문 기사는 일반 보도 기사나 스포츠 기사인 경우에도 저작물로 인정된다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④ 국가 또는 지방자치단체의 홈페이지에 있는 고시</a:t>
            </a:r>
            <a:r>
              <a:rPr lang="en-US" altLang="ko-KR" smtClean="0"/>
              <a:t>․</a:t>
            </a:r>
            <a:r>
              <a:rPr lang="ko-KR" altLang="en-US" smtClean="0"/>
              <a:t>공고</a:t>
            </a:r>
            <a:r>
              <a:rPr lang="en-US" altLang="ko-KR" smtClean="0"/>
              <a:t>․</a:t>
            </a:r>
            <a:r>
              <a:rPr lang="ko-KR" altLang="en-US" smtClean="0"/>
              <a:t>훈령은 저작권법의 보호를 받는다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endParaRPr lang="ko-KR" altLang="en-US" smtClean="0"/>
          </a:p>
          <a:p>
            <a:pPr>
              <a:buNone/>
            </a:pPr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3</a:t>
            </a:r>
            <a:r>
              <a:rPr lang="en-US" altLang="ko-KR" sz="1400" smtClean="0"/>
              <a:t>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②</a:t>
            </a:r>
            <a:r>
              <a:rPr lang="en-US" altLang="ko-KR" smtClean="0"/>
              <a:t>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②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유해정보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정보보안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인터넷윤리교육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저작권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실정법에 위배되는 모든 정보</a:t>
            </a:r>
            <a:r>
              <a:rPr lang="en-US" altLang="ko-KR" smtClean="0"/>
              <a:t>,</a:t>
            </a:r>
            <a:r>
              <a:rPr lang="ko-KR" altLang="en-US" smtClean="0"/>
              <a:t>국가가 정한 전기 통신법상 개인</a:t>
            </a:r>
            <a:r>
              <a:rPr lang="en-US" altLang="ko-KR" smtClean="0"/>
              <a:t>,</a:t>
            </a:r>
            <a:r>
              <a:rPr lang="ko-KR" altLang="en-US" smtClean="0"/>
              <a:t>사회</a:t>
            </a:r>
            <a:r>
              <a:rPr lang="en-US" altLang="ko-KR" smtClean="0"/>
              <a:t>,</a:t>
            </a:r>
            <a:r>
              <a:rPr lang="ko-KR" altLang="en-US" smtClean="0"/>
              <a:t>국가적 법익을 침해하는 정보</a:t>
            </a:r>
            <a:endParaRPr lang="en-US" altLang="ko-KR" smtClean="0"/>
          </a:p>
          <a:p>
            <a:r>
              <a:rPr lang="ko-KR" altLang="en-US" smtClean="0"/>
              <a:t>정보통신망법 제 </a:t>
            </a:r>
            <a:r>
              <a:rPr lang="en-US" altLang="ko-KR" u="sng" smtClean="0"/>
              <a:t>44</a:t>
            </a:r>
            <a:r>
              <a:rPr lang="ko-KR" altLang="en-US" u="sng" smtClean="0"/>
              <a:t>조의 </a:t>
            </a:r>
            <a:r>
              <a:rPr lang="en-US" altLang="ko-KR" u="sng" smtClean="0"/>
              <a:t>7</a:t>
            </a:r>
            <a:r>
              <a:rPr lang="ko-KR" altLang="en-US" u="sng" smtClean="0"/>
              <a:t>제</a:t>
            </a:r>
            <a:r>
              <a:rPr lang="en-US" altLang="ko-KR" u="sng" smtClean="0"/>
              <a:t>1</a:t>
            </a:r>
            <a:r>
              <a:rPr lang="ko-KR" altLang="en-US" u="sng" smtClean="0"/>
              <a:t>항</a:t>
            </a:r>
            <a:r>
              <a:rPr lang="ko-KR" altLang="en-US" smtClean="0"/>
              <a:t>의 유해정보 규정</a:t>
            </a:r>
            <a:endParaRPr lang="en-US" altLang="ko-KR" smtClean="0"/>
          </a:p>
          <a:p>
            <a:pPr lvl="1"/>
            <a:r>
              <a:rPr lang="ko-KR" altLang="en-US" smtClean="0"/>
              <a:t>음란한 전기통신</a:t>
            </a:r>
            <a:endParaRPr lang="en-US" altLang="ko-KR" smtClean="0"/>
          </a:p>
          <a:p>
            <a:pPr lvl="1"/>
            <a:r>
              <a:rPr lang="ko-KR" altLang="en-US" smtClean="0"/>
              <a:t>명예훼손</a:t>
            </a:r>
            <a:endParaRPr lang="en-US" altLang="ko-KR" smtClean="0"/>
          </a:p>
          <a:p>
            <a:pPr lvl="1"/>
            <a:r>
              <a:rPr lang="ko-KR" altLang="en-US" smtClean="0"/>
              <a:t>사이버스토킹</a:t>
            </a:r>
            <a:endParaRPr lang="en-US" altLang="ko-KR" smtClean="0"/>
          </a:p>
          <a:p>
            <a:pPr lvl="1"/>
            <a:r>
              <a:rPr lang="ko-KR" altLang="en-US" smtClean="0"/>
              <a:t>해킹바이러스유포</a:t>
            </a:r>
            <a:endParaRPr lang="en-US" altLang="ko-KR" smtClean="0"/>
          </a:p>
          <a:p>
            <a:pPr lvl="1"/>
            <a:r>
              <a:rPr lang="ko-KR" altLang="en-US" smtClean="0"/>
              <a:t>청소년 유해 매체물 표시의무 위반</a:t>
            </a:r>
            <a:endParaRPr lang="en-US" altLang="ko-KR" smtClean="0"/>
          </a:p>
          <a:p>
            <a:pPr lvl="1"/>
            <a:r>
              <a:rPr lang="ko-KR" altLang="en-US" smtClean="0"/>
              <a:t>도박 등 사행 행위</a:t>
            </a:r>
            <a:r>
              <a:rPr lang="en-US" altLang="ko-KR" smtClean="0"/>
              <a:t>, </a:t>
            </a:r>
            <a:r>
              <a:rPr lang="ko-KR" altLang="en-US" smtClean="0"/>
              <a:t>국가기밀 누설</a:t>
            </a:r>
            <a:r>
              <a:rPr lang="en-US" altLang="ko-KR" smtClean="0"/>
              <a:t>, </a:t>
            </a:r>
            <a:r>
              <a:rPr lang="ko-KR" altLang="en-US" smtClean="0"/>
              <a:t>국가보안법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</a:t>
            </a:r>
            <a:r>
              <a:rPr lang="ko-KR" altLang="en-US" smtClean="0"/>
              <a:t>불법 유해정보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청소년에게 성적 욕구나 폭력성을  불러일으키는 정보청소년에게 반사회적이고 비윤리적인 행위를 불러일으킬수 있는 정보 등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청소년에 대한 유해성 판단은 정보통신 심의 위원회에서 심의를 통해 결정하고 있다</a:t>
            </a:r>
            <a:r>
              <a:rPr lang="en-US" altLang="ko-KR" smtClean="0"/>
              <a:t>.(</a:t>
            </a:r>
            <a:r>
              <a:rPr lang="ko-KR" altLang="en-US" smtClean="0"/>
              <a:t>청소년 보호법 제</a:t>
            </a:r>
            <a:r>
              <a:rPr lang="en-US" altLang="ko-KR" smtClean="0"/>
              <a:t>7</a:t>
            </a:r>
            <a:r>
              <a:rPr lang="ko-KR" altLang="en-US" smtClean="0"/>
              <a:t>조</a:t>
            </a:r>
            <a:r>
              <a:rPr lang="en-US" altLang="ko-KR" smtClean="0"/>
              <a:t>,</a:t>
            </a:r>
            <a:r>
              <a:rPr lang="ko-KR" altLang="en-US" smtClean="0"/>
              <a:t>제</a:t>
            </a:r>
            <a:r>
              <a:rPr lang="en-US" altLang="ko-KR" smtClean="0"/>
              <a:t>8</a:t>
            </a:r>
            <a:r>
              <a:rPr lang="ko-KR" altLang="en-US" smtClean="0"/>
              <a:t>조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</a:t>
            </a:r>
            <a:r>
              <a:rPr lang="ko-KR" altLang="en-US" smtClean="0"/>
              <a:t>청소년 유해정보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1) </a:t>
            </a:r>
            <a:r>
              <a:rPr lang="ko-KR" altLang="en-US" smtClean="0"/>
              <a:t>음란물    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2) </a:t>
            </a:r>
            <a:r>
              <a:rPr lang="ko-KR" altLang="en-US" smtClean="0"/>
              <a:t>폭력물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3) </a:t>
            </a:r>
            <a:r>
              <a:rPr lang="ko-KR" altLang="en-US" smtClean="0"/>
              <a:t>사이버 폭력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4) </a:t>
            </a:r>
            <a:r>
              <a:rPr lang="ko-KR" altLang="en-US" smtClean="0"/>
              <a:t>사행심 조작물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5) </a:t>
            </a:r>
            <a:r>
              <a:rPr lang="ko-KR" altLang="en-US" smtClean="0"/>
              <a:t>사회질서 위험물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</a:t>
            </a:r>
            <a:r>
              <a:rPr lang="ko-KR" altLang="en-US" smtClean="0"/>
              <a:t>분 류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mtClean="0"/>
              <a:t>인터넷 사용에 대한 교육 방안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s/w</a:t>
            </a:r>
            <a:r>
              <a:rPr lang="ko-KR" altLang="en-US" smtClean="0"/>
              <a:t>를 이용한 기술적차단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유해정보 유통방지 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4)</a:t>
            </a:r>
            <a:r>
              <a:rPr lang="ko-KR" altLang="en-US" smtClean="0"/>
              <a:t>대응 방안</a:t>
            </a: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정보보호는 유형</a:t>
            </a:r>
            <a:r>
              <a:rPr lang="en-US" altLang="ko-KR" smtClean="0"/>
              <a:t>, </a:t>
            </a:r>
            <a:r>
              <a:rPr lang="ko-KR" altLang="en-US" smtClean="0"/>
              <a:t>무형의 정보를 내부 또는 외부의 위협으로부터 보호하는 것</a:t>
            </a:r>
          </a:p>
          <a:p>
            <a:pPr lvl="1"/>
            <a:r>
              <a:rPr lang="ko-KR" altLang="en-US" smtClean="0"/>
              <a:t> 정보화 사회는 인간생활의 모든 사회활동의 원천이 정보이다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 </a:t>
            </a:r>
            <a:r>
              <a:rPr lang="ko-KR" altLang="en-US" smtClean="0"/>
              <a:t>정보취급에 대한 취약성으로 인한 정보 무단유출개인정보의 누설</a:t>
            </a:r>
            <a:r>
              <a:rPr lang="en-US" altLang="ko-KR" smtClean="0"/>
              <a:t>, </a:t>
            </a:r>
            <a:r>
              <a:rPr lang="ko-KR" altLang="en-US" smtClean="0"/>
              <a:t>불법정보의 유통 등의 피해 속출</a:t>
            </a:r>
          </a:p>
          <a:p>
            <a:pPr lvl="1"/>
            <a:r>
              <a:rPr lang="ko-KR" altLang="en-US" smtClean="0"/>
              <a:t> 보호되지 못하는 정보에 대한 사회적인 문제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정보보안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완벽한 정보 시스템은 존재하지 않으며</a:t>
            </a:r>
            <a:r>
              <a:rPr lang="en-US" altLang="ko-KR" smtClean="0"/>
              <a:t>, </a:t>
            </a:r>
            <a:r>
              <a:rPr lang="ko-KR" altLang="en-US" smtClean="0"/>
              <a:t>모든 정보시스템은 정보 공격자의 공격에 취약하다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</a:t>
            </a:r>
            <a:r>
              <a:rPr lang="ko-KR" altLang="en-US" smtClean="0"/>
              <a:t>따라서</a:t>
            </a:r>
            <a:r>
              <a:rPr lang="en-US" altLang="ko-KR" smtClean="0"/>
              <a:t>, </a:t>
            </a:r>
            <a:r>
              <a:rPr lang="ko-KR" altLang="en-US" smtClean="0"/>
              <a:t>정보공격자의 공격으로 부터 최대한의 피해를 줄여주는것이 정보보호대책이어야한다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</a:t>
            </a:r>
            <a:r>
              <a:rPr lang="ko-KR" altLang="en-US" smtClean="0"/>
              <a:t>정보시스템의 취약성 때문이다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</a:t>
            </a:r>
            <a:r>
              <a:rPr lang="ko-KR" altLang="en-US" smtClean="0"/>
              <a:t>보안취약성</a:t>
            </a:r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1670</Words>
  <Application>Microsoft Office PowerPoint</Application>
  <PresentationFormat>화면 슬라이드 쇼(4:3)</PresentationFormat>
  <Paragraphs>206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고구려 벽화</vt:lpstr>
      <vt:lpstr>16장. 정보사회의 윤리2</vt:lpstr>
      <vt:lpstr>INDEX</vt:lpstr>
      <vt:lpstr>1. 유해정보</vt:lpstr>
      <vt:lpstr>1)불법 유해정보</vt:lpstr>
      <vt:lpstr>2)청소년 유해정보</vt:lpstr>
      <vt:lpstr>3)분 류</vt:lpstr>
      <vt:lpstr>4)대응 방안</vt:lpstr>
      <vt:lpstr>2. 정보보안</vt:lpstr>
      <vt:lpstr>1)보안취약성</vt:lpstr>
      <vt:lpstr>슬라이드 10</vt:lpstr>
      <vt:lpstr>슬라이드 11</vt:lpstr>
      <vt:lpstr>2)보안 위협</vt:lpstr>
      <vt:lpstr>슬라이드 13</vt:lpstr>
      <vt:lpstr>3)공격</vt:lpstr>
      <vt:lpstr>3. 인터넷윤리교육</vt:lpstr>
      <vt:lpstr>1)등장배경</vt:lpstr>
      <vt:lpstr>2)발전사(1940~50년대)</vt:lpstr>
      <vt:lpstr>발전사(1960년대)</vt:lpstr>
      <vt:lpstr>발전사(1970년대)</vt:lpstr>
      <vt:lpstr>발전사(1980년대)</vt:lpstr>
      <vt:lpstr>발전사(1990년대)</vt:lpstr>
      <vt:lpstr>발전사(2000년대)</vt:lpstr>
      <vt:lpstr>바람직한 인터넷생활</vt:lpstr>
      <vt:lpstr>4. 저작권</vt:lpstr>
      <vt:lpstr>1)저작권 제정 법률</vt:lpstr>
      <vt:lpstr>2)저작권의 속성</vt:lpstr>
      <vt:lpstr>3)저작권 종류</vt:lpstr>
      <vt:lpstr>저작인격권</vt:lpstr>
      <vt:lpstr>저작재산권</vt:lpstr>
      <vt:lpstr>저작인접권</vt:lpstr>
      <vt:lpstr>4) 저작권 보호의 제한</vt:lpstr>
      <vt:lpstr>5)저작권의 보호기간</vt:lpstr>
      <vt:lpstr>6) 저작권의 제한</vt:lpstr>
      <vt:lpstr>기출문제풀이1(1급 2007년 3회)</vt:lpstr>
      <vt:lpstr>기출문제풀이2(2급 2010년 3회)</vt:lpstr>
      <vt:lpstr>기출문제풀이3(2급 2010년 3회)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WinXP</cp:lastModifiedBy>
  <cp:revision>120</cp:revision>
  <dcterms:created xsi:type="dcterms:W3CDTF">2012-01-12T16:29:24Z</dcterms:created>
  <dcterms:modified xsi:type="dcterms:W3CDTF">2012-02-26T09:10:01Z</dcterms:modified>
</cp:coreProperties>
</file>