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2" r:id="rId29"/>
    <p:sldId id="317" r:id="rId30"/>
    <p:sldId id="319" r:id="rId31"/>
    <p:sldId id="320" r:id="rId32"/>
    <p:sldId id="322" r:id="rId33"/>
    <p:sldId id="284" r:id="rId34"/>
    <p:sldId id="288" r:id="rId35"/>
    <p:sldId id="289" r:id="rId36"/>
    <p:sldId id="316" r:id="rId37"/>
    <p:sldId id="287" r:id="rId38"/>
    <p:sldId id="25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 varScale="1">
        <p:scale>
          <a:sx n="94" d="100"/>
          <a:sy n="9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17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컴퓨터보안 및 정보보안</a:t>
            </a:r>
            <a:endParaRPr lang="ko-KR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제 </a:t>
            </a:r>
            <a:r>
              <a:rPr lang="en-US" altLang="ko-KR" sz="2800" smtClean="0"/>
              <a:t>4</a:t>
            </a:r>
            <a:r>
              <a:rPr lang="ko-KR" altLang="en-US" sz="2800" smtClean="0"/>
              <a:t>기</a:t>
            </a:r>
          </a:p>
          <a:p>
            <a:pPr lvl="1"/>
            <a:r>
              <a:rPr lang="ko-KR" altLang="en-US" sz="2000" smtClean="0"/>
              <a:t>해킹 도구와 악성 소프트웨어인 인터넷 웜 등이 혼합되어 사용되기 시작</a:t>
            </a:r>
          </a:p>
          <a:p>
            <a:r>
              <a:rPr lang="ko-KR" altLang="en-US" sz="2800" smtClean="0"/>
              <a:t>제</a:t>
            </a:r>
            <a:r>
              <a:rPr lang="en-US" altLang="ko-KR" sz="2800" smtClean="0"/>
              <a:t>5</a:t>
            </a:r>
            <a:r>
              <a:rPr lang="ko-KR" altLang="en-US" sz="2800" smtClean="0"/>
              <a:t>시기에서 제</a:t>
            </a:r>
            <a:r>
              <a:rPr lang="en-US" altLang="ko-KR" sz="2800" smtClean="0"/>
              <a:t>6</a:t>
            </a:r>
            <a:r>
              <a:rPr lang="ko-KR" altLang="en-US" sz="2800" smtClean="0"/>
              <a:t>시기로 변화하는 블랙햇</a:t>
            </a:r>
            <a:r>
              <a:rPr lang="en-US" altLang="ko-KR" sz="2800" smtClean="0"/>
              <a:t>(Blackhat)</a:t>
            </a:r>
            <a:r>
              <a:rPr lang="ko-KR" altLang="en-US" sz="2800" smtClean="0"/>
              <a:t>영역의 시기와 화이트햇</a:t>
            </a:r>
            <a:r>
              <a:rPr lang="en-US" altLang="ko-KR" sz="2800" smtClean="0"/>
              <a:t>(Whitehat)</a:t>
            </a:r>
            <a:r>
              <a:rPr lang="ko-KR" altLang="en-US" sz="2800" smtClean="0"/>
              <a:t>영역의 시기 불일치 현상이 존재 함</a:t>
            </a:r>
          </a:p>
          <a:p>
            <a:pPr lvl="1"/>
            <a:r>
              <a:rPr lang="ko-KR" altLang="en-US" sz="2000" smtClean="0"/>
              <a:t>블랙햇</a:t>
            </a:r>
            <a:r>
              <a:rPr lang="en-US" altLang="ko-KR" sz="2000" smtClean="0"/>
              <a:t>(Blackhat)</a:t>
            </a:r>
          </a:p>
          <a:p>
            <a:pPr lvl="2"/>
            <a:r>
              <a:rPr lang="ko-KR" altLang="en-US" sz="2000" smtClean="0"/>
              <a:t>프로그램 개발 측면</a:t>
            </a:r>
            <a:r>
              <a:rPr lang="en-US" altLang="ko-KR" sz="2000" smtClean="0"/>
              <a:t>(underground)</a:t>
            </a:r>
            <a:r>
              <a:rPr lang="ko-KR" altLang="en-US" sz="2000" smtClean="0"/>
              <a:t>에서 연구하고 있는 해킹기법</a:t>
            </a:r>
          </a:p>
          <a:p>
            <a:pPr lvl="1"/>
            <a:r>
              <a:rPr lang="ko-KR" altLang="en-US" sz="2000" smtClean="0"/>
              <a:t>화이트햇</a:t>
            </a:r>
            <a:r>
              <a:rPr lang="en-US" altLang="ko-KR" sz="2000" smtClean="0"/>
              <a:t>(Whitehat)</a:t>
            </a:r>
          </a:p>
          <a:p>
            <a:pPr lvl="2"/>
            <a:r>
              <a:rPr lang="ko-KR" altLang="en-US" sz="2000" smtClean="0"/>
              <a:t>실제 인터넷 현장에서 대규모 발생하고 있는 해킹기법</a:t>
            </a:r>
          </a:p>
          <a:p>
            <a:pPr lvl="1"/>
            <a:endParaRPr lang="ko-KR" altLang="en-US" sz="2000" smtClean="0"/>
          </a:p>
          <a:p>
            <a:pPr lvl="1"/>
            <a:endParaRPr lang="ko-KR" altLang="en-US" sz="20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800" smtClean="0"/>
              <a:t>블랙햇</a:t>
            </a:r>
            <a:r>
              <a:rPr lang="en-US" altLang="ko-KR" sz="2800" smtClean="0"/>
              <a:t>(Blackhat)</a:t>
            </a:r>
            <a:r>
              <a:rPr lang="ko-KR" altLang="ko-KR" sz="2800" smtClean="0"/>
              <a:t>의 집중 연구 분야</a:t>
            </a:r>
          </a:p>
          <a:p>
            <a:pPr lvl="1"/>
            <a:r>
              <a:rPr lang="ko-KR" altLang="en-US" sz="2000" smtClean="0"/>
              <a:t>프로그램 개발측면에서 연구하고 있는 해킹기법</a:t>
            </a:r>
            <a:endParaRPr lang="en-US" altLang="ko-KR" sz="2000" smtClean="0"/>
          </a:p>
          <a:p>
            <a:pPr lvl="1"/>
            <a:r>
              <a:rPr lang="ko-KR" altLang="ko-KR" sz="2000" smtClean="0"/>
              <a:t>무선 공격</a:t>
            </a:r>
            <a:r>
              <a:rPr lang="en-US" altLang="ko-KR" sz="2000" smtClean="0"/>
              <a:t>(wireless attack)</a:t>
            </a:r>
          </a:p>
          <a:p>
            <a:pPr lvl="1"/>
            <a:r>
              <a:rPr lang="ko-KR" altLang="ko-KR" sz="2000" smtClean="0"/>
              <a:t>데이터베이스 SQL 주입 공격</a:t>
            </a:r>
            <a:r>
              <a:rPr lang="en-US" altLang="ko-KR" sz="2000" smtClean="0"/>
              <a:t>(injection attack)</a:t>
            </a:r>
          </a:p>
          <a:p>
            <a:pPr lvl="1"/>
            <a:r>
              <a:rPr lang="ko-KR" altLang="ko-KR" sz="2000" smtClean="0"/>
              <a:t>진보된 버퍼 오버플로우 공격</a:t>
            </a:r>
            <a:r>
              <a:rPr lang="en-US" altLang="ko-KR" sz="2000" smtClean="0"/>
              <a:t>(advanced Buffer Overflow Attack)</a:t>
            </a:r>
          </a:p>
          <a:p>
            <a:endParaRPr lang="en-US" altLang="ko-KR" sz="2800" smtClean="0"/>
          </a:p>
          <a:p>
            <a:r>
              <a:rPr lang="ko-KR" altLang="ko-KR" sz="2800" smtClean="0"/>
              <a:t>화이트햇</a:t>
            </a:r>
            <a:r>
              <a:rPr lang="en-US" altLang="ko-KR" sz="2800" smtClean="0"/>
              <a:t>(Whitehat)</a:t>
            </a:r>
            <a:r>
              <a:rPr lang="ko-KR" altLang="ko-KR" sz="2800" smtClean="0"/>
              <a:t>의 연구 분야</a:t>
            </a:r>
          </a:p>
          <a:p>
            <a:pPr lvl="1"/>
            <a:r>
              <a:rPr lang="ko-KR" altLang="en-US" sz="2000" smtClean="0"/>
              <a:t>실제 인터넷 현장에서 대규모 발생하고 있는 해킹기법</a:t>
            </a:r>
            <a:endParaRPr lang="en-US" altLang="ko-KR" sz="2000" smtClean="0"/>
          </a:p>
          <a:p>
            <a:pPr lvl="1"/>
            <a:r>
              <a:rPr lang="ko-KR" altLang="ko-KR" sz="2000" smtClean="0"/>
              <a:t>실제 피해 기법</a:t>
            </a:r>
          </a:p>
          <a:p>
            <a:pPr lvl="1"/>
            <a:r>
              <a:rPr lang="ko-KR" altLang="ko-KR" sz="2000" smtClean="0"/>
              <a:t>인터넷 웜</a:t>
            </a:r>
            <a:r>
              <a:rPr lang="en-US" altLang="ko-KR" sz="2000" smtClean="0"/>
              <a:t>(Internet worm)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일반적으로 기밀성</a:t>
            </a:r>
            <a:r>
              <a:rPr lang="en-US" altLang="ko-KR" smtClean="0"/>
              <a:t>, </a:t>
            </a:r>
            <a:r>
              <a:rPr lang="ko-KR" altLang="en-US" smtClean="0"/>
              <a:t>무결성</a:t>
            </a:r>
            <a:r>
              <a:rPr lang="en-US" altLang="ko-KR" smtClean="0"/>
              <a:t>, </a:t>
            </a:r>
            <a:r>
              <a:rPr lang="ko-KR" altLang="en-US" smtClean="0"/>
              <a:t>가용성을 정보보호의 </a:t>
            </a:r>
            <a:r>
              <a:rPr lang="en-US" altLang="ko-KR" smtClean="0"/>
              <a:t>3</a:t>
            </a:r>
            <a:r>
              <a:rPr lang="ko-KR" altLang="en-US" smtClean="0"/>
              <a:t>요소라고 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ko-KR" altLang="en-US" smtClean="0"/>
              <a:t>기밀성</a:t>
            </a:r>
            <a:r>
              <a:rPr lang="en-US" altLang="ko-KR" smtClean="0"/>
              <a:t>(Confidentiality), </a:t>
            </a:r>
            <a:r>
              <a:rPr lang="ko-KR" altLang="en-US" smtClean="0"/>
              <a:t>무결성</a:t>
            </a:r>
            <a:r>
              <a:rPr lang="en-US" altLang="ko-KR" smtClean="0"/>
              <a:t>(Integrity), </a:t>
            </a:r>
            <a:r>
              <a:rPr lang="ko-KR" altLang="en-US" smtClean="0"/>
              <a:t>가용성</a:t>
            </a:r>
            <a:r>
              <a:rPr lang="en-US" altLang="ko-KR" smtClean="0"/>
              <a:t>(Availability)</a:t>
            </a:r>
            <a:r>
              <a:rPr lang="ko-KR" altLang="en-US" smtClean="0"/>
              <a:t>을 정보보호의 </a:t>
            </a:r>
            <a:r>
              <a:rPr lang="en-US" altLang="ko-KR" smtClean="0"/>
              <a:t>3</a:t>
            </a:r>
            <a:r>
              <a:rPr lang="ko-KR" altLang="en-US" smtClean="0"/>
              <a:t>요소</a:t>
            </a:r>
            <a:r>
              <a:rPr lang="en-US" altLang="ko-KR" smtClean="0"/>
              <a:t>(CIA triad) </a:t>
            </a:r>
            <a:r>
              <a:rPr lang="ko-KR" altLang="en-US" smtClean="0"/>
              <a:t>라고 하며 정보보호의 기본목표이다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정보보호의 목표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정보는 허용된자만이 접근할 수 있어야하며</a:t>
            </a:r>
            <a:r>
              <a:rPr lang="en-US" altLang="ko-KR" smtClean="0"/>
              <a:t>, </a:t>
            </a:r>
            <a:r>
              <a:rPr lang="ko-KR" altLang="en-US" smtClean="0"/>
              <a:t>허용되지않은 정보의 공개는 반드시 금지되어야함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기밀성을 보장하기위한 방법은 네트워크 트래핑패팅접근통제와 암호화가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네트워크 트래핑패팅 </a:t>
            </a:r>
            <a:r>
              <a:rPr lang="en-US" altLang="ko-KR" smtClean="0"/>
              <a:t>: </a:t>
            </a:r>
            <a:r>
              <a:rPr lang="ko-KR" altLang="en-US" smtClean="0"/>
              <a:t>네트워크 전송시 실제 정보가 아닌 자료를 덧붙여서 전송함으로써 해커가 도청한 이후에도 올바른 정보를 인식하지 못하게 하는 것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접근통제 </a:t>
            </a:r>
            <a:r>
              <a:rPr lang="en-US" altLang="ko-KR" smtClean="0"/>
              <a:t>: </a:t>
            </a:r>
            <a:r>
              <a:rPr lang="ko-KR" altLang="en-US" smtClean="0"/>
              <a:t>물리적수준에서의 접근통제</a:t>
            </a:r>
            <a:r>
              <a:rPr lang="en-US" altLang="ko-KR" smtClean="0"/>
              <a:t>, </a:t>
            </a:r>
            <a:r>
              <a:rPr lang="ko-KR" altLang="en-US" smtClean="0"/>
              <a:t>운영체제 수준에서의 접근통제</a:t>
            </a:r>
            <a:r>
              <a:rPr lang="en-US" altLang="ko-KR" smtClean="0"/>
              <a:t>, </a:t>
            </a:r>
            <a:r>
              <a:rPr lang="ko-KR" altLang="en-US" smtClean="0"/>
              <a:t>네트워크수준에서의 접근통제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기밀성</a:t>
            </a:r>
            <a:r>
              <a:rPr lang="en-US" altLang="ko-KR" smtClean="0"/>
              <a:t>(Confidentiality)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해커들의 기밀성 방해방법</a:t>
            </a:r>
            <a:endParaRPr lang="en-US" altLang="ko-KR" smtClean="0"/>
          </a:p>
          <a:p>
            <a:pPr lvl="1"/>
            <a:r>
              <a:rPr lang="ko-KR" altLang="en-US" smtClean="0"/>
              <a:t>네트워크감시</a:t>
            </a:r>
            <a:endParaRPr lang="en-US" altLang="ko-KR" smtClean="0"/>
          </a:p>
          <a:p>
            <a:pPr lvl="1"/>
            <a:r>
              <a:rPr lang="ko-KR" altLang="en-US" smtClean="0"/>
              <a:t>훔쳐보기 </a:t>
            </a:r>
            <a:r>
              <a:rPr lang="en-US" altLang="ko-KR" smtClean="0"/>
              <a:t>: </a:t>
            </a:r>
            <a:r>
              <a:rPr lang="ko-KR" altLang="en-US" smtClean="0"/>
              <a:t>어떤사람이 다른 사람의 어깨 너머로 스크린에 보이는 데이터를 훔쳐보는 것</a:t>
            </a:r>
            <a:endParaRPr lang="en-US" altLang="ko-KR" smtClean="0"/>
          </a:p>
          <a:p>
            <a:pPr lvl="1"/>
            <a:r>
              <a:rPr lang="ko-KR" altLang="en-US" smtClean="0"/>
              <a:t>패스워드파일 훔치기</a:t>
            </a:r>
            <a:endParaRPr lang="en-US" altLang="ko-KR" smtClean="0"/>
          </a:p>
          <a:p>
            <a:pPr lvl="1"/>
            <a:r>
              <a:rPr lang="ko-KR" altLang="en-US" smtClean="0"/>
              <a:t>사회공학적인 방법 </a:t>
            </a:r>
            <a:r>
              <a:rPr lang="en-US" altLang="ko-KR" smtClean="0"/>
              <a:t>: </a:t>
            </a:r>
            <a:r>
              <a:rPr lang="ko-KR" altLang="en-US" smtClean="0"/>
              <a:t>해당정보에 대해 권한 접근이 있는 사람으로 가장하여 다른사람을 속여 비밀정보를 공유하는 것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항상 정확성을 일정하게 유지하여야하며</a:t>
            </a:r>
            <a:r>
              <a:rPr lang="en-US" altLang="ko-KR" smtClean="0"/>
              <a:t>, </a:t>
            </a:r>
            <a:r>
              <a:rPr lang="ko-KR" altLang="en-US" smtClean="0"/>
              <a:t>허용된 방법에 의해서만 수정됨을 의미하는 용어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무결성 유지를 위한 정보보호 대책</a:t>
            </a:r>
          </a:p>
          <a:p>
            <a:pPr lvl="1"/>
            <a:r>
              <a:rPr lang="ko-KR" altLang="en-US" smtClean="0"/>
              <a:t> 암호화</a:t>
            </a:r>
          </a:p>
          <a:p>
            <a:pPr lvl="1"/>
            <a:r>
              <a:rPr lang="ko-KR" altLang="en-US" smtClean="0"/>
              <a:t> 엄격한 접근통제</a:t>
            </a:r>
          </a:p>
          <a:p>
            <a:pPr lvl="1"/>
            <a:r>
              <a:rPr lang="ko-KR" altLang="en-US" smtClean="0"/>
              <a:t> 침입탐지 등이 있음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무결성</a:t>
            </a:r>
            <a:r>
              <a:rPr lang="en-US" altLang="ko-KR" smtClean="0"/>
              <a:t>(Integrity)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 컴퓨터 시스템의 자원들이 승인된 사용자들에 의해 사용가능하도록하여 저해가 되지않도록하는 것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가용성에 치명적인 공격은 서비스 거부 공격     </a:t>
            </a:r>
            <a:r>
              <a:rPr lang="en-US" altLang="ko-KR" smtClean="0"/>
              <a:t>(DOS:Denial of Service)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가용성</a:t>
            </a:r>
            <a:r>
              <a:rPr lang="en-US" altLang="ko-KR" smtClean="0"/>
              <a:t>(availability)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 </a:t>
            </a:r>
            <a:r>
              <a:rPr lang="ko-KR" altLang="en-US" smtClean="0"/>
              <a:t>식별</a:t>
            </a:r>
            <a:r>
              <a:rPr lang="en-US" altLang="ko-KR" smtClean="0"/>
              <a:t>(Personal Identification)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 </a:t>
            </a:r>
            <a:r>
              <a:rPr lang="ko-KR" altLang="en-US" smtClean="0"/>
              <a:t>인증</a:t>
            </a:r>
            <a:r>
              <a:rPr lang="en-US" altLang="ko-KR" smtClean="0"/>
              <a:t>(Authentication)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 </a:t>
            </a:r>
            <a:r>
              <a:rPr lang="ko-KR" altLang="en-US" smtClean="0"/>
              <a:t>접근통제기술 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 </a:t>
            </a:r>
            <a:r>
              <a:rPr lang="ko-KR" altLang="en-US" smtClean="0"/>
              <a:t>권한부여 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 </a:t>
            </a:r>
            <a:r>
              <a:rPr lang="ko-KR" altLang="en-US" smtClean="0"/>
              <a:t>부인봉쇄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정보보호 기술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개인신원확인의 첫단계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여기서의 신원확인은 사용자이름</a:t>
            </a:r>
            <a:r>
              <a:rPr lang="en-US" altLang="ko-KR" smtClean="0"/>
              <a:t>,</a:t>
            </a:r>
            <a:r>
              <a:rPr lang="ko-KR" altLang="en-US" smtClean="0"/>
              <a:t>개인식별번호</a:t>
            </a:r>
            <a:r>
              <a:rPr lang="en-US" altLang="ko-KR" smtClean="0"/>
              <a:t>,</a:t>
            </a:r>
            <a:r>
              <a:rPr lang="ko-KR" altLang="en-US" smtClean="0"/>
              <a:t>스마트카드</a:t>
            </a:r>
            <a:r>
              <a:rPr lang="en-US" altLang="ko-KR" smtClean="0"/>
              <a:t>,</a:t>
            </a:r>
            <a:r>
              <a:rPr lang="ko-KR" altLang="en-US" smtClean="0"/>
              <a:t>계좌번호</a:t>
            </a:r>
            <a:r>
              <a:rPr lang="en-US" altLang="ko-KR" smtClean="0"/>
              <a:t>,</a:t>
            </a:r>
            <a:r>
              <a:rPr lang="ko-KR" altLang="en-US" smtClean="0"/>
              <a:t>전자서명</a:t>
            </a:r>
            <a:r>
              <a:rPr lang="en-US" altLang="ko-KR" smtClean="0"/>
              <a:t>,</a:t>
            </a:r>
            <a:r>
              <a:rPr lang="ko-KR" altLang="en-US" smtClean="0"/>
              <a:t>부서</a:t>
            </a:r>
            <a:r>
              <a:rPr lang="en-US" altLang="ko-KR" smtClean="0"/>
              <a:t>ID,</a:t>
            </a:r>
            <a:r>
              <a:rPr lang="ko-KR" altLang="en-US" smtClean="0"/>
              <a:t>생체학적특징</a:t>
            </a:r>
            <a:r>
              <a:rPr lang="en-US" altLang="ko-KR" smtClean="0"/>
              <a:t>(</a:t>
            </a:r>
            <a:r>
              <a:rPr lang="ko-KR" altLang="en-US" smtClean="0"/>
              <a:t>음성</a:t>
            </a:r>
            <a:r>
              <a:rPr lang="en-US" altLang="ko-KR" smtClean="0"/>
              <a:t>,</a:t>
            </a:r>
            <a:r>
              <a:rPr lang="ko-KR" altLang="en-US" smtClean="0"/>
              <a:t>지문</a:t>
            </a:r>
            <a:r>
              <a:rPr lang="en-US" altLang="ko-KR" smtClean="0"/>
              <a:t>,</a:t>
            </a:r>
            <a:r>
              <a:rPr lang="ko-KR" altLang="en-US" smtClean="0"/>
              <a:t>홍채</a:t>
            </a:r>
            <a:r>
              <a:rPr lang="en-US" altLang="ko-KR" smtClean="0"/>
              <a:t>)</a:t>
            </a:r>
            <a:r>
              <a:rPr lang="ko-KR" altLang="en-US" smtClean="0"/>
              <a:t>등으로 확인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식별</a:t>
            </a:r>
            <a:r>
              <a:rPr lang="en-US" altLang="ko-KR" smtClean="0"/>
              <a:t>(Personal Identification)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인증을 요구하는 사용자가 본인임을 증명하는 과정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 인증을 위한 세가지 일반적인 방법은 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사용자가 알고 있는 것</a:t>
            </a:r>
            <a:r>
              <a:rPr lang="en-US" altLang="ko-KR" sz="240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사용자가 소유하고 있는 것</a:t>
            </a:r>
            <a:r>
              <a:rPr lang="en-US" altLang="ko-KR" sz="240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사용자만이 고유한 특징들이 있다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인증</a:t>
            </a:r>
            <a:r>
              <a:rPr lang="en-US" altLang="ko-KR" smtClean="0"/>
              <a:t>(Authentication)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해킹의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정보보호의 목표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정보보호기술</a:t>
            </a:r>
            <a:r>
              <a:rPr lang="en-US" altLang="ko-KR" smtClean="0"/>
              <a:t>(</a:t>
            </a:r>
            <a:r>
              <a:rPr lang="ko-KR" altLang="en-US" smtClean="0"/>
              <a:t>①식별 ②인증 ③접근통제기술 ④권한부여 ⑤부인봉쇄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암호시스템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신분확인을 위한 식별과 인증이 끝난 후 자원에 대한 접근 정도를 부여해주는 권한을 설정해야한다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권한부여기술</a:t>
            </a:r>
            <a:endParaRPr lang="en-US" altLang="ko-KR" smtClean="0"/>
          </a:p>
          <a:p>
            <a:pPr lvl="1"/>
            <a:r>
              <a:rPr lang="ko-KR" altLang="en-US" sz="2400" smtClean="0"/>
              <a:t>①</a:t>
            </a:r>
            <a:r>
              <a:rPr lang="ko-KR" altLang="en-US" sz="2400" u="sng" smtClean="0"/>
              <a:t>접근 기준</a:t>
            </a:r>
            <a:r>
              <a:rPr lang="en-US" altLang="ko-KR" sz="2400" smtClean="0"/>
              <a:t>: </a:t>
            </a:r>
            <a:r>
              <a:rPr lang="ko-KR" altLang="en-US" sz="2400" smtClean="0"/>
              <a:t>역할</a:t>
            </a:r>
            <a:r>
              <a:rPr lang="en-US" altLang="ko-KR" sz="2400" smtClean="0"/>
              <a:t>(role),</a:t>
            </a:r>
            <a:r>
              <a:rPr lang="ko-KR" altLang="en-US" sz="2400" smtClean="0"/>
              <a:t>그룹</a:t>
            </a:r>
            <a:r>
              <a:rPr lang="en-US" altLang="ko-KR" sz="2400" smtClean="0"/>
              <a:t>,</a:t>
            </a:r>
            <a:r>
              <a:rPr lang="ko-KR" altLang="en-US" sz="2400" smtClean="0"/>
              <a:t>위치</a:t>
            </a:r>
            <a:r>
              <a:rPr lang="en-US" altLang="ko-KR" sz="2400" smtClean="0"/>
              <a:t>,</a:t>
            </a:r>
            <a:r>
              <a:rPr lang="ko-KR" altLang="en-US" sz="2400" smtClean="0"/>
              <a:t>시간</a:t>
            </a:r>
            <a:r>
              <a:rPr lang="en-US" altLang="ko-KR" sz="2400" smtClean="0"/>
              <a:t>,</a:t>
            </a:r>
            <a:r>
              <a:rPr lang="ko-KR" altLang="en-US" sz="2400" smtClean="0"/>
              <a:t>업무유형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②</a:t>
            </a:r>
            <a:r>
              <a:rPr lang="ko-KR" altLang="en-US" sz="2400" u="sng" smtClean="0"/>
              <a:t>기본적 접근금지</a:t>
            </a:r>
            <a:r>
              <a:rPr lang="en-US" altLang="ko-KR" sz="2400" smtClean="0"/>
              <a:t>: </a:t>
            </a:r>
            <a:r>
              <a:rPr lang="ko-KR" altLang="en-US" sz="2400" smtClean="0"/>
              <a:t>보안의 취약점이 노출되지 않도록하기 위해 기본적으로 접근금지로 되있어야 한다</a:t>
            </a:r>
            <a:endParaRPr lang="en-US" altLang="ko-KR" sz="2400" smtClean="0"/>
          </a:p>
          <a:p>
            <a:pPr lvl="1">
              <a:buNone/>
            </a:pPr>
            <a:endParaRPr lang="en-US" altLang="ko-KR" sz="2400" smtClean="0"/>
          </a:p>
          <a:p>
            <a:pPr lvl="1"/>
            <a:r>
              <a:rPr lang="ko-KR" altLang="en-US" sz="2400" smtClean="0"/>
              <a:t>③</a:t>
            </a:r>
            <a:r>
              <a:rPr lang="ko-KR" altLang="en-US" sz="2400" u="sng" smtClean="0"/>
              <a:t>최소 권한 원칙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요구된 업무수준에 따라 최소한의 권한만 부여하도록하는것이 보안의 주요한 설정이다</a:t>
            </a:r>
            <a:r>
              <a:rPr lang="en-US" altLang="ko-KR" sz="2400" smtClean="0"/>
              <a:t>.(read</a:t>
            </a:r>
            <a:r>
              <a:rPr lang="ko-KR" altLang="en-US" sz="2400" smtClean="0"/>
              <a:t> </a:t>
            </a:r>
            <a:r>
              <a:rPr lang="en-US" altLang="ko-KR" sz="2400" smtClean="0"/>
              <a:t>only, read/write, access change)</a:t>
            </a:r>
            <a:endParaRPr lang="ko-KR" altLang="en-US" sz="24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권한 부여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개념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: </a:t>
            </a:r>
            <a:r>
              <a:rPr lang="ko-KR" altLang="en-US" smtClean="0"/>
              <a:t>사용자가 정보에 접근했을 때 접근의 요구를 수락할 지 수락하지 않아야 할 지를 결정하는 것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접근통제 모델</a:t>
            </a:r>
            <a:endParaRPr lang="en-US" altLang="ko-KR" smtClean="0"/>
          </a:p>
          <a:p>
            <a:pPr lvl="1"/>
            <a:r>
              <a:rPr lang="ko-KR" altLang="en-US" sz="2400" u="sng" smtClean="0"/>
              <a:t>접근통제표</a:t>
            </a:r>
            <a:r>
              <a:rPr lang="en-US" altLang="ko-KR" sz="2400" smtClean="0"/>
              <a:t>(</a:t>
            </a:r>
            <a:r>
              <a:rPr lang="ko-KR" altLang="en-US" sz="2400" smtClean="0"/>
              <a:t>표로 구현</a:t>
            </a:r>
            <a:r>
              <a:rPr lang="en-US" altLang="ko-KR" sz="2400" smtClean="0"/>
              <a:t>), </a:t>
            </a:r>
            <a:r>
              <a:rPr lang="ko-KR" altLang="en-US" sz="2400" u="sng" smtClean="0"/>
              <a:t>접근통제목록</a:t>
            </a:r>
            <a:r>
              <a:rPr lang="en-US" altLang="ko-KR" sz="2400" smtClean="0"/>
              <a:t>(</a:t>
            </a:r>
            <a:r>
              <a:rPr lang="ko-KR" altLang="en-US" sz="2400" smtClean="0"/>
              <a:t>목록으로 구현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400" smtClean="0"/>
              <a:t>강제적 접근통제</a:t>
            </a:r>
            <a:r>
              <a:rPr lang="en-US" altLang="ko-KR" sz="2400" smtClean="0"/>
              <a:t>:</a:t>
            </a:r>
            <a:r>
              <a:rPr lang="ko-KR" altLang="en-US" sz="2400" smtClean="0"/>
              <a:t>접근자와 정보사이의 보안등급을 부여한 후 이 등급을 비교함으로써 접근허용여부 판단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u="sng" smtClean="0"/>
              <a:t>자율적 접근통제</a:t>
            </a:r>
            <a:r>
              <a:rPr lang="en-US" altLang="ko-KR" sz="2400" smtClean="0"/>
              <a:t>:</a:t>
            </a:r>
            <a:r>
              <a:rPr lang="ko-KR" altLang="en-US" sz="2400" smtClean="0"/>
              <a:t>소유권을 가진 접근자가 권한의 일부또는 전부를 다른 사용자에게 부여가능하다</a:t>
            </a:r>
            <a:r>
              <a:rPr lang="en-US" altLang="ko-KR" sz="2400" smtClean="0"/>
              <a:t>.(</a:t>
            </a:r>
            <a:r>
              <a:rPr lang="ko-KR" altLang="en-US" sz="2400" smtClean="0"/>
              <a:t>정보유출의 위험성높음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400" u="sng" smtClean="0"/>
              <a:t>역할 기반 접근 통제</a:t>
            </a:r>
            <a:r>
              <a:rPr lang="en-US" altLang="ko-KR" sz="2400" smtClean="0"/>
              <a:t>:</a:t>
            </a:r>
            <a:r>
              <a:rPr lang="ko-KR" altLang="en-US" sz="2400" smtClean="0"/>
              <a:t>기업에서는 기업내에서 사용자가 어떤 역할을 수행하고 있는가에 따라 권한이 정해짐</a:t>
            </a:r>
            <a:r>
              <a:rPr lang="en-US" altLang="ko-KR" sz="2400" smtClean="0"/>
              <a:t>(</a:t>
            </a:r>
            <a:r>
              <a:rPr lang="ko-KR" altLang="en-US" sz="2400" smtClean="0"/>
              <a:t>임무분리의 문제</a:t>
            </a:r>
            <a:r>
              <a:rPr lang="en-US" altLang="ko-KR" sz="240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접근통제기술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네트워크의 특성상 송</a:t>
            </a:r>
            <a:r>
              <a:rPr lang="en-US" altLang="ko-KR" smtClean="0"/>
              <a:t>.</a:t>
            </a:r>
            <a:r>
              <a:rPr lang="ko-KR" altLang="en-US" smtClean="0"/>
              <a:t>수신자가 서로 보이지 않기 때문에 메시지의 송</a:t>
            </a:r>
            <a:r>
              <a:rPr lang="en-US" altLang="ko-KR" smtClean="0"/>
              <a:t>.</a:t>
            </a:r>
            <a:r>
              <a:rPr lang="ko-KR" altLang="en-US" smtClean="0"/>
              <a:t>수신 여부를 확인하기가 어려워 송신 또는 수신의 부인이 발생하기 쉽다</a:t>
            </a:r>
            <a:r>
              <a:rPr lang="en-US" altLang="ko-KR" smtClean="0"/>
              <a:t>. </a:t>
            </a:r>
            <a:r>
              <a:rPr lang="ko-KR" altLang="en-US" smtClean="0"/>
              <a:t>이러한 문제를 해결하기위한 방법을 부인봉쇄라하고 방법론적인 것에 전자서명이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전자서명은 생성키와 전자서명 검증키가 한 쌍으로 이용되는 보안기법이다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송신자가 전송한 메시지를 수신자가 받았는지 확인할 수 있는 프로토콜을 구현하여 부인봉쇄를 막을 수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부인봉쇄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 </a:t>
            </a:r>
            <a:r>
              <a:rPr lang="en-US" altLang="ko-KR" smtClean="0"/>
              <a:t>1) </a:t>
            </a:r>
            <a:r>
              <a:rPr lang="ko-KR" altLang="en-US" smtClean="0"/>
              <a:t>대칭키 알고리즘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 </a:t>
            </a:r>
            <a:r>
              <a:rPr lang="en-US" altLang="ko-KR" smtClean="0"/>
              <a:t>2) </a:t>
            </a:r>
            <a:r>
              <a:rPr lang="ko-KR" altLang="en-US" smtClean="0"/>
              <a:t>공개키 알고리즘</a:t>
            </a:r>
          </a:p>
          <a:p>
            <a:pPr>
              <a:lnSpc>
                <a:spcPct val="20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암호시스템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 Data Encryption Standard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블록단위로 암호화하여 정보를 저장 전송하는 과정에서 암호학적인 보호장치의 역할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1972</a:t>
            </a:r>
            <a:r>
              <a:rPr lang="ko-KR" altLang="en-US" smtClean="0"/>
              <a:t>년 미국 연방 상무성의 표준화된 암호화 알고리즘의 제안에 </a:t>
            </a:r>
            <a:r>
              <a:rPr lang="en-US" altLang="ko-KR" smtClean="0"/>
              <a:t>IBM</a:t>
            </a:r>
            <a:r>
              <a:rPr lang="ko-KR" altLang="en-US" smtClean="0"/>
              <a:t>사가 </a:t>
            </a:r>
            <a:r>
              <a:rPr lang="en-US" altLang="ko-KR" smtClean="0"/>
              <a:t>1968</a:t>
            </a:r>
            <a:r>
              <a:rPr lang="ko-KR" altLang="en-US" smtClean="0"/>
              <a:t>년부터 사용하고 있던 </a:t>
            </a:r>
            <a:r>
              <a:rPr lang="en-US" altLang="ko-KR" smtClean="0"/>
              <a:t>Lucifer </a:t>
            </a:r>
            <a:r>
              <a:rPr lang="ko-KR" altLang="en-US" smtClean="0"/>
              <a:t>암호시스템을 수정</a:t>
            </a:r>
            <a:r>
              <a:rPr lang="en-US" altLang="ko-KR" smtClean="0"/>
              <a:t>.</a:t>
            </a:r>
            <a:r>
              <a:rPr lang="ko-KR" altLang="en-US" smtClean="0"/>
              <a:t>보완하여 응모하였고</a:t>
            </a:r>
            <a:r>
              <a:rPr lang="en-US" altLang="ko-KR" smtClean="0"/>
              <a:t>, </a:t>
            </a:r>
            <a:r>
              <a:rPr lang="ko-KR" altLang="en-US" smtClean="0"/>
              <a:t>여러 차례 수정보완 후 </a:t>
            </a:r>
            <a:r>
              <a:rPr lang="en-US" altLang="ko-KR" smtClean="0"/>
              <a:t>1976</a:t>
            </a:r>
            <a:r>
              <a:rPr lang="ko-KR" altLang="en-US" smtClean="0"/>
              <a:t>년 </a:t>
            </a:r>
            <a:r>
              <a:rPr lang="en-US" altLang="ko-KR" smtClean="0"/>
              <a:t>DES</a:t>
            </a:r>
            <a:r>
              <a:rPr lang="ko-KR" altLang="en-US" smtClean="0"/>
              <a:t>라는 이름으로 응모 하였다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대칭키 알고리즘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이 시스템이 여러 차례 수정을 거친 후 </a:t>
            </a:r>
            <a:r>
              <a:rPr lang="en-US" altLang="ko-KR" smtClean="0"/>
              <a:t>1976 DES</a:t>
            </a:r>
            <a:r>
              <a:rPr lang="ko-KR" altLang="en-US" smtClean="0"/>
              <a:t>로 공개 되었고</a:t>
            </a:r>
            <a:r>
              <a:rPr lang="en-US" altLang="ko-KR" smtClean="0"/>
              <a:t>, 1978</a:t>
            </a:r>
            <a:r>
              <a:rPr lang="ko-KR" altLang="en-US" smtClean="0"/>
              <a:t>년 미국 연방의 정보처리 표준으로 채택되었다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ISO</a:t>
            </a:r>
            <a:r>
              <a:rPr lang="ko-KR" altLang="en-US" smtClean="0"/>
              <a:t>가 국제표준을 정하지 못했으므로 </a:t>
            </a:r>
            <a:r>
              <a:rPr lang="en-US" altLang="ko-KR" smtClean="0"/>
              <a:t>DES</a:t>
            </a:r>
            <a:r>
              <a:rPr lang="ko-KR" altLang="en-US" smtClean="0"/>
              <a:t>가 국제표준이 되지는 못했다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만약 국제표준이 되어도 해커들의 집중 공격을 받게 되므로</a:t>
            </a:r>
            <a:r>
              <a:rPr lang="en-US" altLang="ko-KR" smtClean="0"/>
              <a:t>, </a:t>
            </a:r>
            <a:r>
              <a:rPr lang="ko-KR" altLang="en-US" smtClean="0"/>
              <a:t>암호 시스템의 와해 요인이 되어  바람직 하지 않을 뿐만 아니라 국가안보에 부정적인 영향을 미칠수도 있게된다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mtClean="0"/>
              <a:t>DES </a:t>
            </a:r>
            <a:r>
              <a:rPr lang="ko-KR" altLang="en-US" smtClean="0"/>
              <a:t>알고리즘은 치환과 대치의 수열이다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암호화되는 블록은 먼저 초기치환 </a:t>
            </a:r>
            <a:r>
              <a:rPr lang="en-US" altLang="ko-KR" smtClean="0"/>
              <a:t>IP(Initial permutation) </a:t>
            </a:r>
            <a:r>
              <a:rPr lang="ko-KR" altLang="en-US" smtClean="0"/>
              <a:t>치환이</a:t>
            </a:r>
            <a:r>
              <a:rPr lang="en-US" altLang="ko-KR" smtClean="0"/>
              <a:t> </a:t>
            </a:r>
            <a:r>
              <a:rPr lang="ko-KR" altLang="en-US" smtClean="0"/>
              <a:t>행해진 다음 주어진 키에서 얻은 부속키에 의존하는 </a:t>
            </a:r>
            <a:r>
              <a:rPr lang="en-US" altLang="ko-KR" smtClean="0"/>
              <a:t>16</a:t>
            </a:r>
            <a:r>
              <a:rPr lang="ko-KR" altLang="en-US" smtClean="0"/>
              <a:t>라운드 연산을 거쳐 마지막으로 역치환을 통하여 암호화된다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DES</a:t>
            </a:r>
            <a:r>
              <a:rPr lang="ko-KR" altLang="en-US" smtClean="0"/>
              <a:t>알고리즘은 </a:t>
            </a:r>
            <a:r>
              <a:rPr lang="en-US" altLang="ko-KR" smtClean="0"/>
              <a:t>LSI </a:t>
            </a:r>
            <a:r>
              <a:rPr lang="ko-KR" altLang="en-US" smtClean="0"/>
              <a:t>칩을 장착하고 있으며</a:t>
            </a:r>
            <a:r>
              <a:rPr lang="en-US" altLang="ko-KR" smtClean="0"/>
              <a:t>, </a:t>
            </a:r>
            <a:r>
              <a:rPr lang="ko-KR" altLang="en-US" smtClean="0"/>
              <a:t>고속화와 실시간 암호에 적합하다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DES </a:t>
            </a:r>
            <a:r>
              <a:rPr lang="ko-KR" altLang="en-US" smtClean="0"/>
              <a:t>암호는 대칭키 암호이면서 블록암호이다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 평문을 적당히 변환하여 비트열로 바꾼다음 일정한 간격</a:t>
            </a:r>
            <a:r>
              <a:rPr lang="en-US" altLang="ko-KR" smtClean="0"/>
              <a:t>(64</a:t>
            </a:r>
            <a:r>
              <a:rPr lang="ko-KR" altLang="en-US" smtClean="0"/>
              <a:t>비트</a:t>
            </a:r>
            <a:r>
              <a:rPr lang="en-US" altLang="ko-KR" smtClean="0"/>
              <a:t>)</a:t>
            </a:r>
            <a:r>
              <a:rPr lang="ko-KR" altLang="en-US" smtClean="0"/>
              <a:t>으로 블록화한다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대칭키 암호시스템은 비밀키암호시스템이라고도 불린다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장점</a:t>
            </a:r>
            <a:r>
              <a:rPr lang="en-US" altLang="ko-KR" smtClean="0"/>
              <a:t>:</a:t>
            </a:r>
            <a:r>
              <a:rPr lang="ko-KR" altLang="en-US" smtClean="0"/>
              <a:t>암호화</a:t>
            </a:r>
            <a:r>
              <a:rPr lang="en-US" altLang="ko-KR" smtClean="0"/>
              <a:t>,</a:t>
            </a:r>
            <a:r>
              <a:rPr lang="ko-KR" altLang="en-US" smtClean="0"/>
              <a:t>복호화 속도가 빠르고 알고리즘이 비교적 단순하며 파일용량이 작다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단점</a:t>
            </a:r>
            <a:r>
              <a:rPr lang="en-US" altLang="ko-KR" smtClean="0"/>
              <a:t>:</a:t>
            </a:r>
            <a:r>
              <a:rPr lang="ko-KR" altLang="en-US" smtClean="0"/>
              <a:t>사용자가 많아지면 많아질수록 관리해여할 키이 수가 많아진다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1976</a:t>
            </a:r>
            <a:r>
              <a:rPr lang="ko-KR" altLang="en-US" smtClean="0"/>
              <a:t>년 </a:t>
            </a:r>
            <a:r>
              <a:rPr lang="en-US" altLang="ko-KR" smtClean="0"/>
              <a:t>W. Diffie</a:t>
            </a:r>
            <a:r>
              <a:rPr lang="ko-KR" altLang="en-US" smtClean="0"/>
              <a:t>와 </a:t>
            </a:r>
            <a:r>
              <a:rPr lang="en-US" altLang="ko-KR" smtClean="0"/>
              <a:t>M. E. Hellman</a:t>
            </a:r>
            <a:r>
              <a:rPr lang="ko-KR" altLang="en-US" smtClean="0"/>
              <a:t>이 “</a:t>
            </a:r>
            <a:r>
              <a:rPr lang="en-US" altLang="ko-KR" smtClean="0"/>
              <a:t>New Directions in Crytography”</a:t>
            </a:r>
            <a:r>
              <a:rPr lang="ko-KR" altLang="en-US" smtClean="0"/>
              <a:t>이란 논문을 발표하면서 최초로 공개키 개념을 소개</a:t>
            </a:r>
          </a:p>
          <a:p>
            <a:r>
              <a:rPr lang="ko-KR" altLang="en-US" smtClean="0"/>
              <a:t>키분배 문제</a:t>
            </a:r>
            <a:r>
              <a:rPr lang="en-US" altLang="ko-KR" smtClean="0"/>
              <a:t>, </a:t>
            </a:r>
            <a:r>
              <a:rPr lang="ko-KR" altLang="en-US" smtClean="0"/>
              <a:t>키관리 문제 및 서명 문제를 해결하는 대안으로 제시</a:t>
            </a:r>
          </a:p>
          <a:p>
            <a:r>
              <a:rPr lang="en-US" altLang="ko-KR" smtClean="0"/>
              <a:t>1978</a:t>
            </a:r>
            <a:r>
              <a:rPr lang="ko-KR" altLang="en-US" smtClean="0"/>
              <a:t>년 </a:t>
            </a:r>
            <a:r>
              <a:rPr lang="en-US" altLang="ko-KR" smtClean="0"/>
              <a:t>Rivest, Shamir, Adleman</a:t>
            </a:r>
            <a:r>
              <a:rPr lang="ko-KR" altLang="en-US" smtClean="0"/>
              <a:t>에 의해 소인수분해의 어려움에 기반을 둔 공개키 암호 알고리즘</a:t>
            </a:r>
            <a:r>
              <a:rPr lang="en-US" altLang="ko-KR" smtClean="0"/>
              <a:t>(RSA)</a:t>
            </a:r>
            <a:r>
              <a:rPr lang="ko-KR" altLang="en-US" smtClean="0"/>
              <a:t>이 개발되어 전세계적으로 널리 사용되고 사실상 표준으로 자리잡음</a:t>
            </a:r>
          </a:p>
          <a:p>
            <a:r>
              <a:rPr lang="ko-KR" altLang="en-US" smtClean="0"/>
              <a:t>암호통신망에서 신원 확인이 필요한 경우에 공개키 암호방식을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암호화를 위한 키의 크기가 상대적으로 크기 때문에 암호화및 복호화를 위한 처리속도가 대칭키 암호방식보다 </a:t>
            </a:r>
            <a:r>
              <a:rPr lang="ko-KR" altLang="en-US" smtClean="0"/>
              <a:t>느린편이다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공개키 알고리즘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인수분해 문제 기반 공개키 암호 알고리즘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암호화와 복호화를 위한 키를 생성하기 위해서 두 개의 매우 큰 소수</a:t>
            </a:r>
            <a:r>
              <a:rPr lang="en-US" altLang="ko-KR" smtClean="0"/>
              <a:t>(pime mumber) p</a:t>
            </a:r>
            <a:r>
              <a:rPr lang="ko-KR" altLang="en-US" smtClean="0"/>
              <a:t>와 </a:t>
            </a:r>
            <a:r>
              <a:rPr lang="en-US" altLang="ko-KR" smtClean="0"/>
              <a:t>q</a:t>
            </a:r>
            <a:r>
              <a:rPr lang="ko-KR" altLang="en-US" smtClean="0"/>
              <a:t>를 임의로 선택하여 </a:t>
            </a:r>
            <a:r>
              <a:rPr lang="en-US" altLang="ko-KR" smtClean="0"/>
              <a:t>n = p X q (p, q</a:t>
            </a:r>
            <a:r>
              <a:rPr lang="ko-KR" altLang="en-US" smtClean="0"/>
              <a:t>는 소수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smtClean="0"/>
              <a:t>계산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RSA(Rivest-Shamir-Adlman)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악의적으로 시스템을 파괴하는 행위</a:t>
            </a:r>
          </a:p>
          <a:p>
            <a:r>
              <a:rPr lang="ko-KR" altLang="en-US" smtClean="0"/>
              <a:t>시스템의 사용을 막는 행위</a:t>
            </a:r>
            <a:r>
              <a:rPr lang="en-US" altLang="ko-KR" smtClean="0"/>
              <a:t>(</a:t>
            </a:r>
            <a:r>
              <a:rPr lang="ko-KR" altLang="en-US" smtClean="0"/>
              <a:t>크래킹의 의미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법률적인 의미</a:t>
            </a:r>
          </a:p>
          <a:p>
            <a:pPr lvl="1"/>
            <a:r>
              <a:rPr lang="ko-KR" altLang="en-US" smtClean="0"/>
              <a:t>시스템의 관리자가 구축해 놓은 정보시스템과 보안 망을 어떤 목적에서 무력화 시켰을 경우 이에 따른 모든 행동을 해킹이라고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네티즌 간</a:t>
            </a:r>
          </a:p>
          <a:p>
            <a:pPr lvl="1"/>
            <a:r>
              <a:rPr lang="ko-KR" altLang="en-US" smtClean="0"/>
              <a:t>보통 시스템 관리자의 권한을 불법적으로 획득한 경우 </a:t>
            </a:r>
          </a:p>
          <a:p>
            <a:pPr lvl="1"/>
            <a:r>
              <a:rPr lang="ko-KR" altLang="en-US" smtClean="0"/>
              <a:t>이를 악용해 다른 사용자에게 피해를 준 경우</a:t>
            </a:r>
          </a:p>
          <a:p>
            <a:r>
              <a:rPr lang="ko-KR" altLang="en-US" smtClean="0"/>
              <a:t>컴퓨터 비정상 불법 분야</a:t>
            </a:r>
          </a:p>
          <a:p>
            <a:pPr lvl="1"/>
            <a:r>
              <a:rPr lang="ko-KR" altLang="en-US" smtClean="0"/>
              <a:t>시스템해킹</a:t>
            </a:r>
            <a:r>
              <a:rPr lang="en-US" altLang="ko-KR" smtClean="0"/>
              <a:t>,</a:t>
            </a:r>
            <a:r>
              <a:rPr lang="ko-KR" altLang="en-US" smtClean="0"/>
              <a:t>하드웨어해킹</a:t>
            </a:r>
            <a:r>
              <a:rPr lang="en-US" altLang="ko-KR" smtClean="0"/>
              <a:t>,</a:t>
            </a:r>
            <a:r>
              <a:rPr lang="ko-KR" altLang="en-US" smtClean="0"/>
              <a:t>무정부주의 해킹</a:t>
            </a:r>
            <a:r>
              <a:rPr lang="en-US" altLang="ko-KR" smtClean="0"/>
              <a:t>,</a:t>
            </a:r>
            <a:r>
              <a:rPr lang="ko-KR" altLang="en-US" smtClean="0"/>
              <a:t>바이러스해킹</a:t>
            </a:r>
            <a:r>
              <a:rPr lang="en-US" altLang="ko-KR" smtClean="0"/>
              <a:t>,</a:t>
            </a:r>
            <a:r>
              <a:rPr lang="ko-KR" altLang="en-US" smtClean="0"/>
              <a:t>전화망 해킹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해킹의 개념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공개키</a:t>
            </a:r>
            <a:r>
              <a:rPr lang="en-US" altLang="ko-KR" smtClean="0"/>
              <a:t>(public key) </a:t>
            </a:r>
            <a:r>
              <a:rPr lang="ko-KR" altLang="en-US" smtClean="0"/>
              <a:t>암호의 주요한 장점</a:t>
            </a:r>
          </a:p>
          <a:p>
            <a:pPr lvl="1"/>
            <a:r>
              <a:rPr lang="ko-KR" altLang="en-US" smtClean="0"/>
              <a:t>강화된 보안성과 편리함</a:t>
            </a:r>
          </a:p>
          <a:p>
            <a:pPr lvl="1"/>
            <a:r>
              <a:rPr lang="ko-KR" altLang="en-US" smtClean="0"/>
              <a:t>전자서명 기법을 제공</a:t>
            </a:r>
          </a:p>
          <a:p>
            <a:pPr lvl="1"/>
            <a:r>
              <a:rPr lang="ko-KR" altLang="en-US" smtClean="0"/>
              <a:t>부인방지</a:t>
            </a:r>
            <a:r>
              <a:rPr lang="en-US" altLang="ko-KR" smtClean="0"/>
              <a:t>(Non- Reputation)</a:t>
            </a:r>
          </a:p>
          <a:p>
            <a:pPr lvl="1"/>
            <a:r>
              <a:rPr lang="ko-KR" altLang="en-US" smtClean="0"/>
              <a:t>공개키 인증에서는 사용자가 스스로 자신의 개인키 보호에 대한 전적인 </a:t>
            </a:r>
            <a:r>
              <a:rPr lang="ko-KR" altLang="en-US" smtClean="0"/>
              <a:t>책임을 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1"/>
            <a:r>
              <a:rPr lang="ko-KR" altLang="en-US" smtClean="0"/>
              <a:t>키의 분배가 쉽고</a:t>
            </a:r>
            <a:r>
              <a:rPr lang="en-US" altLang="ko-KR" smtClean="0"/>
              <a:t>, </a:t>
            </a:r>
            <a:r>
              <a:rPr lang="ko-KR" altLang="en-US" smtClean="0"/>
              <a:t>관리해야할 키의 수가 적다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공개키 </a:t>
            </a:r>
            <a:r>
              <a:rPr lang="ko-KR" altLang="en-US" smtClean="0"/>
              <a:t>암호 </a:t>
            </a:r>
            <a:r>
              <a:rPr lang="ko-KR" altLang="en-US" smtClean="0"/>
              <a:t>방식의 </a:t>
            </a:r>
            <a:r>
              <a:rPr lang="ko-KR" altLang="en-US" smtClean="0"/>
              <a:t>장점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공개키 </a:t>
            </a:r>
            <a:r>
              <a:rPr lang="ko-KR" altLang="en-US" smtClean="0"/>
              <a:t>암호법의 단점</a:t>
            </a:r>
          </a:p>
          <a:p>
            <a:pPr lvl="1"/>
            <a:r>
              <a:rPr lang="ko-KR" altLang="en-US" smtClean="0"/>
              <a:t>암호화</a:t>
            </a:r>
            <a:r>
              <a:rPr lang="en-US" altLang="ko-KR" smtClean="0"/>
              <a:t>,</a:t>
            </a:r>
            <a:r>
              <a:rPr lang="ko-KR" altLang="en-US" smtClean="0"/>
              <a:t>복호화 속도가 느리다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공개키 </a:t>
            </a:r>
            <a:r>
              <a:rPr lang="ko-KR" altLang="en-US" smtClean="0"/>
              <a:t>시스템은 대형 파일이나 메시지를 암호화하는데 사용되는 비밀키의 암호화에 사용</a:t>
            </a:r>
          </a:p>
          <a:p>
            <a:pPr lvl="1"/>
            <a:r>
              <a:rPr lang="ko-KR" altLang="en-US" smtClean="0"/>
              <a:t>가장공격</a:t>
            </a:r>
            <a:r>
              <a:rPr lang="en-US" altLang="ko-KR" smtClean="0"/>
              <a:t>(Impersonation)</a:t>
            </a:r>
            <a:r>
              <a:rPr lang="ko-KR" altLang="en-US" smtClean="0"/>
              <a:t>에 취약</a:t>
            </a:r>
          </a:p>
          <a:p>
            <a:pPr lvl="1"/>
            <a:r>
              <a:rPr lang="ko-KR" altLang="en-US" smtClean="0"/>
              <a:t>침입자는 인증기관</a:t>
            </a:r>
            <a:r>
              <a:rPr lang="en-US" altLang="ko-KR" smtClean="0"/>
              <a:t>(Certification Authority)</a:t>
            </a:r>
            <a:r>
              <a:rPr lang="ko-KR" altLang="en-US" smtClean="0"/>
              <a:t>을 공격하여 획득한 공개키 인증서를 사용해 다른 사용자인 척 함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공개키 </a:t>
            </a:r>
            <a:r>
              <a:rPr lang="ko-KR" altLang="en-US" smtClean="0"/>
              <a:t>암호 </a:t>
            </a:r>
            <a:r>
              <a:rPr lang="ko-KR" altLang="en-US" smtClean="0"/>
              <a:t>방식의 </a:t>
            </a:r>
            <a:r>
              <a:rPr lang="ko-KR" altLang="en-US" smtClean="0"/>
              <a:t>단점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7258072" cy="4972071"/>
          </a:xfrm>
        </p:spPr>
        <p:txBody>
          <a:bodyPr/>
          <a:lstStyle/>
          <a:p>
            <a:r>
              <a:rPr lang="en-US" altLang="ko-KR" smtClean="0"/>
              <a:t>Web</a:t>
            </a:r>
          </a:p>
          <a:p>
            <a:pPr lvl="1"/>
            <a:r>
              <a:rPr lang="en-US" altLang="ko-KR" smtClean="0"/>
              <a:t>SSL</a:t>
            </a:r>
          </a:p>
          <a:p>
            <a:pPr lvl="1"/>
            <a:r>
              <a:rPr lang="en-US" altLang="ko-KR" smtClean="0"/>
              <a:t>SEA</a:t>
            </a:r>
            <a:endParaRPr lang="en-US" altLang="ko-KR" smtClean="0"/>
          </a:p>
          <a:p>
            <a:pPr lvl="1"/>
            <a:r>
              <a:rPr lang="en-US" altLang="ko-KR" smtClean="0"/>
              <a:t>SET</a:t>
            </a:r>
          </a:p>
          <a:p>
            <a:r>
              <a:rPr lang="ko-KR" altLang="en-US" smtClean="0"/>
              <a:t>전자우편</a:t>
            </a:r>
            <a:endParaRPr lang="en-US" altLang="ko-KR" smtClean="0"/>
          </a:p>
          <a:p>
            <a:pPr lvl="1"/>
            <a:r>
              <a:rPr lang="en-US" altLang="ko-KR" smtClean="0"/>
              <a:t>PGP</a:t>
            </a:r>
          </a:p>
          <a:p>
            <a:pPr lvl="1"/>
            <a:r>
              <a:rPr lang="en-US" altLang="ko-KR" smtClean="0"/>
              <a:t>PEM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보안 프로토콜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외부로부터의 데이터 침입행위에 관한 유형의 위조</a:t>
            </a:r>
            <a:r>
              <a:rPr lang="en-US" altLang="ko-KR" smtClean="0"/>
              <a:t>(Fabrication)</a:t>
            </a:r>
            <a:r>
              <a:rPr lang="ko-KR" altLang="en-US" smtClean="0"/>
              <a:t>에 대한 설명으로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자료가 수신측으로 전달되는 것을 방해하는 행위</a:t>
            </a:r>
          </a:p>
          <a:p>
            <a:pPr>
              <a:buNone/>
            </a:pPr>
            <a:r>
              <a:rPr lang="ko-KR" altLang="en-US" smtClean="0"/>
              <a:t>② 전송한 자료가 수신지로 가는 도중에 몰래 보거나 도청하는 행위</a:t>
            </a:r>
          </a:p>
          <a:p>
            <a:pPr>
              <a:buNone/>
            </a:pPr>
            <a:r>
              <a:rPr lang="ko-KR" altLang="en-US" smtClean="0"/>
              <a:t>③ 원래의 자료를 다른 내용으로 바꾸는 행위</a:t>
            </a:r>
          </a:p>
          <a:p>
            <a:pPr>
              <a:buNone/>
            </a:pPr>
            <a:r>
              <a:rPr lang="ko-KR" altLang="en-US" smtClean="0"/>
              <a:t>④ 자료가 다른 송신자로부터 전송된 것처럼 꾸미는행위</a:t>
            </a:r>
            <a:r>
              <a:rPr lang="en-US" altLang="ko-KR" smtClean="0"/>
              <a:t>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공개 키 암호기법의 설명으로 옳지 못한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메시지를 암호화할 때와 복호화 할 때 사용되는 키가 서로 다르다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② 복호화 할 때 사용되는 키는 공개하고 암호 키는 비공개한다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비대칭 키 또는 이중 키 암호 기법이라고도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④ 많이 사용되는 기법은 </a:t>
            </a:r>
            <a:r>
              <a:rPr lang="en-US" altLang="ko-KR" smtClean="0"/>
              <a:t>RSA </a:t>
            </a:r>
            <a:r>
              <a:rPr lang="ko-KR" altLang="en-US" smtClean="0"/>
              <a:t>기법이다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다음의 해킹 유형 중에서 여러 대의 장비를 이용하여 대량의 데이터를 특정한 서버에 집중적으로 전송하므로써 서버의 정상적인 기능을 방해하는 것을 무엇이라고 하는가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스푸핑</a:t>
            </a:r>
            <a:r>
              <a:rPr lang="en-US" altLang="ko-KR" smtClean="0"/>
              <a:t>(spoofing)② </a:t>
            </a:r>
            <a:r>
              <a:rPr lang="ko-KR" altLang="en-US" smtClean="0"/>
              <a:t>스니퍼</a:t>
            </a:r>
            <a:r>
              <a:rPr lang="en-US" altLang="ko-KR" smtClean="0"/>
              <a:t>(sniffer)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DoS(Denial of Service)④ </a:t>
            </a:r>
            <a:r>
              <a:rPr lang="ko-KR" altLang="en-US" smtClean="0"/>
              <a:t>트랩 도어</a:t>
            </a:r>
            <a:r>
              <a:rPr lang="en-US" altLang="ko-KR" smtClean="0"/>
              <a:t>(trap door)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smtClean="0"/>
              <a:t>정보시스템을 통하여 전자문서를 전송하기 위해서는 정보보호를 위하여 보안 서비스가 필요하다</a:t>
            </a:r>
            <a:r>
              <a:rPr lang="en-US" altLang="ko-KR" b="1" smtClean="0"/>
              <a:t>. </a:t>
            </a:r>
            <a:r>
              <a:rPr lang="ko-KR" altLang="en-US" b="1" smtClean="0"/>
              <a:t>다음 중 보안 서비스의 설명으로 옳지 않은 것은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smtClean="0"/>
              <a:t>① 기밀성 </a:t>
            </a:r>
            <a:r>
              <a:rPr lang="en-US" altLang="ko-KR" smtClean="0"/>
              <a:t>: </a:t>
            </a:r>
            <a:r>
              <a:rPr lang="ko-KR" altLang="en-US" smtClean="0"/>
              <a:t>컴퓨터 시스템의 정보 및 전송 정보가 인가 당사자만 읽을 수 있도록 통제한다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인증 </a:t>
            </a:r>
            <a:r>
              <a:rPr lang="en-US" altLang="ko-KR" smtClean="0"/>
              <a:t>: </a:t>
            </a:r>
            <a:r>
              <a:rPr lang="ko-KR" altLang="en-US" smtClean="0"/>
              <a:t>메시지의 출처가 정확히 확인되고</a:t>
            </a:r>
            <a:r>
              <a:rPr lang="en-US" altLang="ko-KR" smtClean="0"/>
              <a:t>, </a:t>
            </a:r>
            <a:r>
              <a:rPr lang="ko-KR" altLang="en-US" smtClean="0"/>
              <a:t>그 실체의 신분이 거짓이 아님을 확인한다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무결성 </a:t>
            </a:r>
            <a:r>
              <a:rPr lang="en-US" altLang="ko-KR" smtClean="0"/>
              <a:t>: </a:t>
            </a:r>
            <a:r>
              <a:rPr lang="ko-KR" altLang="en-US" smtClean="0"/>
              <a:t>컴퓨터 시스템 및 전송 정보가 오직 인가 당사자에 의해서만 수정될 수 있도록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부인봉쇄 </a:t>
            </a:r>
            <a:r>
              <a:rPr lang="en-US" altLang="ko-KR" smtClean="0"/>
              <a:t>: </a:t>
            </a:r>
            <a:r>
              <a:rPr lang="ko-KR" altLang="en-US" smtClean="0"/>
              <a:t>컴퓨터 시스템 자원을 허가된 당사자가 필요로 할 때 이용될 수 있도록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해킹의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정보보호의 목표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정보보호기술</a:t>
            </a:r>
            <a:r>
              <a:rPr lang="en-US" altLang="ko-KR" smtClean="0"/>
              <a:t>(</a:t>
            </a:r>
            <a:r>
              <a:rPr lang="ko-KR" altLang="en-US" smtClean="0"/>
              <a:t>①식별 ②인증 ③접근통제기술 ④권한부여 ⑤부인봉쇄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암호시스템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①해킹의 동기에 의한 분류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②해킹의 목적에 의한 분류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③해킹의 위치에 의한 분류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해킹의 분류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단순해커</a:t>
            </a:r>
            <a:r>
              <a:rPr lang="en-US" altLang="ko-KR" smtClean="0"/>
              <a:t>: </a:t>
            </a:r>
            <a:r>
              <a:rPr lang="ko-KR" altLang="en-US" smtClean="0"/>
              <a:t>대부분의 해커가 이에 속하며</a:t>
            </a:r>
            <a:r>
              <a:rPr lang="en-US" altLang="ko-KR" smtClean="0"/>
              <a:t>, </a:t>
            </a:r>
            <a:r>
              <a:rPr lang="ko-KR" altLang="en-US" smtClean="0"/>
              <a:t>전산망이나 시스템의 취약점을 해킹한다</a:t>
            </a:r>
          </a:p>
          <a:p>
            <a:r>
              <a:rPr lang="ko-KR" altLang="en-US" smtClean="0"/>
              <a:t>내부 불순분자 해커</a:t>
            </a:r>
            <a:r>
              <a:rPr lang="en-US" altLang="ko-KR" smtClean="0"/>
              <a:t>: </a:t>
            </a:r>
            <a:r>
              <a:rPr lang="ko-KR" altLang="en-US" smtClean="0"/>
              <a:t>내부직원에 의한 해킹</a:t>
            </a:r>
          </a:p>
          <a:p>
            <a:r>
              <a:rPr lang="ko-KR" altLang="en-US" smtClean="0"/>
              <a:t>범죄적 해커 </a:t>
            </a:r>
            <a:r>
              <a:rPr lang="en-US" altLang="ko-KR" smtClean="0"/>
              <a:t>: </a:t>
            </a:r>
            <a:r>
              <a:rPr lang="ko-KR" altLang="en-US" smtClean="0"/>
              <a:t>금융망등을 대상으로 금전적 이익을 추구하기 위한 해킹</a:t>
            </a:r>
          </a:p>
          <a:p>
            <a:r>
              <a:rPr lang="ko-KR" altLang="en-US" smtClean="0"/>
              <a:t>테러리스트</a:t>
            </a:r>
            <a:r>
              <a:rPr lang="en-US" altLang="ko-KR" smtClean="0"/>
              <a:t>: </a:t>
            </a:r>
            <a:r>
              <a:rPr lang="ko-KR" altLang="en-US" smtClean="0"/>
              <a:t>혼란과 파되를 목적으로 개인 그룹등이 추구하는바가 동기이다</a:t>
            </a:r>
          </a:p>
          <a:p>
            <a:r>
              <a:rPr lang="ko-KR" altLang="en-US" smtClean="0"/>
              <a:t>기업체 고용 해커 </a:t>
            </a:r>
            <a:r>
              <a:rPr lang="en-US" altLang="ko-KR" smtClean="0"/>
              <a:t>: </a:t>
            </a:r>
            <a:r>
              <a:rPr lang="ko-KR" altLang="en-US" smtClean="0"/>
              <a:t>기업정보유출을 목적이다</a:t>
            </a:r>
          </a:p>
          <a:p>
            <a:r>
              <a:rPr lang="ko-KR" altLang="en-US" smtClean="0"/>
              <a:t>국가 고용해커 </a:t>
            </a:r>
            <a:r>
              <a:rPr lang="en-US" altLang="ko-KR" smtClean="0"/>
              <a:t>: </a:t>
            </a:r>
            <a:r>
              <a:rPr lang="ko-KR" altLang="en-US" smtClean="0"/>
              <a:t>국가이익을 목적으로 경쟁국 정보 유출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①해킹의 동기에 의한 분류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시스템자원의 불법적인 사용으로 또 다른 해킹을 위한 침입</a:t>
            </a:r>
            <a:r>
              <a:rPr lang="en-US" altLang="ko-KR" smtClean="0"/>
              <a:t>(intrusion)</a:t>
            </a:r>
            <a:r>
              <a:rPr lang="ko-KR" altLang="en-US" smtClean="0"/>
              <a:t>의 형태</a:t>
            </a:r>
          </a:p>
          <a:p>
            <a:r>
              <a:rPr lang="ko-KR" altLang="en-US" smtClean="0"/>
              <a:t>서비스가 불가능하도록 시스템자원을 소진시키거나 특정 호스트 또는 특정 네트워크를 공격하는 서비스거부</a:t>
            </a:r>
            <a:r>
              <a:rPr lang="en-US" altLang="ko-KR" smtClean="0"/>
              <a:t>(denial of service) </a:t>
            </a:r>
            <a:r>
              <a:rPr lang="ko-KR" altLang="en-US" smtClean="0"/>
              <a:t>형태</a:t>
            </a:r>
          </a:p>
          <a:p>
            <a:r>
              <a:rPr lang="ko-KR" altLang="en-US" smtClean="0"/>
              <a:t>“정보는 돈이다”라는 목적으로 정보의 도용 및 수집으로 수익 창출하려는 목적으로 하는 형태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②해킹의 목적에 의한 분류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지역적인 공격</a:t>
            </a:r>
            <a:r>
              <a:rPr lang="en-US" altLang="ko-KR" smtClean="0"/>
              <a:t>(local attack)</a:t>
            </a:r>
            <a:r>
              <a:rPr lang="ko-KR" altLang="en-US" smtClean="0"/>
              <a:t>으로 이미 시스템에 진입할 수 있는 자격을 가진 상태에서 루트</a:t>
            </a:r>
            <a:r>
              <a:rPr lang="en-US" altLang="ko-KR" smtClean="0"/>
              <a:t>(root)</a:t>
            </a:r>
            <a:r>
              <a:rPr lang="ko-KR" altLang="en-US" smtClean="0"/>
              <a:t>의 권한을 획득하는 것을 주목적으로 하는 해킹 방법을 사용</a:t>
            </a:r>
          </a:p>
          <a:p>
            <a:r>
              <a:rPr lang="ko-KR" altLang="en-US" smtClean="0"/>
              <a:t>지역적인 공격의 예</a:t>
            </a:r>
          </a:p>
          <a:p>
            <a:r>
              <a:rPr lang="ko-KR" altLang="en-US" smtClean="0"/>
              <a:t>악성 프로그램과 사회공학적인 이용방법이</a:t>
            </a:r>
          </a:p>
          <a:p>
            <a:pPr lvl="1"/>
            <a:r>
              <a:rPr lang="ko-KR" altLang="en-US" sz="2400" smtClean="0"/>
              <a:t>원격 공격</a:t>
            </a:r>
            <a:r>
              <a:rPr lang="en-US" altLang="ko-KR" sz="2400" smtClean="0"/>
              <a:t>(remote attack) : </a:t>
            </a:r>
            <a:r>
              <a:rPr lang="ko-KR" altLang="en-US" sz="2400" smtClean="0"/>
              <a:t>버퍼 오버플로우</a:t>
            </a:r>
            <a:r>
              <a:rPr lang="en-US" altLang="ko-KR" sz="2400" smtClean="0"/>
              <a:t>(buffer overflow)</a:t>
            </a:r>
            <a:r>
              <a:rPr lang="ko-KR" altLang="en-US" sz="2400" smtClean="0"/>
              <a:t>공격방법</a:t>
            </a:r>
          </a:p>
          <a:p>
            <a:pPr lvl="1"/>
            <a:r>
              <a:rPr lang="ko-KR" altLang="en-US" sz="2400" smtClean="0"/>
              <a:t>소프트웨어 보안 버그 공격방법 </a:t>
            </a:r>
            <a:r>
              <a:rPr lang="en-US" altLang="ko-KR" sz="2400" smtClean="0"/>
              <a:t>: “rdist”</a:t>
            </a:r>
          </a:p>
          <a:p>
            <a:pPr lvl="1"/>
            <a:r>
              <a:rPr lang="ko-KR" altLang="en-US" sz="2400" smtClean="0"/>
              <a:t>전자메일과 관련된 전자메일 폭탄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스펨메일 공격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③해킹의 위치에 의한 분류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①사회 공학적 침입 수법</a:t>
            </a:r>
            <a:r>
              <a:rPr lang="en-US" altLang="ko-KR" smtClean="0"/>
              <a:t>(Social Engineering)</a:t>
            </a:r>
          </a:p>
          <a:p>
            <a:r>
              <a:rPr lang="ko-KR" altLang="en-US" smtClean="0"/>
              <a:t>②사용자 도용</a:t>
            </a:r>
            <a:r>
              <a:rPr lang="en-US" altLang="ko-KR" smtClean="0"/>
              <a:t>(Impression)</a:t>
            </a:r>
          </a:p>
          <a:p>
            <a:r>
              <a:rPr lang="ko-KR" altLang="en-US" smtClean="0"/>
              <a:t>③시스템의 취약점 공격</a:t>
            </a:r>
            <a:r>
              <a:rPr lang="en-US" altLang="ko-KR" smtClean="0"/>
              <a:t>(Exploits)</a:t>
            </a:r>
          </a:p>
          <a:p>
            <a:r>
              <a:rPr lang="ko-KR" altLang="en-US" smtClean="0"/>
              <a:t>④호스트 위장</a:t>
            </a:r>
            <a:r>
              <a:rPr lang="en-US" altLang="ko-KR" smtClean="0"/>
              <a:t>(Transitive Trust)</a:t>
            </a:r>
          </a:p>
          <a:p>
            <a:r>
              <a:rPr lang="ko-KR" altLang="en-US" smtClean="0"/>
              <a:t>⑤데이터에 의한 공격</a:t>
            </a:r>
            <a:r>
              <a:rPr lang="en-US" altLang="ko-KR" smtClean="0"/>
              <a:t>(Data Driven Attack)</a:t>
            </a:r>
          </a:p>
          <a:p>
            <a:r>
              <a:rPr lang="ko-KR" altLang="en-US" smtClean="0"/>
              <a:t>⑥구조적 공격</a:t>
            </a:r>
            <a:r>
              <a:rPr lang="en-US" altLang="ko-KR" smtClean="0"/>
              <a:t>(Infrastructure Attack)</a:t>
            </a:r>
          </a:p>
          <a:p>
            <a:r>
              <a:rPr lang="ko-KR" altLang="en-US" smtClean="0"/>
              <a:t>⑦서비스 거부 공격</a:t>
            </a:r>
            <a:r>
              <a:rPr lang="en-US" altLang="ko-KR" smtClean="0"/>
              <a:t>(Denial of Service Attack)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해킹기법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제 </a:t>
            </a:r>
            <a:r>
              <a:rPr lang="en-US" altLang="ko-KR" sz="2800" smtClean="0"/>
              <a:t>1</a:t>
            </a:r>
            <a:r>
              <a:rPr lang="ko-KR" altLang="en-US" sz="2800" smtClean="0"/>
              <a:t>기</a:t>
            </a:r>
          </a:p>
          <a:p>
            <a:pPr lvl="1"/>
            <a:r>
              <a:rPr lang="ko-KR" altLang="en-US" sz="2000" smtClean="0"/>
              <a:t>간단하고도 시간이 많이 소요되는 해킹기법으로 패스워드를 추측하기 위하여 지속적인 수작업 또는 자동적인 수작업 방법을 시도하던 시기</a:t>
            </a:r>
          </a:p>
          <a:p>
            <a:r>
              <a:rPr lang="ko-KR" altLang="en-US" sz="2800" smtClean="0"/>
              <a:t>제 </a:t>
            </a:r>
            <a:r>
              <a:rPr lang="en-US" altLang="ko-KR" sz="2800" smtClean="0"/>
              <a:t>2</a:t>
            </a:r>
            <a:r>
              <a:rPr lang="ko-KR" altLang="en-US" sz="2800" smtClean="0"/>
              <a:t>기</a:t>
            </a:r>
          </a:p>
          <a:p>
            <a:pPr lvl="1"/>
            <a:r>
              <a:rPr lang="ko-KR" altLang="en-US" sz="2000" smtClean="0"/>
              <a:t>들어오면서 명령어</a:t>
            </a:r>
            <a:r>
              <a:rPr lang="en-US" altLang="ko-KR" sz="2000" smtClean="0"/>
              <a:t>(command) </a:t>
            </a:r>
            <a:r>
              <a:rPr lang="ko-KR" altLang="en-US" sz="2000" smtClean="0"/>
              <a:t>조합에 의한 해킹이 시도 되어 시스템 환경 및 구성요소에 오류를 유도하여 시스템의 사용을 불가하게 만들었음</a:t>
            </a:r>
          </a:p>
          <a:p>
            <a:r>
              <a:rPr lang="ko-KR" altLang="en-US" sz="2800" smtClean="0"/>
              <a:t>제 </a:t>
            </a:r>
            <a:r>
              <a:rPr lang="en-US" altLang="ko-KR" sz="2800" smtClean="0"/>
              <a:t>3</a:t>
            </a:r>
            <a:r>
              <a:rPr lang="ko-KR" altLang="en-US" sz="2800" smtClean="0"/>
              <a:t>기</a:t>
            </a:r>
          </a:p>
          <a:p>
            <a:pPr lvl="1"/>
            <a:r>
              <a:rPr lang="ko-KR" altLang="en-US" sz="2000" smtClean="0"/>
              <a:t>프로그래밍</a:t>
            </a:r>
            <a:r>
              <a:rPr lang="en-US" altLang="ko-KR" sz="2000" smtClean="0"/>
              <a:t>(programming)</a:t>
            </a:r>
            <a:r>
              <a:rPr lang="ko-KR" altLang="en-US" sz="2000" smtClean="0"/>
              <a:t>에 의한 해킹이 주를 이루었음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시대별 해킹기법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1790</Words>
  <Application>Microsoft Office PowerPoint</Application>
  <PresentationFormat>화면 슬라이드 쇼(4:3)</PresentationFormat>
  <Paragraphs>207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고구려 벽화</vt:lpstr>
      <vt:lpstr>17장. 컴퓨터보안 및 정보보안</vt:lpstr>
      <vt:lpstr>INDEX</vt:lpstr>
      <vt:lpstr>1. 해킹의 개념</vt:lpstr>
      <vt:lpstr>1)해킹의 분류</vt:lpstr>
      <vt:lpstr>①해킹의 동기에 의한 분류</vt:lpstr>
      <vt:lpstr>②해킹의 목적에 의한 분류</vt:lpstr>
      <vt:lpstr>③해킹의 위치에 의한 분류</vt:lpstr>
      <vt:lpstr>2)해킹기법</vt:lpstr>
      <vt:lpstr>3)시대별 해킹기법</vt:lpstr>
      <vt:lpstr>슬라이드 10</vt:lpstr>
      <vt:lpstr>슬라이드 11</vt:lpstr>
      <vt:lpstr>2. 정보보호의 목표</vt:lpstr>
      <vt:lpstr>1)기밀성(Confidentiality)</vt:lpstr>
      <vt:lpstr>슬라이드 14</vt:lpstr>
      <vt:lpstr>2)무결성(Integrity)</vt:lpstr>
      <vt:lpstr>3)가용성(availability)</vt:lpstr>
      <vt:lpstr>3.정보보호 기술</vt:lpstr>
      <vt:lpstr>1)식별(Personal Identification)</vt:lpstr>
      <vt:lpstr>2)인증(Authentication)</vt:lpstr>
      <vt:lpstr>3) 권한 부여</vt:lpstr>
      <vt:lpstr>4) 접근통제기술</vt:lpstr>
      <vt:lpstr>5) 부인봉쇄</vt:lpstr>
      <vt:lpstr>4. 암호시스템</vt:lpstr>
      <vt:lpstr>1) 대칭키 알고리즘</vt:lpstr>
      <vt:lpstr>슬라이드 25</vt:lpstr>
      <vt:lpstr>슬라이드 26</vt:lpstr>
      <vt:lpstr>슬라이드 27</vt:lpstr>
      <vt:lpstr>2) 공개키 알고리즘</vt:lpstr>
      <vt:lpstr>RSA(Rivest-Shamir-Adlman)</vt:lpstr>
      <vt:lpstr>공개키 암호 방식의 장점</vt:lpstr>
      <vt:lpstr>공개키 암호 방식의 단점</vt:lpstr>
      <vt:lpstr>보안 프로토콜</vt:lpstr>
      <vt:lpstr>기출문제풀이(1급 2011년 1회)</vt:lpstr>
      <vt:lpstr>기출문제풀이2 (1급 2010년 2회)</vt:lpstr>
      <vt:lpstr>기출문제풀이3 (2급 2009년 4회)</vt:lpstr>
      <vt:lpstr>기출문제풀이4 (2급 2008년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112</cp:revision>
  <dcterms:created xsi:type="dcterms:W3CDTF">2012-01-12T16:29:24Z</dcterms:created>
  <dcterms:modified xsi:type="dcterms:W3CDTF">2012-02-26T13:20:11Z</dcterms:modified>
</cp:coreProperties>
</file>