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316" r:id="rId5"/>
    <p:sldId id="291" r:id="rId6"/>
    <p:sldId id="319" r:id="rId7"/>
    <p:sldId id="334" r:id="rId8"/>
    <p:sldId id="315" r:id="rId9"/>
    <p:sldId id="292" r:id="rId10"/>
    <p:sldId id="308" r:id="rId11"/>
    <p:sldId id="309" r:id="rId12"/>
    <p:sldId id="310" r:id="rId13"/>
    <p:sldId id="311" r:id="rId14"/>
    <p:sldId id="296" r:id="rId15"/>
    <p:sldId id="312" r:id="rId16"/>
    <p:sldId id="297" r:id="rId17"/>
    <p:sldId id="313" r:id="rId18"/>
    <p:sldId id="298" r:id="rId19"/>
    <p:sldId id="301" r:id="rId20"/>
    <p:sldId id="329" r:id="rId21"/>
    <p:sldId id="302" r:id="rId22"/>
    <p:sldId id="320" r:id="rId23"/>
    <p:sldId id="321" r:id="rId24"/>
    <p:sldId id="322" r:id="rId25"/>
    <p:sldId id="323" r:id="rId26"/>
    <p:sldId id="330" r:id="rId27"/>
    <p:sldId id="332" r:id="rId28"/>
    <p:sldId id="324" r:id="rId29"/>
    <p:sldId id="325" r:id="rId30"/>
    <p:sldId id="326" r:id="rId31"/>
    <p:sldId id="327" r:id="rId32"/>
    <p:sldId id="328" r:id="rId33"/>
    <p:sldId id="317" r:id="rId34"/>
    <p:sldId id="284" r:id="rId35"/>
    <p:sldId id="288" r:id="rId36"/>
    <p:sldId id="289" r:id="rId37"/>
    <p:sldId id="306" r:id="rId38"/>
    <p:sldId id="287" r:id="rId39"/>
    <p:sldId id="25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660"/>
  </p:normalViewPr>
  <p:slideViewPr>
    <p:cSldViewPr>
      <p:cViewPr varScale="1">
        <p:scale>
          <a:sx n="94" d="100"/>
          <a:sy n="94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858180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18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멀티미디어의 개요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(1)</a:t>
            </a:r>
            <a:r>
              <a:rPr lang="ko-KR" altLang="en-US" smtClean="0"/>
              <a:t>이미지</a:t>
            </a:r>
            <a:endParaRPr lang="en-US" altLang="ko-KR" smtClean="0"/>
          </a:p>
          <a:p>
            <a:r>
              <a:rPr lang="en-US" altLang="ko-KR" smtClean="0"/>
              <a:t>BMP  </a:t>
            </a:r>
          </a:p>
          <a:p>
            <a:pPr lvl="1"/>
            <a:r>
              <a:rPr lang="ko-KR" altLang="en-US" smtClean="0"/>
              <a:t>가장 단순한 형태의 파일 포맷으로 비트맵 방식에서 가장 기본임</a:t>
            </a:r>
          </a:p>
          <a:p>
            <a:pPr lvl="1"/>
            <a:r>
              <a:rPr lang="ko-KR" altLang="en-US" smtClean="0"/>
              <a:t>파일 관련 정보를 파일 헤더에 두고 각 픽셀의 컬러 값을 그대로 표현함</a:t>
            </a:r>
          </a:p>
          <a:p>
            <a:pPr lvl="1"/>
            <a:r>
              <a:rPr lang="en-US" altLang="ko-KR" smtClean="0"/>
              <a:t>Windows</a:t>
            </a:r>
            <a:r>
              <a:rPr lang="ko-KR" altLang="en-US" smtClean="0"/>
              <a:t>의 그림판을 비롯한 대부분의 </a:t>
            </a:r>
            <a:r>
              <a:rPr lang="en-US" altLang="ko-KR" smtClean="0"/>
              <a:t>Windows</a:t>
            </a:r>
            <a:r>
              <a:rPr lang="ko-KR" altLang="en-US" smtClean="0"/>
              <a:t>용 그래픽 프로그램들이 지원하는 비트맵 파일 형식</a:t>
            </a:r>
          </a:p>
          <a:p>
            <a:pPr lvl="1"/>
            <a:r>
              <a:rPr lang="ko-KR" altLang="en-US" smtClean="0"/>
              <a:t>데이터의 압축이 지원되지 않아 그림의 입출력시 속도가 빠름</a:t>
            </a:r>
          </a:p>
          <a:p>
            <a:pPr lvl="1"/>
            <a:r>
              <a:rPr lang="ko-KR" altLang="en-US" smtClean="0"/>
              <a:t>압축되지 않은 형태이므로 파일의 크기가 큼</a:t>
            </a:r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3.2)</a:t>
            </a:r>
            <a:r>
              <a:rPr lang="ko-KR" altLang="en-US" smtClean="0"/>
              <a:t>멀티미디어 데이터의</a:t>
            </a:r>
            <a:r>
              <a:rPr lang="en-US" altLang="ko-KR" smtClean="0"/>
              <a:t> </a:t>
            </a:r>
            <a:r>
              <a:rPr lang="ko-KR" altLang="en-US" smtClean="0"/>
              <a:t>형식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GIF </a:t>
            </a:r>
            <a:r>
              <a:rPr lang="ko-KR" altLang="en-US" smtClean="0"/>
              <a:t>형식</a:t>
            </a:r>
          </a:p>
          <a:p>
            <a:pPr lvl="1"/>
            <a:r>
              <a:rPr lang="en-US" altLang="ko-KR" smtClean="0"/>
              <a:t>Graphics Interchange Format</a:t>
            </a:r>
            <a:r>
              <a:rPr lang="ko-KR" altLang="en-US" smtClean="0"/>
              <a:t>의 약자 </a:t>
            </a:r>
          </a:p>
          <a:p>
            <a:pPr lvl="1"/>
            <a:r>
              <a:rPr lang="ko-KR" altLang="en-US" smtClean="0"/>
              <a:t>컴퓨서브사에서 자체적인 온라인 서비스를 하기 위해 개발한 파일 형식 </a:t>
            </a:r>
          </a:p>
          <a:p>
            <a:pPr lvl="1"/>
            <a:r>
              <a:rPr lang="en-US" altLang="ko-KR" smtClean="0"/>
              <a:t>256</a:t>
            </a:r>
            <a:r>
              <a:rPr lang="ko-KR" altLang="en-US" smtClean="0"/>
              <a:t>가지 이하의 색만을 사용</a:t>
            </a:r>
            <a:endParaRPr lang="en-US" altLang="ko-KR" smtClean="0"/>
          </a:p>
          <a:p>
            <a:pPr lvl="1"/>
            <a:r>
              <a:rPr lang="ko-KR" altLang="en-US" smtClean="0"/>
              <a:t>미국 통신망인 컴퓨서브가 </a:t>
            </a:r>
            <a:r>
              <a:rPr lang="en-US" altLang="ko-KR" smtClean="0"/>
              <a:t>PC</a:t>
            </a:r>
            <a:r>
              <a:rPr lang="ko-KR" altLang="en-US" smtClean="0"/>
              <a:t>통신에서 이미지 파일 전송 시간을 줄일 수 있도록 개발한 파일 포맷</a:t>
            </a:r>
          </a:p>
          <a:p>
            <a:pPr lvl="1"/>
            <a:r>
              <a:rPr lang="ko-KR" altLang="en-US" smtClean="0"/>
              <a:t>모뎀을 통한 이미지 파일의 업로드 및 다운로드에 사용할 목적으로 제정됨</a:t>
            </a:r>
          </a:p>
          <a:p>
            <a:pPr lvl="1"/>
            <a:r>
              <a:rPr lang="ko-KR" altLang="en-US" smtClean="0"/>
              <a:t>높은 파일 압축률과 빠른 실행 속도가 장점</a:t>
            </a:r>
          </a:p>
          <a:p>
            <a:pPr lvl="1"/>
            <a:r>
              <a:rPr lang="ko-KR" altLang="en-US" smtClean="0"/>
              <a:t>이미지의 저장이나 압축은 빠르지만 이미지의 손실이 큼</a:t>
            </a:r>
          </a:p>
          <a:p>
            <a:pPr lvl="1"/>
            <a:r>
              <a:rPr lang="ko-KR" altLang="en-US" smtClean="0"/>
              <a:t>최대지원 해상도는 </a:t>
            </a:r>
            <a:r>
              <a:rPr lang="en-US" altLang="ko-KR" smtClean="0"/>
              <a:t>65,536 X 65,536</a:t>
            </a:r>
            <a:r>
              <a:rPr lang="ko-KR" altLang="en-US" smtClean="0"/>
              <a:t>이며</a:t>
            </a:r>
            <a:r>
              <a:rPr lang="en-US" altLang="ko-KR" smtClean="0"/>
              <a:t>, 256</a:t>
            </a:r>
            <a:r>
              <a:rPr lang="ko-KR" altLang="en-US" smtClean="0"/>
              <a:t>가지 컬러를 사용함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85860"/>
            <a:ext cx="8929718" cy="557214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mtClean="0"/>
              <a:t>JPEG </a:t>
            </a:r>
            <a:r>
              <a:rPr lang="ko-KR" altLang="en-US" smtClean="0"/>
              <a:t>형식 </a:t>
            </a:r>
          </a:p>
          <a:p>
            <a:pPr lvl="1"/>
            <a:r>
              <a:rPr lang="en-US" altLang="ko-KR" smtClean="0"/>
              <a:t>Joint Photographer Expert Group(</a:t>
            </a:r>
            <a:r>
              <a:rPr lang="ko-KR" altLang="en-US" smtClean="0"/>
              <a:t>사진가 전문 그룹</a:t>
            </a:r>
            <a:r>
              <a:rPr lang="en-US" altLang="ko-KR" smtClean="0"/>
              <a:t>)</a:t>
            </a:r>
            <a:r>
              <a:rPr lang="ko-KR" altLang="en-US" smtClean="0"/>
              <a:t>의 약자 </a:t>
            </a:r>
          </a:p>
          <a:p>
            <a:pPr lvl="1"/>
            <a:r>
              <a:rPr lang="ko-KR" altLang="en-US" smtClean="0"/>
              <a:t>사진을 효과적으로 압축하기 위해 만들어 낸 파일 형식 </a:t>
            </a:r>
          </a:p>
          <a:p>
            <a:pPr lvl="1"/>
            <a:r>
              <a:rPr lang="ko-KR" altLang="en-US" smtClean="0"/>
              <a:t>자연에서 색이 급격히 변하는 경우는 드물다는 사실에 착안하여 파일 크기를 압축하면서도 최대 </a:t>
            </a:r>
            <a:r>
              <a:rPr lang="en-US" altLang="ko-KR" smtClean="0"/>
              <a:t>1600</a:t>
            </a:r>
            <a:r>
              <a:rPr lang="ko-KR" altLang="en-US" smtClean="0"/>
              <a:t>만 색을 표현 </a:t>
            </a:r>
          </a:p>
          <a:p>
            <a:pPr lvl="1"/>
            <a:r>
              <a:rPr lang="ko-KR" altLang="en-US" smtClean="0"/>
              <a:t>사진과 같은 복잡한 이미지를 표현하기 좋은 방법</a:t>
            </a:r>
          </a:p>
          <a:p>
            <a:pPr lvl="1"/>
            <a:r>
              <a:rPr lang="en-US" altLang="ko-KR" smtClean="0"/>
              <a:t>24</a:t>
            </a:r>
            <a:r>
              <a:rPr lang="ko-KR" altLang="en-US" smtClean="0"/>
              <a:t>비트 컬러를 사용하여 </a:t>
            </a:r>
            <a:r>
              <a:rPr lang="en-US" altLang="ko-KR" smtClean="0"/>
              <a:t>1,670</a:t>
            </a:r>
            <a:r>
              <a:rPr lang="ko-KR" altLang="en-US" smtClean="0"/>
              <a:t>만 컬러까지 나타낼 수 있음</a:t>
            </a:r>
          </a:p>
          <a:p>
            <a:pPr lvl="1"/>
            <a:r>
              <a:rPr lang="ko-KR" altLang="en-US" smtClean="0"/>
              <a:t>사진 압축을 위해 </a:t>
            </a:r>
            <a:r>
              <a:rPr lang="en-US" altLang="ko-KR" smtClean="0"/>
              <a:t>1992</a:t>
            </a:r>
            <a:r>
              <a:rPr lang="ko-KR" altLang="en-US" smtClean="0"/>
              <a:t>년 국제 표준 알고리즘으로 확정됨</a:t>
            </a:r>
          </a:p>
          <a:p>
            <a:pPr lvl="1"/>
            <a:r>
              <a:rPr lang="ko-KR" altLang="en-US" smtClean="0"/>
              <a:t>손실 압축 방법을 쓰기 때문에 압축률이 높음</a:t>
            </a:r>
          </a:p>
          <a:p>
            <a:pPr lvl="1"/>
            <a:r>
              <a:rPr lang="ko-KR" altLang="en-US" smtClean="0"/>
              <a:t>원본과 복원된 이미지가 꼭 같지는 않음</a:t>
            </a:r>
          </a:p>
          <a:p>
            <a:pPr lvl="1"/>
            <a:r>
              <a:rPr lang="ko-KR" altLang="en-US" smtClean="0"/>
              <a:t>원본의 용량을 많이 줄여주기 때문에 인터넷</a:t>
            </a:r>
            <a:r>
              <a:rPr lang="en-US" altLang="ko-KR" smtClean="0"/>
              <a:t>, </a:t>
            </a:r>
            <a:r>
              <a:rPr lang="ko-KR" altLang="en-US" smtClean="0"/>
              <a:t>사진</a:t>
            </a:r>
            <a:r>
              <a:rPr lang="en-US" altLang="ko-KR" smtClean="0"/>
              <a:t>, </a:t>
            </a:r>
            <a:r>
              <a:rPr lang="ko-KR" altLang="en-US" smtClean="0"/>
              <a:t>이미지 등을 전송할 때 많이 쓰는 웹 표준 방법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000108"/>
            <a:ext cx="8401080" cy="51260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100" b="1" smtClean="0"/>
              <a:t>PNG : 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/>
              <a:t>Internet Explorer 4.0 </a:t>
            </a:r>
            <a:r>
              <a:rPr lang="ko-KR" altLang="en-US" sz="2000" smtClean="0"/>
              <a:t>이상</a:t>
            </a:r>
            <a:r>
              <a:rPr lang="en-US" altLang="ko-KR" sz="2000" smtClean="0"/>
              <a:t>, Netscape 4.0 </a:t>
            </a:r>
            <a:r>
              <a:rPr lang="ko-KR" altLang="en-US" sz="2000" smtClean="0"/>
              <a:t>이상 등에서 지원되는 포맷으로 </a:t>
            </a:r>
            <a:r>
              <a:rPr lang="en-US" altLang="ko-KR" sz="2000" smtClean="0"/>
              <a:t>GIF</a:t>
            </a:r>
            <a:r>
              <a:rPr lang="ko-KR" altLang="en-US" sz="2000" smtClean="0"/>
              <a:t>포맷과 유사함</a:t>
            </a:r>
          </a:p>
          <a:p>
            <a:pPr lvl="1">
              <a:lnSpc>
                <a:spcPct val="90000"/>
              </a:lnSpc>
            </a:pPr>
            <a:endParaRPr lang="ko-KR" altLang="en-US" sz="2000" smtClean="0"/>
          </a:p>
          <a:p>
            <a:pPr>
              <a:lnSpc>
                <a:spcPct val="90000"/>
              </a:lnSpc>
            </a:pPr>
            <a:r>
              <a:rPr lang="en-US" altLang="ko-KR" sz="2100" b="1" smtClean="0"/>
              <a:t>Raw :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어떤 포맷도 가지지 않는 이미지 포맷을 말함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이미지를 저장하기 위해 이미지 정보만을 미리 정해진 순서대로 저장하는 방법</a:t>
            </a:r>
          </a:p>
          <a:p>
            <a:pPr lvl="1">
              <a:lnSpc>
                <a:spcPct val="90000"/>
              </a:lnSpc>
            </a:pPr>
            <a:endParaRPr lang="ko-KR" altLang="en-US" sz="2000" smtClean="0"/>
          </a:p>
          <a:p>
            <a:pPr>
              <a:lnSpc>
                <a:spcPct val="90000"/>
              </a:lnSpc>
            </a:pPr>
            <a:r>
              <a:rPr lang="en-US" altLang="ko-KR" sz="2100" b="1" smtClean="0"/>
              <a:t>TIFF :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높은 압축률을 가진 대단위 문서 관리 시스템에서 주로 사용하는 이미지 포맷임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입출력 속도나 전송 효율이 뛰어나 팩시밀리나 스캐너 등의 작업에 주로 이용됨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/>
              <a:t>컬러정보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해상도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크기에 관계없이 파일 처리가 가능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</a:pPr>
            <a:r>
              <a:rPr lang="ko-KR" altLang="en-US" smtClean="0"/>
              <a:t>①디지털 오디오</a:t>
            </a:r>
            <a:r>
              <a:rPr lang="en-US" altLang="ko-KR" smtClean="0"/>
              <a:t>(Digital Audio) </a:t>
            </a:r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ko-KR" altLang="en-US" smtClean="0"/>
              <a:t>실세계의 소리를 컴퓨터에서 저장할 수 있는 형태로 바꾸는 디지털화 작업을 거친 것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2)</a:t>
            </a:r>
            <a:r>
              <a:rPr lang="ko-KR" altLang="en-US" smtClean="0"/>
              <a:t>사운드의 종류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542928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②미디</a:t>
            </a:r>
            <a:r>
              <a:rPr lang="en-US" altLang="ko-KR" smtClean="0"/>
              <a:t>(MIDI)-</a:t>
            </a:r>
            <a:r>
              <a:rPr lang="ko-KR" altLang="en-US" smtClean="0"/>
              <a:t> 전자 악기와 컴퓨터 간에 정보를 전송하기 위해 만든 통신 프로토콜로서 음악을 표현하기 위해 사용됨</a:t>
            </a:r>
            <a:endParaRPr lang="en-US" altLang="ko-KR" smtClean="0"/>
          </a:p>
          <a:p>
            <a:pPr lvl="1"/>
            <a:r>
              <a:rPr lang="ko-KR" altLang="en-US" smtClean="0"/>
              <a:t>전자 악기와 다른 기계</a:t>
            </a:r>
            <a:r>
              <a:rPr lang="en-US" altLang="ko-KR" smtClean="0"/>
              <a:t>(</a:t>
            </a:r>
            <a:r>
              <a:rPr lang="ko-KR" altLang="en-US" smtClean="0"/>
              <a:t>컴퓨터등</a:t>
            </a:r>
            <a:r>
              <a:rPr lang="en-US" altLang="ko-KR" smtClean="0"/>
              <a:t>)</a:t>
            </a:r>
            <a:r>
              <a:rPr lang="ko-KR" altLang="en-US" smtClean="0"/>
              <a:t>간에 정보를 주고 받기위해 만든 통신 규약 </a:t>
            </a:r>
          </a:p>
          <a:p>
            <a:pPr lvl="1"/>
            <a:r>
              <a:rPr lang="ko-KR" altLang="en-US" smtClean="0"/>
              <a:t>실제 소리는 갖지 않고 악기의 연주 방법에 대한 정보를 가짐 </a:t>
            </a:r>
          </a:p>
          <a:p>
            <a:pPr lvl="1"/>
            <a:r>
              <a:rPr lang="ko-KR" altLang="en-US" smtClean="0"/>
              <a:t>디지털 오디오 파일에 비해 크기가 작음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사운드 카드가 좋지 못하면 좋은 음질을 얻을 수 없다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사람의 목소리는 표현할 수 없다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음을 연주하는 방법과 연주 시기 등에 대한 정보를 가지고 있는데 파일 확장자는 </a:t>
            </a:r>
            <a:r>
              <a:rPr lang="en-US" altLang="ko-KR" smtClean="0"/>
              <a:t>mid</a:t>
            </a:r>
            <a:r>
              <a:rPr lang="ko-KR" altLang="en-US" smtClean="0"/>
              <a:t>임</a:t>
            </a:r>
          </a:p>
          <a:p>
            <a:pPr lvl="1"/>
            <a:r>
              <a:rPr lang="ko-KR" altLang="en-US" smtClean="0"/>
              <a:t>음악을 연주하기 위해 필요한 악기</a:t>
            </a:r>
            <a:r>
              <a:rPr lang="en-US" altLang="ko-KR" smtClean="0"/>
              <a:t>, </a:t>
            </a:r>
            <a:r>
              <a:rPr lang="ko-KR" altLang="en-US" smtClean="0"/>
              <a:t>음표</a:t>
            </a:r>
            <a:r>
              <a:rPr lang="en-US" altLang="ko-KR" smtClean="0"/>
              <a:t>, </a:t>
            </a:r>
            <a:r>
              <a:rPr lang="ko-KR" altLang="en-US" smtClean="0"/>
              <a:t>템포 등의 자료를 일정한 코드로 표현한 것</a:t>
            </a:r>
          </a:p>
          <a:p>
            <a:pPr lvl="1"/>
            <a:r>
              <a:rPr lang="ko-KR" altLang="en-US" smtClean="0"/>
              <a:t>디지털 사운드 파일에 비해 데이터의 크기가 작음</a:t>
            </a:r>
          </a:p>
          <a:p>
            <a:pPr lvl="1"/>
            <a:r>
              <a:rPr lang="en-US" altLang="ko-KR" smtClean="0"/>
              <a:t>3</a:t>
            </a:r>
            <a:r>
              <a:rPr lang="ko-KR" altLang="en-US" smtClean="0"/>
              <a:t>분 정도의 음악을 듣기 위해 </a:t>
            </a:r>
            <a:r>
              <a:rPr lang="en-US" altLang="ko-KR" smtClean="0"/>
              <a:t>8KB</a:t>
            </a:r>
            <a:r>
              <a:rPr lang="ko-KR" altLang="en-US" smtClean="0"/>
              <a:t>의 메모리 필요</a:t>
            </a:r>
          </a:p>
          <a:p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③</a:t>
            </a:r>
            <a:r>
              <a:rPr lang="en-US" altLang="ko-KR" smtClean="0"/>
              <a:t>Wave </a:t>
            </a:r>
            <a:r>
              <a:rPr lang="ko-KR" altLang="en-US" smtClean="0"/>
              <a:t>파일 </a:t>
            </a:r>
          </a:p>
          <a:p>
            <a:pPr lvl="1"/>
            <a:r>
              <a:rPr lang="en-US" altLang="ko-KR" smtClean="0"/>
              <a:t>.wav </a:t>
            </a:r>
            <a:r>
              <a:rPr lang="ko-KR" altLang="en-US" smtClean="0"/>
              <a:t>확장자를 가짐</a:t>
            </a:r>
          </a:p>
          <a:p>
            <a:pPr lvl="1"/>
            <a:r>
              <a:rPr lang="ko-KR" altLang="en-US" smtClean="0"/>
              <a:t>별도의 플러그인 없이 사용 가능 </a:t>
            </a:r>
          </a:p>
          <a:p>
            <a:pPr lvl="1"/>
            <a:r>
              <a:rPr lang="ko-KR" altLang="en-US" smtClean="0"/>
              <a:t>파일 크기가 커 길이가 짧은 음악이나 짧은 음성</a:t>
            </a:r>
            <a:r>
              <a:rPr lang="en-US" altLang="ko-KR" smtClean="0"/>
              <a:t>, </a:t>
            </a:r>
            <a:r>
              <a:rPr lang="ko-KR" altLang="en-US" smtClean="0"/>
              <a:t>음향 효과에 주로 사용 </a:t>
            </a:r>
            <a:endParaRPr lang="en-US" altLang="ko-KR" smtClean="0"/>
          </a:p>
          <a:p>
            <a:pPr lvl="1"/>
            <a:r>
              <a:rPr lang="ko-KR" altLang="en-US" smtClean="0"/>
              <a:t>마이크로소프트사와 </a:t>
            </a:r>
            <a:r>
              <a:rPr lang="en-US" altLang="ko-KR" smtClean="0"/>
              <a:t>IBM</a:t>
            </a:r>
            <a:r>
              <a:rPr lang="ko-KR" altLang="en-US" smtClean="0"/>
              <a:t>이 </a:t>
            </a:r>
            <a:r>
              <a:rPr lang="en-US" altLang="ko-KR" smtClean="0"/>
              <a:t>PC</a:t>
            </a:r>
            <a:r>
              <a:rPr lang="ko-KR" altLang="en-US" smtClean="0"/>
              <a:t>환경에서 사운드의 표준 포맷으로 개발한 것으로 </a:t>
            </a:r>
            <a:r>
              <a:rPr lang="en-US" altLang="ko-KR" smtClean="0"/>
              <a:t>Windows</a:t>
            </a:r>
            <a:r>
              <a:rPr lang="ko-KR" altLang="en-US" smtClean="0"/>
              <a:t>의 기본 파일 포맷</a:t>
            </a:r>
          </a:p>
          <a:p>
            <a:pPr lvl="1"/>
            <a:r>
              <a:rPr lang="ko-KR" altLang="en-US" smtClean="0"/>
              <a:t>낮은 레벨의 모노부터 </a:t>
            </a:r>
            <a:r>
              <a:rPr lang="en-US" altLang="ko-KR" smtClean="0"/>
              <a:t>CD</a:t>
            </a:r>
            <a:r>
              <a:rPr lang="ko-KR" altLang="en-US" smtClean="0"/>
              <a:t>수준의 스테레오에 이르기까지 다양한 수준으로 저장 가능</a:t>
            </a:r>
          </a:p>
          <a:p>
            <a:pPr lvl="1"/>
            <a:r>
              <a:rPr lang="ko-KR" altLang="en-US" smtClean="0"/>
              <a:t>압축하지 않으므로 많은 저장 공간 필요함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④</a:t>
            </a:r>
            <a:r>
              <a:rPr lang="en-US" altLang="ko-KR" smtClean="0"/>
              <a:t>MP3 </a:t>
            </a:r>
            <a:r>
              <a:rPr lang="ko-KR" altLang="en-US" smtClean="0"/>
              <a:t>파일 </a:t>
            </a:r>
          </a:p>
          <a:p>
            <a:pPr lvl="1"/>
            <a:r>
              <a:rPr lang="ko-KR" altLang="en-US" smtClean="0"/>
              <a:t>확장자 </a:t>
            </a:r>
            <a:r>
              <a:rPr lang="en-US" altLang="ko-KR" smtClean="0"/>
              <a:t>mp3 </a:t>
            </a:r>
          </a:p>
          <a:p>
            <a:pPr lvl="1"/>
            <a:r>
              <a:rPr lang="ko-KR" altLang="en-US" smtClean="0"/>
              <a:t>비디오 압축에 사용되는 </a:t>
            </a:r>
            <a:r>
              <a:rPr lang="en-US" altLang="ko-KR" smtClean="0"/>
              <a:t>MPEG </a:t>
            </a:r>
            <a:r>
              <a:rPr lang="ko-KR" altLang="en-US" smtClean="0"/>
              <a:t>압축 방식에서 사운드와 관련된 부분인 </a:t>
            </a:r>
            <a:r>
              <a:rPr lang="en-US" altLang="ko-KR" smtClean="0"/>
              <a:t>Layer 3</a:t>
            </a:r>
            <a:r>
              <a:rPr lang="ko-KR" altLang="en-US" smtClean="0"/>
              <a:t>의 압축 방식을 사용한 것 </a:t>
            </a:r>
          </a:p>
          <a:p>
            <a:pPr lvl="1"/>
            <a:r>
              <a:rPr lang="en-US" altLang="ko-KR" smtClean="0"/>
              <a:t>Wave </a:t>
            </a:r>
            <a:r>
              <a:rPr lang="ko-KR" altLang="en-US" smtClean="0"/>
              <a:t>파일을 </a:t>
            </a:r>
            <a:r>
              <a:rPr lang="en-US" altLang="ko-KR" smtClean="0"/>
              <a:t>1/10</a:t>
            </a:r>
            <a:r>
              <a:rPr lang="ko-KR" altLang="en-US" smtClean="0"/>
              <a:t>정도로 압축하면서도 음질의 저하를 거의 느낄 수 없을 정도로 훌륭한 음질을 제공 </a:t>
            </a:r>
          </a:p>
          <a:p>
            <a:pPr lvl="1"/>
            <a:r>
              <a:rPr lang="ko-KR" altLang="en-US" smtClean="0"/>
              <a:t>저작권 문제 때문에 </a:t>
            </a:r>
            <a:r>
              <a:rPr lang="en-US" altLang="ko-KR" smtClean="0"/>
              <a:t>WWW</a:t>
            </a:r>
            <a:r>
              <a:rPr lang="ko-KR" altLang="en-US" smtClean="0"/>
              <a:t>에서 공개적으로 사용하기 어려움 </a:t>
            </a:r>
            <a:endParaRPr lang="en-US" altLang="ko-KR" smtClean="0"/>
          </a:p>
          <a:p>
            <a:pPr lvl="1"/>
            <a:r>
              <a:rPr lang="ko-KR" altLang="en-US" smtClean="0"/>
              <a:t>동영상 압축 표준인 </a:t>
            </a:r>
            <a:r>
              <a:rPr lang="en-US" altLang="ko-KR" smtClean="0"/>
              <a:t>MPEG-1</a:t>
            </a:r>
            <a:r>
              <a:rPr lang="ko-KR" altLang="en-US" smtClean="0"/>
              <a:t>에서 오디오 </a:t>
            </a:r>
            <a:r>
              <a:rPr lang="en-US" altLang="ko-KR" smtClean="0"/>
              <a:t>Layer-3</a:t>
            </a:r>
            <a:r>
              <a:rPr lang="ko-KR" altLang="en-US" smtClean="0"/>
              <a:t>을 뜻함</a:t>
            </a:r>
          </a:p>
          <a:p>
            <a:pPr lvl="1"/>
            <a:r>
              <a:rPr lang="ko-KR" altLang="en-US" smtClean="0"/>
              <a:t>평균 </a:t>
            </a:r>
            <a:r>
              <a:rPr lang="en-US" altLang="ko-KR" smtClean="0"/>
              <a:t>10 </a:t>
            </a:r>
            <a:r>
              <a:rPr lang="ko-KR" altLang="en-US" smtClean="0"/>
              <a:t>대 </a:t>
            </a:r>
            <a:r>
              <a:rPr lang="en-US" altLang="ko-KR" smtClean="0"/>
              <a:t>1</a:t>
            </a:r>
            <a:r>
              <a:rPr lang="ko-KR" altLang="en-US" smtClean="0"/>
              <a:t>의 압축률을 나타냄</a:t>
            </a:r>
          </a:p>
          <a:p>
            <a:pPr lvl="1"/>
            <a:r>
              <a:rPr lang="ko-KR" altLang="en-US" smtClean="0"/>
              <a:t>소리에 대한 사람의 청각 특성을 가장 잘 이용한 압축 기법임</a:t>
            </a:r>
          </a:p>
          <a:p>
            <a:pPr lvl="1"/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0063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⑤</a:t>
            </a:r>
            <a:r>
              <a:rPr lang="en-US" altLang="ko-KR" smtClean="0"/>
              <a:t>Real Audio </a:t>
            </a:r>
            <a:r>
              <a:rPr lang="ko-KR" altLang="en-US" smtClean="0"/>
              <a:t>파일</a:t>
            </a:r>
            <a:endParaRPr lang="en-US" altLang="ko-KR" smtClean="0"/>
          </a:p>
          <a:p>
            <a:pPr lvl="1"/>
            <a:r>
              <a:rPr lang="ko-KR" altLang="en-US" smtClean="0"/>
              <a:t>확장자 </a:t>
            </a:r>
            <a:r>
              <a:rPr lang="en-US" altLang="ko-KR" smtClean="0"/>
              <a:t>ra </a:t>
            </a:r>
            <a:r>
              <a:rPr lang="ko-KR" altLang="en-US" smtClean="0"/>
              <a:t>또는 </a:t>
            </a:r>
            <a:r>
              <a:rPr lang="en-US" altLang="ko-KR" smtClean="0"/>
              <a:t>ram </a:t>
            </a:r>
          </a:p>
          <a:p>
            <a:pPr lvl="1"/>
            <a:r>
              <a:rPr lang="ko-KR" altLang="en-US" smtClean="0"/>
              <a:t>인터넷상에서 사운드의 실시간 전송을 목적으로 만들어진 것 </a:t>
            </a:r>
          </a:p>
          <a:p>
            <a:pPr lvl="1"/>
            <a:r>
              <a:rPr lang="en-US" altLang="ko-KR" smtClean="0"/>
              <a:t>Real Audio </a:t>
            </a:r>
            <a:r>
              <a:rPr lang="ko-KR" altLang="en-US" smtClean="0"/>
              <a:t>플러그인을 설치하면 들을 수 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파일 크기가 </a:t>
            </a:r>
            <a:r>
              <a:rPr lang="en-US" altLang="ko-KR" smtClean="0"/>
              <a:t>Wave </a:t>
            </a:r>
            <a:r>
              <a:rPr lang="ko-KR" altLang="en-US" smtClean="0"/>
              <a:t>파일의 </a:t>
            </a:r>
            <a:r>
              <a:rPr lang="en-US" altLang="ko-KR" smtClean="0"/>
              <a:t>1/10 </a:t>
            </a:r>
            <a:r>
              <a:rPr lang="ko-KR" altLang="en-US" smtClean="0"/>
              <a:t>정도 </a:t>
            </a:r>
          </a:p>
          <a:p>
            <a:pPr lvl="1"/>
            <a:r>
              <a:rPr lang="en-US" altLang="ko-KR" smtClean="0"/>
              <a:t>WWW</a:t>
            </a:r>
            <a:r>
              <a:rPr lang="ko-KR" altLang="en-US" smtClean="0"/>
              <a:t>에서 실시간 뉴스</a:t>
            </a:r>
            <a:r>
              <a:rPr lang="en-US" altLang="ko-KR" smtClean="0"/>
              <a:t>, </a:t>
            </a:r>
            <a:r>
              <a:rPr lang="ko-KR" altLang="en-US" smtClean="0"/>
              <a:t>온라인 음악 사이트 등에 널리 사용 </a:t>
            </a:r>
          </a:p>
          <a:p>
            <a:pPr lvl="1"/>
            <a:r>
              <a:rPr lang="ko-KR" altLang="en-US" smtClean="0"/>
              <a:t>실시간으로 사운드를 보내기 위해 만들어진 압축방식</a:t>
            </a:r>
          </a:p>
          <a:p>
            <a:pPr lvl="1"/>
            <a:r>
              <a:rPr lang="ko-KR" altLang="en-US" smtClean="0"/>
              <a:t>실시간  전송을 위한 별도의 서버를 필요로 함</a:t>
            </a:r>
          </a:p>
          <a:p>
            <a:pPr lvl="1"/>
            <a:r>
              <a:rPr lang="ko-KR" altLang="en-US" smtClean="0"/>
              <a:t>인터넷을 통해 데이터를 계속해서 받으면서 동시에 이미 다운로드된 데이터를 재생시켜 나감</a:t>
            </a:r>
          </a:p>
          <a:p>
            <a:pPr lvl="1"/>
            <a:r>
              <a:rPr lang="ko-KR" altLang="en-US" smtClean="0"/>
              <a:t>목소리 수준의 오디오를 모뎀의 연결을 통해 전달 가능</a:t>
            </a:r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85860"/>
            <a:ext cx="8786842" cy="54292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AVI </a:t>
            </a:r>
            <a:r>
              <a:rPr lang="ko-KR" altLang="en-US" smtClean="0"/>
              <a:t>파일  </a:t>
            </a:r>
            <a:r>
              <a:rPr lang="en-US" altLang="ko-KR" smtClean="0"/>
              <a:t>(</a:t>
            </a:r>
            <a:r>
              <a:rPr lang="ko-KR" altLang="en-US" smtClean="0"/>
              <a:t>확장자 </a:t>
            </a:r>
            <a:r>
              <a:rPr lang="en-US" altLang="ko-KR" smtClean="0"/>
              <a:t>avi)</a:t>
            </a:r>
          </a:p>
          <a:p>
            <a:pPr lvl="1"/>
            <a:r>
              <a:rPr lang="ko-KR" altLang="en-US" smtClean="0"/>
              <a:t>윈도우에서 기본적으로 지원하는 형식 </a:t>
            </a:r>
          </a:p>
          <a:p>
            <a:pPr lvl="1"/>
            <a:r>
              <a:rPr lang="ko-KR" altLang="en-US" smtClean="0"/>
              <a:t>별도의 플러그인 없이 사용 가능 </a:t>
            </a:r>
          </a:p>
          <a:p>
            <a:r>
              <a:rPr lang="en-US" altLang="ko-KR" smtClean="0"/>
              <a:t>MOV </a:t>
            </a:r>
            <a:r>
              <a:rPr lang="ko-KR" altLang="en-US" smtClean="0"/>
              <a:t>파일 </a:t>
            </a:r>
            <a:r>
              <a:rPr lang="en-US" altLang="ko-KR" smtClean="0"/>
              <a:t>(</a:t>
            </a:r>
            <a:r>
              <a:rPr lang="ko-KR" altLang="en-US" smtClean="0"/>
              <a:t>확장자 </a:t>
            </a:r>
            <a:r>
              <a:rPr lang="en-US" altLang="ko-KR" smtClean="0"/>
              <a:t>mov)</a:t>
            </a:r>
          </a:p>
          <a:p>
            <a:pPr lvl="1"/>
            <a:r>
              <a:rPr lang="ko-KR" altLang="en-US" smtClean="0"/>
              <a:t>본래 매킨토시 운영체제에서 기본적으로 지원하는 형식 </a:t>
            </a:r>
          </a:p>
          <a:p>
            <a:pPr lvl="1"/>
            <a:r>
              <a:rPr lang="ko-KR" altLang="en-US" smtClean="0"/>
              <a:t>윈도우에서도 </a:t>
            </a:r>
            <a:r>
              <a:rPr lang="en-US" altLang="ko-KR" smtClean="0"/>
              <a:t>QuickTime </a:t>
            </a:r>
            <a:r>
              <a:rPr lang="ko-KR" altLang="en-US" smtClean="0"/>
              <a:t>플러그인을 설치하면 볼 수 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MPEG </a:t>
            </a:r>
            <a:r>
              <a:rPr lang="ko-KR" altLang="en-US" smtClean="0"/>
              <a:t>파일 </a:t>
            </a:r>
            <a:r>
              <a:rPr lang="en-US" altLang="ko-KR" smtClean="0"/>
              <a:t>(</a:t>
            </a:r>
            <a:r>
              <a:rPr lang="ko-KR" altLang="en-US" smtClean="0"/>
              <a:t>확장자 </a:t>
            </a:r>
            <a:r>
              <a:rPr lang="en-US" altLang="ko-KR" smtClean="0"/>
              <a:t>mpg)</a:t>
            </a:r>
          </a:p>
          <a:p>
            <a:pPr lvl="1"/>
            <a:r>
              <a:rPr lang="en-US" altLang="ko-KR" smtClean="0"/>
              <a:t>MPEG </a:t>
            </a:r>
            <a:r>
              <a:rPr lang="ko-KR" altLang="en-US" smtClean="0"/>
              <a:t>압축 기술을 이용해 동영상을 압축시킨 파일 </a:t>
            </a:r>
          </a:p>
          <a:p>
            <a:pPr lvl="1"/>
            <a:r>
              <a:rPr lang="en-US" altLang="ko-KR" smtClean="0"/>
              <a:t>QuickTime </a:t>
            </a:r>
            <a:r>
              <a:rPr lang="ko-KR" altLang="en-US" smtClean="0"/>
              <a:t>플러그인이나 미디어 플레이어 플러그인을 설치</a:t>
            </a:r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3)</a:t>
            </a:r>
            <a:r>
              <a:rPr lang="ko-KR" altLang="en-US" smtClean="0"/>
              <a:t>비디오 파일의 형식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85860"/>
            <a:ext cx="8501122" cy="507209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멀티미디어의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멀티미디어의 특징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멀티미디어 데이터의 종류와 형식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멀티미디어의 분류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내용에 따른</a:t>
            </a:r>
            <a:r>
              <a:rPr lang="en-US" altLang="ko-KR" smtClean="0"/>
              <a:t> </a:t>
            </a:r>
            <a:r>
              <a:rPr lang="ko-KR" altLang="en-US" smtClean="0"/>
              <a:t>분류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저작방식에 따른 분류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압축기법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멀티미디어의 활용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7. </a:t>
            </a:r>
            <a:r>
              <a:rPr lang="ko-KR" altLang="en-US" smtClean="0"/>
              <a:t>멀티미디어의 발전동향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357298"/>
            <a:ext cx="8686800" cy="51149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Real Video (</a:t>
            </a:r>
            <a:r>
              <a:rPr lang="ko-KR" altLang="en-US" smtClean="0"/>
              <a:t>확장자 </a:t>
            </a:r>
            <a:r>
              <a:rPr lang="en-US" altLang="ko-KR" smtClean="0"/>
              <a:t>ra, ram, </a:t>
            </a:r>
            <a:r>
              <a:rPr lang="ko-KR" altLang="en-US" smtClean="0"/>
              <a:t>또는 </a:t>
            </a:r>
            <a:r>
              <a:rPr lang="en-US" altLang="ko-KR" smtClean="0"/>
              <a:t>rm)</a:t>
            </a:r>
          </a:p>
          <a:p>
            <a:pPr lvl="1"/>
            <a:r>
              <a:rPr lang="ko-KR" altLang="en-US" smtClean="0"/>
              <a:t>사운드만을 지원하던 </a:t>
            </a:r>
            <a:r>
              <a:rPr lang="en-US" altLang="ko-KR" smtClean="0"/>
              <a:t>Real Audio</a:t>
            </a:r>
            <a:r>
              <a:rPr lang="ko-KR" altLang="en-US" smtClean="0"/>
              <a:t>에 비디오 기능을 추가한 것 </a:t>
            </a:r>
          </a:p>
          <a:p>
            <a:pPr lvl="1"/>
            <a:r>
              <a:rPr lang="ko-KR" altLang="en-US" smtClean="0"/>
              <a:t>파일 크기가 작고 전송 속도는 빨라 실시간 전송이 가능</a:t>
            </a:r>
            <a:endParaRPr lang="en-US" altLang="ko-KR" smtClean="0"/>
          </a:p>
          <a:p>
            <a:r>
              <a:rPr lang="en-US" altLang="ko-KR" smtClean="0"/>
              <a:t>ASF</a:t>
            </a:r>
          </a:p>
          <a:p>
            <a:pPr lvl="1"/>
            <a:r>
              <a:rPr lang="en-US" altLang="ko-KR" smtClean="0"/>
              <a:t>ASF </a:t>
            </a:r>
            <a:r>
              <a:rPr lang="ko-KR" altLang="en-US" smtClean="0"/>
              <a:t>파일 포맷은 인터넷 상에서 동영상을 스트리밍으로 제공할 때 유용</a:t>
            </a:r>
            <a:endParaRPr lang="en-US" altLang="ko-KR" smtClean="0"/>
          </a:p>
          <a:p>
            <a:pPr lvl="1"/>
            <a:r>
              <a:rPr lang="ko-KR" altLang="en-US" smtClean="0"/>
              <a:t>합니다</a:t>
            </a:r>
            <a:r>
              <a:rPr lang="en-US" altLang="ko-KR" smtClean="0"/>
              <a:t>. </a:t>
            </a:r>
            <a:r>
              <a:rPr lang="ko-KR" altLang="en-US" smtClean="0"/>
              <a:t>인터넷이 아무리 빨라도 동영상 전송시 트래픽이 과도하게 발생하는데</a:t>
            </a:r>
            <a:r>
              <a:rPr lang="en-US" altLang="ko-KR" smtClean="0"/>
              <a:t>, ASF </a:t>
            </a:r>
            <a:r>
              <a:rPr lang="ko-KR" altLang="en-US" smtClean="0"/>
              <a:t>파일 포맷은 용량을 줄이고</a:t>
            </a:r>
            <a:r>
              <a:rPr lang="en-US" altLang="ko-KR" smtClean="0"/>
              <a:t>, </a:t>
            </a:r>
            <a:r>
              <a:rPr lang="ko-KR" altLang="en-US" smtClean="0"/>
              <a:t>동영상 전체가 다운되지 않아도 인터넷에서 재생 가능하기 때문입니다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최근에는 동영상은 </a:t>
            </a:r>
            <a:r>
              <a:rPr lang="en-US" altLang="ko-KR" smtClean="0"/>
              <a:t>WMV</a:t>
            </a:r>
            <a:r>
              <a:rPr lang="ko-KR" altLang="en-US" smtClean="0"/>
              <a:t>로</a:t>
            </a:r>
            <a:r>
              <a:rPr lang="en-US" altLang="ko-KR" smtClean="0"/>
              <a:t>, </a:t>
            </a:r>
            <a:r>
              <a:rPr lang="ko-KR" altLang="en-US" smtClean="0"/>
              <a:t>음성은 </a:t>
            </a:r>
            <a:r>
              <a:rPr lang="en-US" altLang="ko-KR" smtClean="0"/>
              <a:t>WMA </a:t>
            </a:r>
            <a:r>
              <a:rPr lang="ko-KR" altLang="en-US" smtClean="0"/>
              <a:t>파일 포맷이 많이 사용되고 </a:t>
            </a:r>
            <a:r>
              <a:rPr lang="en-US" altLang="ko-KR" smtClean="0"/>
              <a:t>ASF</a:t>
            </a:r>
            <a:r>
              <a:rPr lang="ko-KR" altLang="en-US" smtClean="0"/>
              <a:t>는 점차 줄어들고 있습니다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Animated GIF </a:t>
            </a:r>
          </a:p>
          <a:p>
            <a:pPr lvl="1"/>
            <a:r>
              <a:rPr lang="ko-KR" altLang="en-US" smtClean="0"/>
              <a:t>확장자 </a:t>
            </a:r>
            <a:r>
              <a:rPr lang="en-US" altLang="ko-KR" smtClean="0"/>
              <a:t>gif </a:t>
            </a:r>
          </a:p>
          <a:p>
            <a:pPr lvl="1"/>
            <a:r>
              <a:rPr lang="ko-KR" altLang="en-US" smtClean="0"/>
              <a:t>여러 장의 </a:t>
            </a:r>
            <a:r>
              <a:rPr lang="en-US" altLang="ko-KR" smtClean="0"/>
              <a:t>GIF</a:t>
            </a:r>
            <a:r>
              <a:rPr lang="ko-KR" altLang="en-US" smtClean="0"/>
              <a:t>파일을 반복해 보여 주는 방법 이용</a:t>
            </a:r>
            <a:endParaRPr lang="en-US" altLang="ko-KR" smtClean="0"/>
          </a:p>
          <a:p>
            <a:r>
              <a:rPr lang="en-US" altLang="ko-KR" smtClean="0"/>
              <a:t>Shockwave </a:t>
            </a:r>
            <a:r>
              <a:rPr lang="ko-KR" altLang="en-US" smtClean="0"/>
              <a:t>파일</a:t>
            </a:r>
          </a:p>
          <a:p>
            <a:pPr lvl="1"/>
            <a:r>
              <a:rPr lang="ko-KR" altLang="en-US" smtClean="0"/>
              <a:t>확장자 </a:t>
            </a:r>
            <a:r>
              <a:rPr lang="en-US" altLang="ko-KR" smtClean="0"/>
              <a:t>swf </a:t>
            </a:r>
          </a:p>
          <a:p>
            <a:pPr lvl="1"/>
            <a:r>
              <a:rPr lang="en-US" altLang="ko-KR" smtClean="0"/>
              <a:t>Macromedia </a:t>
            </a:r>
            <a:r>
              <a:rPr lang="ko-KR" altLang="en-US" smtClean="0"/>
              <a:t>사의 </a:t>
            </a:r>
            <a:r>
              <a:rPr lang="en-US" altLang="ko-KR" smtClean="0"/>
              <a:t>Flash</a:t>
            </a:r>
            <a:r>
              <a:rPr lang="ko-KR" altLang="en-US" smtClean="0"/>
              <a:t>로 만든 파일 </a:t>
            </a:r>
          </a:p>
          <a:p>
            <a:pPr lvl="1"/>
            <a:r>
              <a:rPr lang="ko-KR" altLang="en-US" smtClean="0"/>
              <a:t>복잡한 애니메이션을 구현하는 데에 적합 </a:t>
            </a:r>
          </a:p>
          <a:p>
            <a:pPr lvl="1"/>
            <a:r>
              <a:rPr lang="en-US" altLang="ko-KR" smtClean="0"/>
              <a:t>Shockwave </a:t>
            </a:r>
            <a:r>
              <a:rPr lang="ko-KR" altLang="en-US" smtClean="0"/>
              <a:t>플러그 인 필요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4)</a:t>
            </a:r>
            <a:r>
              <a:rPr lang="ko-KR" altLang="en-US" smtClean="0"/>
              <a:t>애니메이션 파일의 종류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1)</a:t>
            </a:r>
            <a:r>
              <a:rPr lang="ko-KR" altLang="en-US" smtClean="0"/>
              <a:t>내용에 따른</a:t>
            </a:r>
            <a:r>
              <a:rPr lang="en-US" altLang="ko-KR" smtClean="0"/>
              <a:t> </a:t>
            </a:r>
            <a:r>
              <a:rPr lang="ko-KR" altLang="en-US" smtClean="0"/>
              <a:t>분류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2)</a:t>
            </a:r>
            <a:r>
              <a:rPr lang="ko-KR" altLang="en-US" smtClean="0"/>
              <a:t>저작방식에 따른 분류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멀티미디어의 분류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720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mtClean="0"/>
              <a:t>1) </a:t>
            </a:r>
            <a:r>
              <a:rPr lang="ko-KR" altLang="en-US" smtClean="0"/>
              <a:t>정보형 </a:t>
            </a:r>
          </a:p>
          <a:p>
            <a:pPr lvl="1">
              <a:buNone/>
            </a:pPr>
            <a:r>
              <a:rPr lang="ko-KR" altLang="en-US" smtClean="0"/>
              <a:t>  사용자가 자주 필요로 하는 정보를 제공할 목적으로 개발된 컨텐츠로 어떤 특정분야에 대해 자세하고 유용한 정보를 제공해주는  전자백과사전</a:t>
            </a:r>
            <a:r>
              <a:rPr lang="en-US" altLang="ko-KR" smtClean="0"/>
              <a:t>, </a:t>
            </a:r>
            <a:r>
              <a:rPr lang="ko-KR" altLang="en-US" smtClean="0"/>
              <a:t>전자매뉴얼</a:t>
            </a:r>
            <a:r>
              <a:rPr lang="en-US" altLang="ko-KR" smtClean="0"/>
              <a:t>, </a:t>
            </a:r>
            <a:r>
              <a:rPr lang="ko-KR" altLang="en-US" smtClean="0"/>
              <a:t>관광가이드 등 </a:t>
            </a:r>
          </a:p>
          <a:p>
            <a:pPr>
              <a:buNone/>
            </a:pPr>
            <a:r>
              <a:rPr lang="en-US" altLang="ko-KR" smtClean="0"/>
              <a:t>2) </a:t>
            </a:r>
            <a:r>
              <a:rPr lang="ko-KR" altLang="en-US" smtClean="0"/>
              <a:t>홍보용 </a:t>
            </a:r>
          </a:p>
          <a:p>
            <a:pPr lvl="1">
              <a:buNone/>
            </a:pPr>
            <a:r>
              <a:rPr lang="ko-KR" altLang="en-US" smtClean="0"/>
              <a:t>특정기업이나 기관 또는 제품에 관한 정보를 제공할 목적으로 개발된 컨텐츠로 기업의 홍보물이나 제품광고 등 </a:t>
            </a:r>
          </a:p>
          <a:p>
            <a:pPr>
              <a:buNone/>
            </a:pPr>
            <a:r>
              <a:rPr lang="en-US" altLang="ko-KR" smtClean="0"/>
              <a:t>3) </a:t>
            </a:r>
            <a:r>
              <a:rPr lang="ko-KR" altLang="en-US" smtClean="0"/>
              <a:t>교육용 </a:t>
            </a:r>
          </a:p>
          <a:p>
            <a:pPr lvl="1">
              <a:buNone/>
            </a:pPr>
            <a:r>
              <a:rPr lang="ko-KR" altLang="en-US" smtClean="0"/>
              <a:t>교육정보를 각 종 미디어를 통해 제공하며</a:t>
            </a:r>
            <a:r>
              <a:rPr lang="en-US" altLang="ko-KR" smtClean="0"/>
              <a:t>, </a:t>
            </a:r>
            <a:r>
              <a:rPr lang="ko-KR" altLang="en-US" smtClean="0"/>
              <a:t>상호 대화 식 학습을 유도할 수 있도록 구성된 컨텐츠를 말한다</a:t>
            </a:r>
            <a:r>
              <a:rPr lang="en-US" altLang="ko-KR" smtClean="0"/>
              <a:t>. </a:t>
            </a:r>
          </a:p>
          <a:p>
            <a:pPr>
              <a:buNone/>
            </a:pP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1]</a:t>
            </a:r>
            <a:r>
              <a:rPr lang="ko-KR" altLang="en-US" smtClean="0"/>
              <a:t>내용에 따른</a:t>
            </a:r>
            <a:r>
              <a:rPr lang="en-US" altLang="ko-KR" smtClean="0"/>
              <a:t> </a:t>
            </a:r>
            <a:r>
              <a:rPr lang="ko-KR" altLang="en-US" smtClean="0"/>
              <a:t>분류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357298"/>
            <a:ext cx="8786874" cy="5143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mtClean="0"/>
              <a:t>4) </a:t>
            </a:r>
            <a:r>
              <a:rPr lang="ko-KR" altLang="en-US" smtClean="0"/>
              <a:t>오락</a:t>
            </a:r>
            <a:r>
              <a:rPr lang="en-US" altLang="ko-KR" smtClean="0"/>
              <a:t>(Entertainment) </a:t>
            </a:r>
          </a:p>
          <a:p>
            <a:pPr lvl="1">
              <a:buNone/>
            </a:pPr>
            <a:r>
              <a:rPr lang="ko-KR" altLang="en-US" smtClean="0"/>
              <a:t> 주로 오락 분야의 내용물을 다양한 멀티미디어 요소들을 통해 표현하고</a:t>
            </a:r>
            <a:r>
              <a:rPr lang="en-US" altLang="ko-KR" smtClean="0"/>
              <a:t>, </a:t>
            </a:r>
            <a:r>
              <a:rPr lang="ko-KR" altLang="en-US" smtClean="0"/>
              <a:t>사용자로 하여금 새로운 경험을 가능하게 하거나 상호작용 방식으로 반응할 수 있도록 제작된 컨텐츠로 게임</a:t>
            </a:r>
            <a:r>
              <a:rPr lang="en-US" altLang="ko-KR" smtClean="0"/>
              <a:t>, </a:t>
            </a:r>
            <a:r>
              <a:rPr lang="ko-KR" altLang="en-US" smtClean="0"/>
              <a:t>영화 등이 있다 </a:t>
            </a:r>
          </a:p>
          <a:p>
            <a:pPr>
              <a:buNone/>
            </a:pPr>
            <a:r>
              <a:rPr lang="en-US" altLang="ko-KR" smtClean="0"/>
              <a:t>5) </a:t>
            </a:r>
            <a:r>
              <a:rPr lang="ko-KR" altLang="en-US" smtClean="0"/>
              <a:t>첨단 영상물 </a:t>
            </a:r>
          </a:p>
          <a:p>
            <a:pPr lvl="1">
              <a:buNone/>
            </a:pPr>
            <a:r>
              <a:rPr lang="ko-KR" altLang="en-US" smtClean="0"/>
              <a:t>디지털영화</a:t>
            </a:r>
            <a:r>
              <a:rPr lang="en-US" altLang="ko-KR" smtClean="0"/>
              <a:t>, </a:t>
            </a:r>
            <a:r>
              <a:rPr lang="ko-KR" altLang="en-US" smtClean="0"/>
              <a:t>만화</a:t>
            </a:r>
            <a:r>
              <a:rPr lang="en-US" altLang="ko-KR" smtClean="0"/>
              <a:t>, </a:t>
            </a:r>
            <a:r>
              <a:rPr lang="ko-KR" altLang="en-US" smtClean="0"/>
              <a:t>광고</a:t>
            </a:r>
            <a:r>
              <a:rPr lang="en-US" altLang="ko-KR" smtClean="0"/>
              <a:t>, </a:t>
            </a:r>
            <a:r>
              <a:rPr lang="ko-KR" altLang="en-US" smtClean="0"/>
              <a:t>홍보영상 시뮬레이션</a:t>
            </a:r>
            <a:r>
              <a:rPr lang="en-US" altLang="ko-KR" smtClean="0"/>
              <a:t>(</a:t>
            </a:r>
            <a:r>
              <a:rPr lang="ko-KR" altLang="en-US" smtClean="0"/>
              <a:t>건축</a:t>
            </a:r>
            <a:r>
              <a:rPr lang="en-US" altLang="ko-KR" smtClean="0"/>
              <a:t>, </a:t>
            </a:r>
            <a:r>
              <a:rPr lang="ko-KR" altLang="en-US" smtClean="0"/>
              <a:t>문화재 등</a:t>
            </a:r>
            <a:r>
              <a:rPr lang="en-US" altLang="ko-KR" smtClean="0"/>
              <a:t>) </a:t>
            </a:r>
            <a:r>
              <a:rPr lang="ko-KR" altLang="en-US" smtClean="0"/>
              <a:t>등과 </a:t>
            </a:r>
            <a:r>
              <a:rPr lang="en-US" altLang="ko-KR" smtClean="0"/>
              <a:t>CG(Computer Graphics), VR(Virtual Reality) </a:t>
            </a:r>
            <a:r>
              <a:rPr lang="ko-KR" altLang="en-US" smtClean="0"/>
              <a:t>및 그 외기타 컴퓨터 영상 제작기법이 도입된 영상물 </a:t>
            </a:r>
          </a:p>
          <a:p>
            <a:pPr>
              <a:buNone/>
            </a:pPr>
            <a:r>
              <a:rPr lang="en-US" altLang="ko-KR" smtClean="0"/>
              <a:t>6) </a:t>
            </a:r>
            <a:r>
              <a:rPr lang="ko-KR" altLang="en-US" smtClean="0"/>
              <a:t>통신 컨텐츠 </a:t>
            </a:r>
          </a:p>
          <a:p>
            <a:pPr lvl="1">
              <a:buNone/>
            </a:pPr>
            <a:r>
              <a:rPr lang="ko-KR" altLang="en-US" smtClean="0"/>
              <a:t>통신서비스를 통해 제공될 수 있는 멀티미디어 정보 상품 </a:t>
            </a:r>
          </a:p>
          <a:p>
            <a:pPr lvl="1">
              <a:buNone/>
            </a:pPr>
            <a:r>
              <a:rPr lang="en-US" altLang="ko-KR" smtClean="0"/>
              <a:t>VOD(Video On Demand), NOD(News On Demand) </a:t>
            </a:r>
            <a:r>
              <a:rPr lang="ko-KR" altLang="en-US" smtClean="0"/>
              <a:t>및 각종 웹 사이트에서 제공하는 음악관련 서비스</a:t>
            </a:r>
            <a:r>
              <a:rPr lang="en-US" altLang="ko-KR" smtClean="0"/>
              <a:t>, </a:t>
            </a:r>
            <a:r>
              <a:rPr lang="ko-KR" altLang="en-US" smtClean="0"/>
              <a:t>푸시</a:t>
            </a:r>
            <a:r>
              <a:rPr lang="en-US" altLang="ko-KR" smtClean="0"/>
              <a:t>(Push)</a:t>
            </a:r>
            <a:r>
              <a:rPr lang="ko-KR" altLang="en-US" smtClean="0"/>
              <a:t>기술을 이용한 주식정보 제공 서비스 등 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715436" cy="53578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1) CD-ROM </a:t>
            </a:r>
            <a:r>
              <a:rPr lang="ko-KR" altLang="en-US" smtClean="0"/>
              <a:t>타이틀 저작도구를 이용한 타이틀 </a:t>
            </a:r>
          </a:p>
          <a:p>
            <a:pPr lvl="1"/>
            <a:r>
              <a:rPr lang="ko-KR" altLang="en-US" smtClean="0"/>
              <a:t>기존의 멀티미디어 저작도구를 이용하여 제작한 타이틀로  일정한 틀을 벗어나기 힘들며 일반적으로 재생을 위한 엔진이 함께 요구됨 </a:t>
            </a:r>
          </a:p>
          <a:p>
            <a:r>
              <a:rPr lang="en-US" altLang="ko-KR" smtClean="0"/>
              <a:t>2)</a:t>
            </a:r>
            <a:r>
              <a:rPr lang="ko-KR" altLang="en-US" smtClean="0"/>
              <a:t>프로그램 언어를 이용한 타이틀 </a:t>
            </a:r>
          </a:p>
          <a:p>
            <a:pPr lvl="1"/>
            <a:r>
              <a:rPr lang="ko-KR" altLang="en-US" smtClean="0"/>
              <a:t>각종 미디어들을 프로그램으로 직접 제어하여 구성한 타이틀로 유연하고 강력한 구성이 가능하나</a:t>
            </a:r>
            <a:r>
              <a:rPr lang="en-US" altLang="ko-KR" smtClean="0"/>
              <a:t>, </a:t>
            </a:r>
            <a:r>
              <a:rPr lang="ko-KR" altLang="en-US" smtClean="0"/>
              <a:t>해당 프로그램 분야의 전문적인 지식과 기술을 요구하며 제작 시간이 많이 소요 된다 </a:t>
            </a:r>
          </a:p>
          <a:p>
            <a:r>
              <a:rPr lang="en-US" altLang="ko-KR" smtClean="0"/>
              <a:t>3) </a:t>
            </a:r>
            <a:r>
              <a:rPr lang="ko-KR" altLang="en-US" smtClean="0"/>
              <a:t>웹 저작도구를 이용한 타이틀 </a:t>
            </a:r>
          </a:p>
          <a:p>
            <a:pPr lvl="1"/>
            <a:r>
              <a:rPr lang="ko-KR" altLang="en-US" smtClean="0"/>
              <a:t>웹 고유의 미디어 서비스 기능을 활용하여 구축한 타이틀로 웹 브라우저를 통해 어디서나 재생이 가능하며 제작이 비교적 쉽다는 장점 때문에 최근에는 널리 활용되고 있다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2]</a:t>
            </a:r>
            <a:r>
              <a:rPr lang="ko-KR" altLang="en-US" smtClean="0"/>
              <a:t>저작방식에 따른 분류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압축의 품질변화에따른 분류</a:t>
            </a:r>
          </a:p>
          <a:p>
            <a:r>
              <a:rPr lang="ko-KR" altLang="en-US" smtClean="0">
                <a:solidFill>
                  <a:srgbClr val="000099"/>
                </a:solidFill>
              </a:rPr>
              <a:t>무손실</a:t>
            </a:r>
            <a:r>
              <a:rPr lang="ko-KR" altLang="en-US" smtClean="0"/>
              <a:t> 기법</a:t>
            </a:r>
            <a:r>
              <a:rPr lang="en-US" altLang="ko-KR" smtClean="0"/>
              <a:t>(lossless compression) : </a:t>
            </a:r>
            <a:r>
              <a:rPr lang="ko-KR" altLang="en-US" smtClean="0"/>
              <a:t>재생된 화질이나 음질이 압축</a:t>
            </a:r>
            <a:r>
              <a:rPr lang="en-US" altLang="ko-KR" smtClean="0"/>
              <a:t>/</a:t>
            </a:r>
            <a:r>
              <a:rPr lang="ko-KR" altLang="en-US" smtClean="0"/>
              <a:t>복원 과정에서 변화되지 않는 것을 의미</a:t>
            </a:r>
            <a:r>
              <a:rPr lang="en-US" altLang="ko-KR" smtClean="0"/>
              <a:t>.</a:t>
            </a:r>
          </a:p>
          <a:p>
            <a:r>
              <a:rPr lang="ko-KR" altLang="en-US" smtClean="0">
                <a:solidFill>
                  <a:srgbClr val="000099"/>
                </a:solidFill>
              </a:rPr>
              <a:t>손실</a:t>
            </a:r>
            <a:r>
              <a:rPr lang="ko-KR" altLang="en-US" smtClean="0"/>
              <a:t> 기법</a:t>
            </a:r>
            <a:r>
              <a:rPr lang="en-US" altLang="ko-KR" smtClean="0"/>
              <a:t>(lossy compression) : </a:t>
            </a:r>
            <a:r>
              <a:rPr lang="ko-KR" altLang="en-US" smtClean="0"/>
              <a:t>화질이나 음질에 약간의 저하를 주는 대신 높은 압축률을 얻는 기법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압축기법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1988</a:t>
            </a:r>
            <a:r>
              <a:rPr lang="ko-KR" altLang="en-US" smtClean="0"/>
              <a:t>년 동영상 표준 코드 방식의 재정을 위해 출범</a:t>
            </a:r>
          </a:p>
          <a:p>
            <a:r>
              <a:rPr lang="ko-KR" altLang="en-US" smtClean="0"/>
              <a:t>비디오 전화용과 디지털 저장 매체용 압축방식으로 구분</a:t>
            </a:r>
          </a:p>
          <a:p>
            <a:r>
              <a:rPr lang="ko-KR" altLang="en-US" smtClean="0"/>
              <a:t>영화와 </a:t>
            </a:r>
            <a:r>
              <a:rPr lang="en-US" altLang="ko-KR" smtClean="0"/>
              <a:t>CD</a:t>
            </a:r>
            <a:r>
              <a:rPr lang="ko-KR" altLang="en-US" smtClean="0"/>
              <a:t>수준의 사운드의 동기화를 목표로 진전됨</a:t>
            </a:r>
          </a:p>
          <a:p>
            <a:r>
              <a:rPr lang="en-US" altLang="ko-KR" smtClean="0"/>
              <a:t>MPEG-1 : VHS</a:t>
            </a:r>
            <a:r>
              <a:rPr lang="ko-KR" altLang="en-US" smtClean="0"/>
              <a:t>수준의 영상을 </a:t>
            </a:r>
            <a:r>
              <a:rPr lang="en-US" altLang="ko-KR" smtClean="0"/>
              <a:t>CD-ROM</a:t>
            </a:r>
            <a:r>
              <a:rPr lang="ko-KR" altLang="en-US" smtClean="0"/>
              <a:t>에 저장</a:t>
            </a:r>
          </a:p>
          <a:p>
            <a:r>
              <a:rPr lang="en-US" altLang="ko-KR" smtClean="0"/>
              <a:t>MPEG-2 : </a:t>
            </a:r>
            <a:r>
              <a:rPr lang="ko-KR" altLang="en-US" smtClean="0"/>
              <a:t>디지털 </a:t>
            </a:r>
            <a:r>
              <a:rPr lang="en-US" altLang="ko-KR" smtClean="0"/>
              <a:t>TV</a:t>
            </a:r>
            <a:r>
              <a:rPr lang="ko-KR" altLang="en-US" smtClean="0"/>
              <a:t>와 </a:t>
            </a:r>
            <a:r>
              <a:rPr lang="en-US" altLang="ko-KR" smtClean="0"/>
              <a:t>DVD</a:t>
            </a:r>
            <a:r>
              <a:rPr lang="ko-KR" altLang="en-US" smtClean="0"/>
              <a:t>수준의 영상을 목적으로 제정</a:t>
            </a:r>
          </a:p>
          <a:p>
            <a:r>
              <a:rPr lang="en-US" altLang="ko-KR" smtClean="0"/>
              <a:t>MPEG-4 : </a:t>
            </a:r>
            <a:r>
              <a:rPr lang="ko-KR" altLang="en-US" smtClean="0"/>
              <a:t>음성과 비디오 합성을 위해 출발</a:t>
            </a:r>
            <a:r>
              <a:rPr lang="en-US" altLang="ko-KR" smtClean="0"/>
              <a:t>, </a:t>
            </a:r>
            <a:r>
              <a:rPr lang="ko-KR" altLang="en-US" smtClean="0"/>
              <a:t>영상압축 표준임</a:t>
            </a:r>
          </a:p>
          <a:p>
            <a:r>
              <a:rPr lang="en-US" altLang="ko-KR" smtClean="0"/>
              <a:t>MPEG-7 : </a:t>
            </a:r>
            <a:r>
              <a:rPr lang="ko-KR" altLang="en-US" smtClean="0"/>
              <a:t>멀티미디어 정보의 신속한 검색을 위해 멀티미디어 정보를 표현하기 위한 표준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MPEG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멀티미디어 활용의 원칙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현재의 네트워크 환경을 고려하여 너무 많은 멀티미디어 데이터를 웹 페이지에 사용하지 않도록 하고</a:t>
            </a:r>
            <a:r>
              <a:rPr lang="en-US" altLang="ko-KR" smtClean="0"/>
              <a:t>, </a:t>
            </a:r>
            <a:r>
              <a:rPr lang="ko-KR" altLang="en-US" smtClean="0"/>
              <a:t>가능하면 압축된 파일 형식 사용</a:t>
            </a:r>
          </a:p>
          <a:p>
            <a:pPr>
              <a:lnSpc>
                <a:spcPct val="200000"/>
              </a:lnSpc>
            </a:pPr>
            <a:endParaRPr lang="en-US" altLang="ko-KR" smtClean="0"/>
          </a:p>
          <a:p>
            <a:pPr>
              <a:lnSpc>
                <a:spcPct val="20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6. </a:t>
            </a:r>
            <a:r>
              <a:rPr lang="ko-KR" altLang="en-US" smtClean="0"/>
              <a:t>멀티미디어의 활용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85860"/>
            <a:ext cx="8643998" cy="5286412"/>
          </a:xfrm>
        </p:spPr>
        <p:txBody>
          <a:bodyPr>
            <a:normAutofit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주문형 비디오</a:t>
            </a:r>
            <a:r>
              <a:rPr lang="en-US" altLang="ko-KR" smtClean="0"/>
              <a:t>(VOD : Video On Demand) 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각종 영상 자료를 가정에서 전송 받아 </a:t>
            </a:r>
            <a:r>
              <a:rPr lang="en-US" altLang="ko-KR" smtClean="0"/>
              <a:t>TV</a:t>
            </a:r>
            <a:r>
              <a:rPr lang="ko-KR" altLang="en-US" smtClean="0"/>
              <a:t>나 컴퓨터 모니터로 볼 수 있는 영상 서비스 </a:t>
            </a:r>
          </a:p>
          <a:p>
            <a:pPr lvl="1"/>
            <a:r>
              <a:rPr lang="ko-KR" altLang="en-US" smtClean="0"/>
              <a:t> 사용자에게 선택권이 주어진다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2) </a:t>
            </a:r>
            <a:r>
              <a:rPr lang="ko-KR" altLang="en-US" smtClean="0"/>
              <a:t>화상 회의 시스템</a:t>
            </a:r>
            <a:r>
              <a:rPr lang="en-US" altLang="ko-KR" smtClean="0"/>
              <a:t>(VCS : Video Conferencing System) 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서로 다른 곳에 떨어져 있는 사람들끼리 </a:t>
            </a:r>
            <a:r>
              <a:rPr lang="en-US" altLang="ko-KR" smtClean="0"/>
              <a:t>TV</a:t>
            </a:r>
            <a:r>
              <a:rPr lang="ko-KR" altLang="en-US" smtClean="0"/>
              <a:t>를 통해 상대방을 보면서 회의 </a:t>
            </a:r>
          </a:p>
          <a:p>
            <a:pPr lvl="1"/>
            <a:r>
              <a:rPr lang="ko-KR" altLang="en-US" smtClean="0"/>
              <a:t> 회의가 끝난 뒤에 다시 볼 수 있다</a:t>
            </a:r>
            <a:r>
              <a:rPr lang="en-US" altLang="ko-KR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멀티미디어의 활용의 예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214422"/>
            <a:ext cx="9001156" cy="564357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mtClean="0"/>
              <a:t>Multimedia =&gt; multiple(</a:t>
            </a:r>
            <a:r>
              <a:rPr lang="ko-KR" altLang="en-US" smtClean="0"/>
              <a:t>여럿의</a:t>
            </a:r>
            <a:r>
              <a:rPr lang="en-US" altLang="ko-KR" smtClean="0"/>
              <a:t>) + media(</a:t>
            </a:r>
            <a:r>
              <a:rPr lang="ko-KR" altLang="en-US" smtClean="0"/>
              <a:t>매체</a:t>
            </a:r>
            <a:r>
              <a:rPr lang="en-US" altLang="ko-KR" smtClean="0"/>
              <a:t>,</a:t>
            </a:r>
            <a:r>
              <a:rPr lang="ko-KR" altLang="en-US" smtClean="0"/>
              <a:t>전달수단</a:t>
            </a:r>
            <a:r>
              <a:rPr lang="en-US" altLang="ko-KR" smtClean="0"/>
              <a:t>)</a:t>
            </a:r>
            <a:r>
              <a:rPr lang="ko-KR" altLang="en-US" smtClean="0"/>
              <a:t>의 합성어 </a:t>
            </a:r>
          </a:p>
          <a:p>
            <a:r>
              <a:rPr lang="ko-KR" altLang="en-US" smtClean="0"/>
              <a:t>미디어 </a:t>
            </a:r>
            <a:r>
              <a:rPr lang="en-US" altLang="ko-KR" smtClean="0"/>
              <a:t>: </a:t>
            </a:r>
            <a:r>
              <a:rPr lang="ko-KR" altLang="en-US" smtClean="0"/>
              <a:t>인간 상호간의 지식과 감정이나 의사를 전달하는 수단</a:t>
            </a:r>
            <a:r>
              <a:rPr lang="en-US" altLang="ko-KR" smtClean="0"/>
              <a:t>. </a:t>
            </a:r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문자</a:t>
            </a:r>
            <a:r>
              <a:rPr lang="en-US" altLang="ko-KR" smtClean="0"/>
              <a:t>, </a:t>
            </a:r>
            <a:r>
              <a:rPr lang="ko-KR" altLang="en-US" smtClean="0"/>
              <a:t>소리</a:t>
            </a:r>
            <a:r>
              <a:rPr lang="en-US" altLang="ko-KR" smtClean="0"/>
              <a:t>, </a:t>
            </a:r>
            <a:r>
              <a:rPr lang="ko-KR" altLang="en-US" smtClean="0"/>
              <a:t>음악</a:t>
            </a:r>
            <a:r>
              <a:rPr lang="en-US" altLang="ko-KR" smtClean="0"/>
              <a:t>, </a:t>
            </a:r>
            <a:r>
              <a:rPr lang="ko-KR" altLang="en-US" smtClean="0"/>
              <a:t>그래픽</a:t>
            </a:r>
            <a:r>
              <a:rPr lang="en-US" altLang="ko-KR" smtClean="0"/>
              <a:t>, </a:t>
            </a:r>
            <a:r>
              <a:rPr lang="ko-KR" altLang="en-US" smtClean="0"/>
              <a:t>애니메이션</a:t>
            </a:r>
            <a:r>
              <a:rPr lang="en-US" altLang="ko-KR" smtClean="0"/>
              <a:t>, </a:t>
            </a:r>
            <a:r>
              <a:rPr lang="ko-KR" altLang="en-US" smtClean="0"/>
              <a:t>비디오 등이 포함 </a:t>
            </a:r>
          </a:p>
          <a:p>
            <a:r>
              <a:rPr lang="ko-KR" altLang="en-US" smtClean="0"/>
              <a:t>문자로 정보를 전달하거나 소리만으로 정보를 전달하는 것과 같이 한 가지 매체를 통해 정보를 전달하는 것이 아니라 여러개의 매체를 이용하는 것 </a:t>
            </a:r>
          </a:p>
          <a:p>
            <a:r>
              <a:rPr lang="ko-KR" altLang="en-US" smtClean="0"/>
              <a:t>과거 숫자와 문자 위주의 컴퓨터 데이터를 벗어나 소리</a:t>
            </a:r>
            <a:r>
              <a:rPr lang="en-US" altLang="ko-KR" smtClean="0"/>
              <a:t>, </a:t>
            </a:r>
            <a:r>
              <a:rPr lang="ko-KR" altLang="en-US" smtClean="0"/>
              <a:t>음악</a:t>
            </a:r>
            <a:r>
              <a:rPr lang="en-US" altLang="ko-KR" smtClean="0"/>
              <a:t>, </a:t>
            </a:r>
            <a:r>
              <a:rPr lang="ko-KR" altLang="en-US" smtClean="0"/>
              <a:t>정지화상</a:t>
            </a:r>
            <a:r>
              <a:rPr lang="en-US" altLang="ko-KR" smtClean="0"/>
              <a:t>(image, graphic), </a:t>
            </a:r>
            <a:r>
              <a:rPr lang="ko-KR" altLang="en-US" smtClean="0"/>
              <a:t>동화상</a:t>
            </a:r>
            <a:r>
              <a:rPr lang="en-US" altLang="ko-KR" smtClean="0"/>
              <a:t>(animation, video)</a:t>
            </a:r>
            <a:r>
              <a:rPr lang="ko-KR" altLang="en-US" smtClean="0"/>
              <a:t>과 같은 여러 형태의 정보를 컴퓨터를 이용하여 획득</a:t>
            </a:r>
            <a:r>
              <a:rPr lang="en-US" altLang="ko-KR" smtClean="0"/>
              <a:t>, </a:t>
            </a:r>
            <a:r>
              <a:rPr lang="ko-KR" altLang="en-US" smtClean="0"/>
              <a:t>처리</a:t>
            </a:r>
            <a:r>
              <a:rPr lang="en-US" altLang="ko-KR" smtClean="0"/>
              <a:t>, </a:t>
            </a:r>
            <a:r>
              <a:rPr lang="ko-KR" altLang="en-US" smtClean="0"/>
              <a:t>통합</a:t>
            </a:r>
            <a:r>
              <a:rPr lang="en-US" altLang="ko-KR" smtClean="0"/>
              <a:t>, </a:t>
            </a:r>
            <a:r>
              <a:rPr lang="ko-KR" altLang="en-US" smtClean="0"/>
              <a:t>조정 및 표현하는 개념을 담고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멀티미디어에 대한 일반적 정의는 </a:t>
            </a:r>
            <a:r>
              <a:rPr lang="en-US" altLang="ko-KR" smtClean="0"/>
              <a:t>Text, Image, Grapic, Audio, Video </a:t>
            </a:r>
            <a:r>
              <a:rPr lang="ko-KR" altLang="en-US" smtClean="0"/>
              <a:t>등의 데이터를 컴퓨터 내에서 통합하고 컴퓨터를 통해 인간이 원하는 정보를 선택 및 편집 할 수 있도록 하여 사용자가 직접 그 공간에 참여할 수 있게 하는 것으로 정의 한다</a:t>
            </a:r>
            <a:r>
              <a:rPr lang="en-US" altLang="ko-KR" smtClean="0"/>
              <a:t>. 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</a:t>
            </a:r>
            <a:r>
              <a:rPr lang="ko-KR" altLang="en-US" smtClean="0"/>
              <a:t> 멀티미디어의 개념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원격 진료 시스템 </a:t>
            </a:r>
          </a:p>
          <a:p>
            <a:pPr lvl="1"/>
            <a:r>
              <a:rPr lang="ko-KR" altLang="en-US" smtClean="0"/>
              <a:t>의학 영상 정보 시스템</a:t>
            </a:r>
            <a:r>
              <a:rPr lang="en-US" altLang="ko-KR" smtClean="0"/>
              <a:t>(PACS : Picture Archiving Communication System) : </a:t>
            </a:r>
            <a:r>
              <a:rPr lang="ko-KR" altLang="en-US" smtClean="0"/>
              <a:t>의료 영상 전송 </a:t>
            </a:r>
          </a:p>
          <a:p>
            <a:pPr lvl="1"/>
            <a:r>
              <a:rPr lang="ko-KR" altLang="en-US" smtClean="0"/>
              <a:t>동영상 진료 시스템 </a:t>
            </a:r>
            <a:r>
              <a:rPr lang="en-US" altLang="ko-KR" smtClean="0"/>
              <a:t>: </a:t>
            </a:r>
            <a:r>
              <a:rPr lang="ko-KR" altLang="en-US" smtClean="0"/>
              <a:t>떨어져 있는 의사와 환자 간에 화면을 통해서 진료 </a:t>
            </a:r>
          </a:p>
          <a:p>
            <a:pPr lvl="1"/>
            <a:r>
              <a:rPr lang="ko-KR" altLang="en-US" smtClean="0"/>
              <a:t> 보건원 종합 관리 시스템</a:t>
            </a:r>
            <a:r>
              <a:rPr lang="en-US" altLang="ko-KR" smtClean="0"/>
              <a:t>(HMIS) 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4) </a:t>
            </a:r>
            <a:r>
              <a:rPr lang="ko-KR" altLang="en-US" smtClean="0"/>
              <a:t>언론 </a:t>
            </a:r>
          </a:p>
          <a:p>
            <a:pPr lvl="1"/>
            <a:r>
              <a:rPr lang="ko-KR" altLang="en-US" smtClean="0"/>
              <a:t>신문 </a:t>
            </a:r>
            <a:r>
              <a:rPr lang="en-US" altLang="ko-KR" smtClean="0"/>
              <a:t>: </a:t>
            </a:r>
            <a:r>
              <a:rPr lang="ko-KR" altLang="en-US" smtClean="0"/>
              <a:t>온라인 기사 서비스에서 전자 신문 서비스로 발달 </a:t>
            </a:r>
          </a:p>
          <a:p>
            <a:pPr lvl="1"/>
            <a:r>
              <a:rPr lang="ko-KR" altLang="en-US" smtClean="0"/>
              <a:t>방송 </a:t>
            </a:r>
            <a:r>
              <a:rPr lang="en-US" altLang="ko-KR" smtClean="0"/>
              <a:t>: </a:t>
            </a:r>
            <a:r>
              <a:rPr lang="ko-KR" altLang="en-US" smtClean="0"/>
              <a:t>대화형 방송과 사용자의 실시간 참여 가능 </a:t>
            </a:r>
          </a:p>
          <a:p>
            <a:pPr lvl="1"/>
            <a:r>
              <a:rPr lang="ko-KR" altLang="en-US" smtClean="0"/>
              <a:t>출판 </a:t>
            </a:r>
            <a:r>
              <a:rPr lang="en-US" altLang="ko-KR" smtClean="0"/>
              <a:t>: </a:t>
            </a:r>
            <a:r>
              <a:rPr lang="ko-KR" altLang="en-US" smtClean="0"/>
              <a:t>전자 책 개념 도입 </a:t>
            </a:r>
          </a:p>
          <a:p>
            <a:pPr lvl="1"/>
            <a:r>
              <a:rPr lang="ko-KR" altLang="en-US" smtClean="0"/>
              <a:t>잡지 </a:t>
            </a:r>
            <a:r>
              <a:rPr lang="en-US" altLang="ko-KR" smtClean="0"/>
              <a:t>: CD-ROM </a:t>
            </a:r>
            <a:r>
              <a:rPr lang="ko-KR" altLang="en-US" smtClean="0"/>
              <a:t>잡지 등장 </a:t>
            </a:r>
          </a:p>
          <a:p>
            <a:r>
              <a:rPr lang="en-US" altLang="ko-KR" smtClean="0"/>
              <a:t>5) </a:t>
            </a:r>
            <a:r>
              <a:rPr lang="ko-KR" altLang="en-US" smtClean="0"/>
              <a:t>가상현실</a:t>
            </a:r>
            <a:r>
              <a:rPr lang="en-US" altLang="ko-KR" smtClean="0"/>
              <a:t>(Virtual Reality) 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컴퓨터의 그래픽과 시뮬레이션 기술을 이용하여 현실세계와 같은 가상의 세계를 체험할 수 있다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게임</a:t>
            </a:r>
            <a:r>
              <a:rPr lang="en-US" altLang="ko-KR" smtClean="0"/>
              <a:t>, </a:t>
            </a:r>
            <a:r>
              <a:rPr lang="ko-KR" altLang="en-US" smtClean="0"/>
              <a:t>과학</a:t>
            </a:r>
            <a:r>
              <a:rPr lang="en-US" altLang="ko-KR" smtClean="0"/>
              <a:t>, </a:t>
            </a:r>
            <a:r>
              <a:rPr lang="ko-KR" altLang="en-US" smtClean="0"/>
              <a:t>실험 등 다양한 분야에서 사용된다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 VRML </a:t>
            </a:r>
            <a:r>
              <a:rPr lang="ko-KR" altLang="en-US" smtClean="0"/>
              <a:t>등의 가상현실 프로그램이 개발되어 사용되고 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mtClean="0"/>
              <a:t>6) CAP(Computer Aided Publishing) </a:t>
            </a:r>
          </a:p>
          <a:p>
            <a:pPr lvl="1"/>
            <a:r>
              <a:rPr lang="ko-KR" altLang="en-US" smtClean="0"/>
              <a:t>컴퓨터를 이용한 출판 작업 </a:t>
            </a:r>
          </a:p>
          <a:p>
            <a:pPr lvl="1"/>
            <a:r>
              <a:rPr lang="en-US" altLang="ko-KR" smtClean="0"/>
              <a:t>DTP(Desk Top Publishing) : </a:t>
            </a:r>
            <a:r>
              <a:rPr lang="ko-KR" altLang="en-US" smtClean="0"/>
              <a:t>탁상 출판 </a:t>
            </a:r>
          </a:p>
          <a:p>
            <a:pPr lvl="1"/>
            <a:r>
              <a:rPr lang="en-US" altLang="ko-KR" smtClean="0"/>
              <a:t>CTS(Computer Typesetting System) : </a:t>
            </a:r>
            <a:r>
              <a:rPr lang="ko-KR" altLang="en-US" smtClean="0"/>
              <a:t>인쇄에 관련된 체계를 전산화시킨 것 </a:t>
            </a:r>
          </a:p>
          <a:p>
            <a:r>
              <a:rPr lang="en-US" altLang="ko-KR" smtClean="0"/>
              <a:t>7) CAI(Computer Aided Instruction) </a:t>
            </a:r>
          </a:p>
          <a:p>
            <a:pPr lvl="1"/>
            <a:r>
              <a:rPr lang="ko-KR" altLang="en-US" smtClean="0"/>
              <a:t>컴퓨터를 응용하는 자동교육 시스템이다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다양한 방식으로 흥미를 유발하고 정보를 전달할 수 있도록 멀티미디어 정보를 많이 활용한다</a:t>
            </a:r>
            <a:r>
              <a:rPr lang="en-US" altLang="ko-KR" smtClean="0"/>
              <a:t>. 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멀티미디어 정보는 자료의 분량이 문자 정보에 비해 대단히 큰 편으로 멀티미디어를 제대로 이용하기 위해서는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ko-KR" altLang="en-US" smtClean="0"/>
              <a:t>멀티미디어 기능을 충분히 갖춘 컴퓨터가 필요하며 </a:t>
            </a:r>
            <a:endParaRPr lang="en-US" altLang="ko-KR" smtClean="0"/>
          </a:p>
          <a:p>
            <a:pPr lvl="1"/>
            <a:r>
              <a:rPr lang="ko-KR" altLang="en-US" smtClean="0"/>
              <a:t>제대로 정보를 활용하기 위해서는 초고속 통신망이 필수적임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7.</a:t>
            </a:r>
            <a:r>
              <a:rPr lang="ko-KR" altLang="en-US" smtClean="0"/>
              <a:t>멀티미디어의 발전 동향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멀티미디어의 특징에 관한 설명으로 옳지 않은 것은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① </a:t>
            </a:r>
            <a:r>
              <a:rPr lang="ko-KR" altLang="en-US" smtClean="0"/>
              <a:t>디지털화</a:t>
            </a:r>
            <a:r>
              <a:rPr lang="en-US" altLang="ko-KR" smtClean="0"/>
              <a:t>(Digitization) : </a:t>
            </a:r>
            <a:r>
              <a:rPr lang="ko-KR" altLang="en-US" smtClean="0"/>
              <a:t>여러 종류의 정보를 컴퓨터로 처리하기 위해서 디지털 방식으로 변환하여 처리한다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② </a:t>
            </a:r>
            <a:r>
              <a:rPr lang="ko-KR" altLang="en-US" smtClean="0"/>
              <a:t>상호작용성</a:t>
            </a:r>
            <a:r>
              <a:rPr lang="en-US" altLang="ko-KR" smtClean="0"/>
              <a:t>(Interaction) : </a:t>
            </a:r>
            <a:r>
              <a:rPr lang="ko-KR" altLang="en-US" smtClean="0"/>
              <a:t>정보 제공자의 선택에 의해 일방적으로 데이터가 전달되는 것이 아니라 정보 제공자와 사용자 간의 의견을 통한 상호 작용에 의해 데이터가 전달된다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③ </a:t>
            </a:r>
            <a:r>
              <a:rPr lang="ko-KR" altLang="en-US" smtClean="0"/>
              <a:t>비선형성</a:t>
            </a:r>
            <a:r>
              <a:rPr lang="en-US" altLang="ko-KR" smtClean="0"/>
              <a:t>(Non-Linear) : </a:t>
            </a:r>
            <a:r>
              <a:rPr lang="ko-KR" altLang="en-US" smtClean="0"/>
              <a:t>데이터가 일정한 방향으로 순차적으로 처리되는 것이 아니라 사용자의 선택에 따라 다양한 방향으로 처리된다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④ </a:t>
            </a:r>
            <a:r>
              <a:rPr lang="ko-KR" altLang="en-US" smtClean="0"/>
              <a:t>용이성</a:t>
            </a:r>
            <a:r>
              <a:rPr lang="en-US" altLang="ko-KR" smtClean="0"/>
              <a:t>(Easiness) ; </a:t>
            </a:r>
            <a:r>
              <a:rPr lang="ko-KR" altLang="en-US" smtClean="0"/>
              <a:t>각각의 분리된 매체</a:t>
            </a:r>
            <a:r>
              <a:rPr lang="en-US" altLang="ko-KR" smtClean="0"/>
              <a:t>(</a:t>
            </a:r>
            <a:r>
              <a:rPr lang="ko-KR" altLang="en-US" smtClean="0"/>
              <a:t>오디오 등</a:t>
            </a:r>
            <a:r>
              <a:rPr lang="en-US" altLang="ko-KR" smtClean="0"/>
              <a:t>)</a:t>
            </a:r>
            <a:r>
              <a:rPr lang="ko-KR" altLang="en-US" smtClean="0"/>
              <a:t>보다 콘텐츠 제작이 용이하다</a:t>
            </a:r>
            <a:r>
              <a:rPr lang="en-US" altLang="ko-KR" smtClean="0"/>
              <a:t>.   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2007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다음 중 이미지의 가장자리가 톱니 모양으로 표현되는 계단 현상을 없애기 위하여 경계선을 부드럽게 해주는 필터링 기술을 의미하는 것은</a:t>
            </a:r>
            <a:r>
              <a:rPr lang="en-US" altLang="ko-KR" smtClean="0"/>
              <a:t>?</a:t>
            </a:r>
          </a:p>
          <a:p>
            <a:pPr lvl="1">
              <a:buNone/>
            </a:pPr>
            <a:r>
              <a:rPr lang="en-US" altLang="ko-KR" smtClean="0"/>
              <a:t>① </a:t>
            </a:r>
            <a:r>
              <a:rPr lang="ko-KR" altLang="en-US" smtClean="0"/>
              <a:t>랜더링</a:t>
            </a:r>
            <a:r>
              <a:rPr lang="en-US" altLang="ko-KR" smtClean="0"/>
              <a:t>(Rendering)		</a:t>
            </a:r>
          </a:p>
          <a:p>
            <a:pPr lvl="1">
              <a:buNone/>
            </a:pPr>
            <a:r>
              <a:rPr lang="en-US" altLang="ko-KR" smtClean="0"/>
              <a:t>② </a:t>
            </a:r>
            <a:r>
              <a:rPr lang="ko-KR" altLang="en-US" smtClean="0"/>
              <a:t>디더링</a:t>
            </a:r>
            <a:r>
              <a:rPr lang="en-US" altLang="ko-KR" smtClean="0"/>
              <a:t>(Dithering)</a:t>
            </a:r>
          </a:p>
          <a:p>
            <a:pPr lvl="1">
              <a:buNone/>
            </a:pPr>
            <a:r>
              <a:rPr lang="en-US" altLang="ko-KR" smtClean="0"/>
              <a:t>③ </a:t>
            </a:r>
            <a:r>
              <a:rPr lang="ko-KR" altLang="en-US" smtClean="0"/>
              <a:t>안티앨리어싱</a:t>
            </a:r>
            <a:r>
              <a:rPr lang="en-US" altLang="ko-KR" smtClean="0"/>
              <a:t>(Anti-Aliasing)	</a:t>
            </a:r>
          </a:p>
          <a:p>
            <a:pPr lvl="1">
              <a:buNone/>
            </a:pPr>
            <a:r>
              <a:rPr lang="en-US" altLang="ko-KR" smtClean="0"/>
              <a:t>④ </a:t>
            </a:r>
            <a:r>
              <a:rPr lang="ko-KR" altLang="en-US" smtClean="0"/>
              <a:t>텍스쳐매핑</a:t>
            </a:r>
            <a:r>
              <a:rPr lang="en-US" altLang="ko-KR" smtClean="0"/>
              <a:t>(Texture-Mapping)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MPEG</a:t>
            </a:r>
            <a:r>
              <a:rPr lang="ko-KR" altLang="en-US" smtClean="0"/>
              <a:t>은 큰 용량의 동영상을 효율적으로 압축하기 위한 표준을 제정하고 있다</a:t>
            </a:r>
            <a:r>
              <a:rPr lang="en-US" altLang="ko-KR" smtClean="0"/>
              <a:t>. </a:t>
            </a:r>
            <a:r>
              <a:rPr lang="ko-KR" altLang="en-US" smtClean="0"/>
              <a:t>다음의 </a:t>
            </a:r>
            <a:r>
              <a:rPr lang="en-US" altLang="ko-KR" smtClean="0"/>
              <a:t>MPEG</a:t>
            </a:r>
            <a:r>
              <a:rPr lang="ko-KR" altLang="en-US" smtClean="0"/>
              <a:t>에 관한 설명 중 옳지 않은 것은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① MPEG1: </a:t>
            </a:r>
            <a:r>
              <a:rPr lang="ko-KR" altLang="en-US" smtClean="0"/>
              <a:t>기존의 비디오테이프 수준의 화질을 제공하고 있으며 비디오 </a:t>
            </a:r>
            <a:r>
              <a:rPr lang="en-US" altLang="ko-KR" smtClean="0"/>
              <a:t>CD </a:t>
            </a:r>
            <a:r>
              <a:rPr lang="ko-KR" altLang="en-US" smtClean="0"/>
              <a:t>제작에 사용된다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② MPEG2: </a:t>
            </a:r>
            <a:r>
              <a:rPr lang="ko-KR" altLang="en-US" smtClean="0"/>
              <a:t>높은 화질과 음질을 제공하고 있으며 </a:t>
            </a:r>
            <a:r>
              <a:rPr lang="en-US" altLang="ko-KR" smtClean="0"/>
              <a:t>DVD, HDTV </a:t>
            </a:r>
            <a:r>
              <a:rPr lang="ko-KR" altLang="en-US" smtClean="0"/>
              <a:t>등에 사용된다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③ MPEG7: </a:t>
            </a:r>
            <a:r>
              <a:rPr lang="ko-KR" altLang="en-US" smtClean="0"/>
              <a:t>동영상 데이터 검색과 전자상거래 등에 적합하도록 개발된 동영상 압축 재생기술이다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④ MPEG21: </a:t>
            </a:r>
            <a:r>
              <a:rPr lang="ko-KR" altLang="en-US" smtClean="0"/>
              <a:t>인터넷이나 무선통신 등에 필요한 동화상과 음성의 고능률 부호화 방식으로 복합 멀티미디어 서비스의 통합 표준이다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</a:t>
            </a:r>
            <a:r>
              <a:rPr lang="en-US" altLang="ko-KR" sz="1400" smtClean="0"/>
              <a:t> 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357298"/>
            <a:ext cx="8501122" cy="5143536"/>
          </a:xfrm>
        </p:spPr>
        <p:txBody>
          <a:bodyPr>
            <a:normAutofit fontScale="92500"/>
          </a:bodyPr>
          <a:lstStyle/>
          <a:p>
            <a:r>
              <a:rPr lang="ko-KR" altLang="en-US" smtClean="0"/>
              <a:t>다음 중 컴퓨터에서 사용하는 멀티미디어의 특징에 대한 설명으로 옳지 않은 것은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① </a:t>
            </a:r>
            <a:r>
              <a:rPr lang="ko-KR" altLang="en-US" smtClean="0"/>
              <a:t>디지털화 </a:t>
            </a:r>
            <a:r>
              <a:rPr lang="en-US" altLang="ko-KR" smtClean="0"/>
              <a:t>: </a:t>
            </a:r>
            <a:r>
              <a:rPr lang="ko-KR" altLang="en-US" smtClean="0"/>
              <a:t>다양한 아날로그 데이터를 디지털 데이터로 변환하여 통합 처리한다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② </a:t>
            </a:r>
            <a:r>
              <a:rPr lang="ko-KR" altLang="en-US" smtClean="0"/>
              <a:t>양방향성 </a:t>
            </a:r>
            <a:r>
              <a:rPr lang="en-US" altLang="ko-KR" smtClean="0"/>
              <a:t>: </a:t>
            </a:r>
            <a:r>
              <a:rPr lang="ko-KR" altLang="en-US" smtClean="0"/>
              <a:t>정보 제공자와 사용자 간의 소통을 통한 상호 작용에 의해 데이터가 전달된다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③ </a:t>
            </a:r>
            <a:r>
              <a:rPr lang="ko-KR" altLang="en-US" smtClean="0"/>
              <a:t>정보의 통합성 </a:t>
            </a:r>
            <a:r>
              <a:rPr lang="en-US" altLang="ko-KR" smtClean="0"/>
              <a:t>: </a:t>
            </a:r>
            <a:r>
              <a:rPr lang="ko-KR" altLang="en-US" smtClean="0"/>
              <a:t>텍스트</a:t>
            </a:r>
            <a:r>
              <a:rPr lang="en-US" altLang="ko-KR" smtClean="0"/>
              <a:t>, </a:t>
            </a:r>
            <a:r>
              <a:rPr lang="ko-KR" altLang="en-US" smtClean="0"/>
              <a:t>그래픽 사운드</a:t>
            </a:r>
            <a:r>
              <a:rPr lang="en-US" altLang="ko-KR" smtClean="0"/>
              <a:t>, </a:t>
            </a:r>
            <a:r>
              <a:rPr lang="ko-KR" altLang="en-US" smtClean="0"/>
              <a:t>동영상</a:t>
            </a:r>
            <a:r>
              <a:rPr lang="en-US" altLang="ko-KR" smtClean="0"/>
              <a:t>, </a:t>
            </a:r>
            <a:r>
              <a:rPr lang="ko-KR" altLang="en-US" smtClean="0"/>
              <a:t>애니메이션 등의 여러 미디어를 통합하여 처리한다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④ </a:t>
            </a:r>
            <a:r>
              <a:rPr lang="ko-KR" altLang="en-US" smtClean="0"/>
              <a:t>선형성 </a:t>
            </a:r>
            <a:r>
              <a:rPr lang="en-US" altLang="ko-KR" smtClean="0"/>
              <a:t>: </a:t>
            </a:r>
            <a:r>
              <a:rPr lang="ko-KR" altLang="en-US" smtClean="0"/>
              <a:t>데이터가 일정한 방향으로 처리되고 순서에 관계없이 원하는 부분을 선택적으로 처리한다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</a:t>
            </a:r>
            <a:r>
              <a:rPr lang="en-US" altLang="ko-KR" sz="1400" smtClean="0"/>
              <a:t> 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</a:p>
          <a:p>
            <a:pPr>
              <a:lnSpc>
                <a:spcPct val="20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멀티미디어의 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멀티미디어의 특징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멀티미디어 데이터의 종류와 형식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멀티미디어의 분류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내용에 따른</a:t>
            </a:r>
            <a:r>
              <a:rPr lang="en-US" altLang="ko-KR" smtClean="0"/>
              <a:t> </a:t>
            </a:r>
            <a:r>
              <a:rPr lang="ko-KR" altLang="en-US" smtClean="0"/>
              <a:t>분류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저작방식에 따른 분류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압축기법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멀티미디어의 활용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7. </a:t>
            </a:r>
            <a:r>
              <a:rPr lang="ko-KR" altLang="en-US" smtClean="0"/>
              <a:t>멀티미디어의 발전동향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>
                <a:solidFill>
                  <a:srgbClr val="7030A0"/>
                </a:solidFill>
              </a:rPr>
              <a:t>쌍방향성</a:t>
            </a:r>
            <a:r>
              <a:rPr lang="en-US" altLang="ko-KR" smtClean="0">
                <a:solidFill>
                  <a:srgbClr val="7030A0"/>
                </a:solidFill>
              </a:rPr>
              <a:t>(Interactive) </a:t>
            </a:r>
          </a:p>
          <a:p>
            <a:pPr lvl="1"/>
            <a:r>
              <a:rPr lang="ko-KR" altLang="en-US" smtClean="0"/>
              <a:t>문자만이 아닌 소리</a:t>
            </a:r>
            <a:r>
              <a:rPr lang="en-US" altLang="ko-KR" smtClean="0"/>
              <a:t>, </a:t>
            </a:r>
            <a:r>
              <a:rPr lang="ko-KR" altLang="en-US" smtClean="0"/>
              <a:t>동영상</a:t>
            </a:r>
            <a:r>
              <a:rPr lang="en-US" altLang="ko-KR" smtClean="0"/>
              <a:t>, </a:t>
            </a:r>
            <a:r>
              <a:rPr lang="ko-KR" altLang="en-US" smtClean="0"/>
              <a:t>이미지 등의 다양한 데이터를 아날로그가 아닌 디지털로 변환하여 처리하는 디지털</a:t>
            </a:r>
            <a:r>
              <a:rPr lang="en-US" altLang="ko-KR" smtClean="0"/>
              <a:t>(Digital) </a:t>
            </a:r>
            <a:r>
              <a:rPr lang="ko-KR" altLang="en-US" smtClean="0"/>
              <a:t>과 정보를 제공하는 측과 사용자와의 상호작용에 의해서 동작될 수 있는 특징</a:t>
            </a:r>
            <a:endParaRPr lang="en-US" altLang="ko-KR" smtClean="0"/>
          </a:p>
          <a:p>
            <a:r>
              <a:rPr lang="ko-KR" altLang="en-US" smtClean="0">
                <a:solidFill>
                  <a:srgbClr val="7030A0"/>
                </a:solidFill>
              </a:rPr>
              <a:t>비선형</a:t>
            </a:r>
            <a:r>
              <a:rPr lang="en-US" altLang="ko-KR" smtClean="0">
                <a:solidFill>
                  <a:srgbClr val="7030A0"/>
                </a:solidFill>
              </a:rPr>
              <a:t>(Non-Linear) </a:t>
            </a:r>
            <a:r>
              <a:rPr lang="ko-KR" altLang="en-US" smtClean="0">
                <a:solidFill>
                  <a:srgbClr val="7030A0"/>
                </a:solidFill>
              </a:rPr>
              <a:t>구조 </a:t>
            </a:r>
            <a:endParaRPr lang="en-US" altLang="ko-KR" smtClean="0">
              <a:solidFill>
                <a:srgbClr val="7030A0"/>
              </a:solidFill>
            </a:endParaRPr>
          </a:p>
          <a:p>
            <a:pPr lvl="1"/>
            <a:r>
              <a:rPr lang="ko-KR" altLang="en-US" smtClean="0"/>
              <a:t>특성이 기존의 문자정보와 같이 한 방향으로 흐르는 선형이 아니라 사용자의 선택에 따라 소리나 이미지 등의 다양한 데이터로 처리하는</a:t>
            </a:r>
            <a:r>
              <a:rPr lang="en-US" altLang="ko-KR" smtClean="0"/>
              <a:t> </a:t>
            </a:r>
            <a:r>
              <a:rPr lang="ko-KR" altLang="en-US" smtClean="0"/>
              <a:t>특징</a:t>
            </a:r>
            <a:endParaRPr lang="en-US" altLang="ko-KR" smtClean="0"/>
          </a:p>
          <a:p>
            <a:r>
              <a:rPr lang="ko-KR" altLang="en-US" smtClean="0">
                <a:solidFill>
                  <a:srgbClr val="7030A0"/>
                </a:solidFill>
              </a:rPr>
              <a:t>정보의 통합성</a:t>
            </a:r>
            <a:r>
              <a:rPr lang="en-US" altLang="ko-KR" smtClean="0">
                <a:solidFill>
                  <a:srgbClr val="7030A0"/>
                </a:solidFill>
              </a:rPr>
              <a:t>(Integration) </a:t>
            </a:r>
          </a:p>
          <a:p>
            <a:pPr lvl="1"/>
            <a:r>
              <a:rPr lang="ko-KR" altLang="en-US" smtClean="0"/>
              <a:t>또한 여러 형태의 매체들이 통합되어 역동적인 정보를 전달할 수 있는 것의 특징</a:t>
            </a:r>
            <a:r>
              <a:rPr lang="en-US" altLang="ko-KR" smtClean="0"/>
              <a:t> 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멀티미디어의 특징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85860"/>
            <a:ext cx="8715436" cy="521497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mtClean="0"/>
              <a:t>문자 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멀티미디어 데이터 중에서 가장 일반적으로 사용되며 가장 손쉽게 표시할 수 있는 데이터 			</a:t>
            </a:r>
          </a:p>
          <a:p>
            <a:pPr>
              <a:lnSpc>
                <a:spcPct val="120000"/>
              </a:lnSpc>
            </a:pPr>
            <a:r>
              <a:rPr lang="ko-KR" altLang="en-US" smtClean="0"/>
              <a:t>이미지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그림이나 그래프와 같은 이미지는 통상 영상 또는 화상이라고 부르는데 많은 정보를 함축적으로 표현할 수 있으므로 사람들에게 정보를 직관적으로 이해할 수 있게 함</a:t>
            </a:r>
            <a:endParaRPr lang="en-US" altLang="ko-KR" smtClean="0"/>
          </a:p>
          <a:p>
            <a:pPr lvl="1"/>
            <a:r>
              <a:rPr lang="ko-KR" altLang="en-US" smtClean="0"/>
              <a:t>디지털 카메라</a:t>
            </a:r>
            <a:r>
              <a:rPr lang="en-US" altLang="ko-KR" smtClean="0"/>
              <a:t>(Digital Camera)</a:t>
            </a:r>
            <a:r>
              <a:rPr lang="ko-KR" altLang="en-US" smtClean="0"/>
              <a:t>등을 이용하여 현실세계의 이미지를 사진으로 촬영한 것 </a:t>
            </a:r>
          </a:p>
          <a:p>
            <a:pPr lvl="1"/>
            <a:r>
              <a:rPr lang="ko-KR" altLang="en-US" smtClean="0"/>
              <a:t>사진이나 그림을 스캐너를 이용하여 컴퓨터가 디지털 형태로 받아들인 것 </a:t>
            </a:r>
          </a:p>
          <a:p>
            <a:pPr lvl="1">
              <a:lnSpc>
                <a:spcPct val="120000"/>
              </a:lnSpc>
            </a:pP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3.1)</a:t>
            </a:r>
            <a:r>
              <a:rPr lang="ko-KR" altLang="en-US" smtClean="0"/>
              <a:t>멀티미디어 데이터의 종류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357298"/>
            <a:ext cx="8686800" cy="49720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mtClean="0"/>
              <a:t>그래픽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소프트웨어를 사용하여 사람이 컴퓨터상에서 직접 그려 내는 것 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좌표 개념을 도입한 </a:t>
            </a:r>
            <a:r>
              <a:rPr lang="en-US" altLang="ko-KR" smtClean="0"/>
              <a:t>1</a:t>
            </a:r>
            <a:r>
              <a:rPr lang="ko-KR" altLang="en-US" smtClean="0"/>
              <a:t>차원적인 배열의 벡터 드로잉</a:t>
            </a:r>
            <a:r>
              <a:rPr lang="en-US" altLang="ko-KR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벡터</a:t>
            </a:r>
            <a:r>
              <a:rPr lang="en-US" altLang="ko-KR" smtClean="0"/>
              <a:t>(vector) : </a:t>
            </a:r>
            <a:r>
              <a:rPr lang="ko-KR" altLang="en-US" smtClean="0"/>
              <a:t>사각형</a:t>
            </a:r>
            <a:r>
              <a:rPr lang="en-US" altLang="ko-KR" smtClean="0"/>
              <a:t>, </a:t>
            </a:r>
            <a:r>
              <a:rPr lang="ko-KR" altLang="en-US" smtClean="0"/>
              <a:t>원</a:t>
            </a:r>
            <a:r>
              <a:rPr lang="en-US" altLang="ko-KR" smtClean="0"/>
              <a:t>, </a:t>
            </a:r>
            <a:r>
              <a:rPr lang="ko-KR" altLang="en-US" smtClean="0"/>
              <a:t>선을 원소로 하는 </a:t>
            </a:r>
            <a:r>
              <a:rPr lang="en-US" altLang="ko-KR" smtClean="0"/>
              <a:t>1</a:t>
            </a:r>
            <a:r>
              <a:rPr lang="ko-KR" altLang="en-US" smtClean="0"/>
              <a:t>차원 배열</a:t>
            </a:r>
            <a:r>
              <a:rPr lang="en-US" altLang="ko-KR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확대와 축소시 화질에 손상이 거의 없으며</a:t>
            </a:r>
            <a:r>
              <a:rPr lang="en-US" altLang="ko-KR" smtClean="0"/>
              <a:t>, </a:t>
            </a:r>
            <a:r>
              <a:rPr lang="ko-KR" altLang="en-US" smtClean="0"/>
              <a:t>기억 공간을 작게 차지</a:t>
            </a:r>
            <a:r>
              <a:rPr lang="en-US" altLang="ko-KR" smtClean="0"/>
              <a:t>, </a:t>
            </a:r>
            <a:r>
              <a:rPr lang="ko-KR" altLang="en-US" smtClean="0"/>
              <a:t>화면에 보여주는 속도가 느림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점</a:t>
            </a:r>
            <a:r>
              <a:rPr lang="en-US" altLang="ko-KR" smtClean="0"/>
              <a:t>, </a:t>
            </a:r>
            <a:r>
              <a:rPr lang="ko-KR" altLang="en-US" smtClean="0"/>
              <a:t>직선</a:t>
            </a:r>
            <a:r>
              <a:rPr lang="en-US" altLang="ko-KR" smtClean="0"/>
              <a:t>, </a:t>
            </a:r>
            <a:r>
              <a:rPr lang="ko-KR" altLang="en-US" smtClean="0"/>
              <a:t>곡선</a:t>
            </a:r>
            <a:r>
              <a:rPr lang="en-US" altLang="ko-KR" smtClean="0"/>
              <a:t>, </a:t>
            </a:r>
            <a:r>
              <a:rPr lang="ko-KR" altLang="en-US" smtClean="0"/>
              <a:t>원</a:t>
            </a:r>
            <a:r>
              <a:rPr lang="en-US" altLang="ko-KR" smtClean="0"/>
              <a:t>, </a:t>
            </a:r>
            <a:r>
              <a:rPr lang="ko-KR" altLang="en-US" smtClean="0"/>
              <a:t>다각형 등과 같은 기하학적 형태를 조합하여 생성 </a:t>
            </a:r>
            <a:endParaRPr lang="en-US" altLang="ko-KR" smtClean="0"/>
          </a:p>
          <a:p>
            <a:pPr lvl="1">
              <a:lnSpc>
                <a:spcPct val="120000"/>
              </a:lnSpc>
              <a:buNone/>
            </a:pP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디더링</a:t>
            </a:r>
          </a:p>
          <a:p>
            <a:pPr lvl="1"/>
            <a:r>
              <a:rPr lang="en-US" altLang="ko-KR" smtClean="0"/>
              <a:t>GIF </a:t>
            </a:r>
            <a:r>
              <a:rPr lang="ko-KR" altLang="en-US" smtClean="0"/>
              <a:t>파일의 </a:t>
            </a:r>
            <a:r>
              <a:rPr lang="en-US" altLang="ko-KR" smtClean="0"/>
              <a:t>256</a:t>
            </a:r>
            <a:r>
              <a:rPr lang="ko-KR" altLang="en-US" smtClean="0"/>
              <a:t>가지 색에 포함되지 않은 색을 표현하기 위해 </a:t>
            </a:r>
            <a:r>
              <a:rPr lang="en-US" altLang="ko-KR" smtClean="0"/>
              <a:t>256</a:t>
            </a:r>
            <a:r>
              <a:rPr lang="ko-KR" altLang="en-US" smtClean="0"/>
              <a:t>색에 포함된 두 개 이상의 색을 이웃하여 배치함으로써 멀리에서 보았을 때 원래의 색처럼 보이도록 하는 </a:t>
            </a:r>
            <a:r>
              <a:rPr lang="ko-KR" altLang="en-US" smtClean="0"/>
              <a:t>기법</a:t>
            </a:r>
            <a:endParaRPr lang="en-US" altLang="ko-KR" smtClean="0"/>
          </a:p>
          <a:p>
            <a:r>
              <a:rPr lang="ko-KR" altLang="en-US" smtClean="0"/>
              <a:t>렌더링</a:t>
            </a:r>
            <a:endParaRPr lang="en-US" altLang="ko-KR" smtClean="0"/>
          </a:p>
          <a:p>
            <a:pPr lvl="1"/>
            <a:r>
              <a:rPr lang="ko-KR" altLang="en-US" smtClean="0"/>
              <a:t>물체의 모형에 명암과 색상을 주어 사실감을 만들어주는 작업</a:t>
            </a:r>
            <a:endParaRPr lang="en-US" altLang="ko-KR" smtClean="0"/>
          </a:p>
          <a:p>
            <a:r>
              <a:rPr lang="ko-KR" altLang="en-US" smtClean="0"/>
              <a:t>모핑</a:t>
            </a:r>
            <a:r>
              <a:rPr lang="en-US" altLang="ko-KR" smtClean="0"/>
              <a:t>(Morphing)</a:t>
            </a:r>
          </a:p>
          <a:p>
            <a:pPr lvl="1"/>
            <a:r>
              <a:rPr lang="ko-KR" altLang="en-US" smtClean="0"/>
              <a:t>두개의</a:t>
            </a:r>
            <a:r>
              <a:rPr lang="en-US" altLang="ko-KR" smtClean="0"/>
              <a:t> </a:t>
            </a:r>
            <a:r>
              <a:rPr lang="ko-KR" altLang="en-US" smtClean="0"/>
              <a:t>이미지를 부드럽게 연결하여 변환하는 것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solidFill>
                  <a:srgbClr val="7030A0"/>
                </a:solidFill>
              </a:rPr>
              <a:t>그래픽기법</a:t>
            </a:r>
            <a:endParaRPr lang="ko-KR" altLang="en-US" sz="360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715436" cy="5143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mtClean="0"/>
              <a:t>사운드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 소리데이타</a:t>
            </a:r>
            <a:r>
              <a:rPr lang="en-US" altLang="ko-KR" smtClean="0"/>
              <a:t>(</a:t>
            </a:r>
            <a:r>
              <a:rPr lang="ko-KR" altLang="en-US" b="1" smtClean="0"/>
              <a:t>디지털 오디오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컴퓨터에서 소리 신호를 효과적으로 처리하기 위해 아날로그 신호를 디지털 신호로 변환함</a:t>
            </a:r>
            <a:r>
              <a:rPr lang="en-US" altLang="ko-KR" smtClean="0"/>
              <a:t>)</a:t>
            </a:r>
            <a:endParaRPr lang="ko-KR" altLang="en-US" smtClean="0"/>
          </a:p>
          <a:p>
            <a:pPr>
              <a:lnSpc>
                <a:spcPct val="120000"/>
              </a:lnSpc>
            </a:pPr>
            <a:r>
              <a:rPr lang="ko-KR" altLang="en-US" smtClean="0"/>
              <a:t>애니메이션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컴퓨터를 이용하여 </a:t>
            </a:r>
            <a:r>
              <a:rPr lang="en-US" altLang="ko-KR" smtClean="0"/>
              <a:t>1</a:t>
            </a:r>
            <a:r>
              <a:rPr lang="ko-KR" altLang="en-US" smtClean="0"/>
              <a:t>초에 </a:t>
            </a:r>
            <a:r>
              <a:rPr lang="en-US" altLang="ko-KR" smtClean="0"/>
              <a:t>24~30</a:t>
            </a:r>
            <a:r>
              <a:rPr lang="ko-KR" altLang="en-US" smtClean="0"/>
              <a:t>장의 이미지 프레임을 연속적으로 보여지도록 제작한 데이터를 말함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컴퓨터 애니메이션 </a:t>
            </a:r>
            <a:r>
              <a:rPr lang="en-US" altLang="ko-KR" smtClean="0"/>
              <a:t>: </a:t>
            </a:r>
            <a:r>
              <a:rPr lang="ko-KR" altLang="en-US" smtClean="0"/>
              <a:t>스프라이트 애니메이션</a:t>
            </a:r>
            <a:r>
              <a:rPr lang="en-US" altLang="ko-KR" smtClean="0"/>
              <a:t>, </a:t>
            </a:r>
            <a:r>
              <a:rPr lang="ko-KR" altLang="en-US" smtClean="0"/>
              <a:t>벡터 애니메이션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특수효과 </a:t>
            </a:r>
            <a:r>
              <a:rPr lang="en-US" altLang="ko-KR" smtClean="0"/>
              <a:t>: </a:t>
            </a:r>
            <a:r>
              <a:rPr lang="ko-KR" altLang="en-US" smtClean="0"/>
              <a:t>모핑</a:t>
            </a:r>
            <a:r>
              <a:rPr lang="en-US" altLang="ko-KR" smtClean="0"/>
              <a:t>, </a:t>
            </a:r>
            <a:r>
              <a:rPr lang="ko-KR" altLang="en-US" smtClean="0"/>
              <a:t>로토스코핑</a:t>
            </a:r>
            <a:r>
              <a:rPr lang="en-US" altLang="ko-KR" smtClean="0"/>
              <a:t>, </a:t>
            </a:r>
            <a:r>
              <a:rPr lang="ko-KR" altLang="en-US" smtClean="0"/>
              <a:t>미립자 시스템 등 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만화</a:t>
            </a:r>
            <a:r>
              <a:rPr lang="en-US" altLang="ko-KR" smtClean="0"/>
              <a:t>, </a:t>
            </a:r>
            <a:r>
              <a:rPr lang="ko-KR" altLang="en-US" smtClean="0"/>
              <a:t>영화</a:t>
            </a:r>
            <a:r>
              <a:rPr lang="en-US" altLang="ko-KR" smtClean="0"/>
              <a:t>, </a:t>
            </a:r>
            <a:r>
              <a:rPr lang="ko-KR" altLang="en-US" smtClean="0"/>
              <a:t>광고</a:t>
            </a:r>
            <a:r>
              <a:rPr lang="en-US" altLang="ko-KR" smtClean="0"/>
              <a:t>, </a:t>
            </a:r>
            <a:r>
              <a:rPr lang="ko-KR" altLang="en-US" smtClean="0"/>
              <a:t>게임</a:t>
            </a:r>
            <a:r>
              <a:rPr lang="en-US" altLang="ko-KR" smtClean="0"/>
              <a:t>, </a:t>
            </a:r>
            <a:r>
              <a:rPr lang="ko-KR" altLang="en-US" smtClean="0"/>
              <a:t>사이버 인물 등에 활용</a:t>
            </a:r>
          </a:p>
          <a:p>
            <a:pPr>
              <a:lnSpc>
                <a:spcPct val="120000"/>
              </a:lnSpc>
            </a:pPr>
            <a:r>
              <a:rPr lang="ko-KR" altLang="en-US" smtClean="0"/>
              <a:t>동영상</a:t>
            </a:r>
            <a:endParaRPr lang="en-US" altLang="ko-KR" smtClean="0"/>
          </a:p>
          <a:p>
            <a:pPr lvl="1"/>
            <a:r>
              <a:rPr lang="ko-KR" altLang="en-US" smtClean="0"/>
              <a:t>사람이 실세계를 찍은 것 </a:t>
            </a:r>
          </a:p>
          <a:p>
            <a:pPr lvl="1"/>
            <a:r>
              <a:rPr lang="ko-KR" altLang="en-US" smtClean="0"/>
              <a:t>디지털 비디오로 직접 찍거나 </a:t>
            </a:r>
            <a:r>
              <a:rPr lang="en-US" altLang="ko-KR" smtClean="0"/>
              <a:t>TV, </a:t>
            </a:r>
            <a:r>
              <a:rPr lang="ko-KR" altLang="en-US" smtClean="0"/>
              <a:t>비디오 테이프로부터 녹화 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멀티미디어 데이터 가운데 가장 크기가 크고 처리하기 어려운 데이터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보편적 동영상 파일 형식 </a:t>
            </a:r>
            <a:r>
              <a:rPr lang="en-US" altLang="ko-KR" smtClean="0"/>
              <a:t>: AVI, MOV, MPEG, RM, ASF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파일의 크기가 크다 </a:t>
            </a:r>
            <a:r>
              <a:rPr lang="en-US" altLang="ko-KR" smtClean="0"/>
              <a:t>=&gt; </a:t>
            </a:r>
            <a:r>
              <a:rPr lang="ko-KR" altLang="en-US" smtClean="0"/>
              <a:t>전송 속도</a:t>
            </a:r>
            <a:r>
              <a:rPr lang="en-US" altLang="ko-KR" smtClean="0"/>
              <a:t>, </a:t>
            </a:r>
            <a:r>
              <a:rPr lang="ko-KR" altLang="en-US" smtClean="0"/>
              <a:t>저장 공간의 문제 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멀티미디어 데이터 생성에 많은 시간과 노력 필요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멀티미디어 사용의 문제점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2362</Words>
  <Application>Microsoft Office PowerPoint</Application>
  <PresentationFormat>화면 슬라이드 쇼(4:3)</PresentationFormat>
  <Paragraphs>271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고구려 벽화</vt:lpstr>
      <vt:lpstr>18장. 멀티미디어의 개요</vt:lpstr>
      <vt:lpstr>INDEX</vt:lpstr>
      <vt:lpstr>1. 멀티미디어의 개념</vt:lpstr>
      <vt:lpstr>2. 멀티미디어의 특징</vt:lpstr>
      <vt:lpstr>3.1)멀티미디어 데이터의 종류</vt:lpstr>
      <vt:lpstr>슬라이드 6</vt:lpstr>
      <vt:lpstr>그래픽기법</vt:lpstr>
      <vt:lpstr>슬라이드 8</vt:lpstr>
      <vt:lpstr>멀티미디어 사용의 문제점</vt:lpstr>
      <vt:lpstr>3.2)멀티미디어 데이터의 형식</vt:lpstr>
      <vt:lpstr>슬라이드 11</vt:lpstr>
      <vt:lpstr>슬라이드 12</vt:lpstr>
      <vt:lpstr>슬라이드 13</vt:lpstr>
      <vt:lpstr>2)사운드의 종류</vt:lpstr>
      <vt:lpstr>슬라이드 15</vt:lpstr>
      <vt:lpstr>슬라이드 16</vt:lpstr>
      <vt:lpstr>슬라이드 17</vt:lpstr>
      <vt:lpstr>슬라이드 18</vt:lpstr>
      <vt:lpstr>3)비디오 파일의 형식</vt:lpstr>
      <vt:lpstr>슬라이드 20</vt:lpstr>
      <vt:lpstr>4)애니메이션 파일의 종류 </vt:lpstr>
      <vt:lpstr>4. 멀티미디어의 분류</vt:lpstr>
      <vt:lpstr>1]내용에 따른 분류</vt:lpstr>
      <vt:lpstr>슬라이드 24</vt:lpstr>
      <vt:lpstr>2]저작방식에 따른 분류</vt:lpstr>
      <vt:lpstr>5. 압축기법</vt:lpstr>
      <vt:lpstr>MPEG</vt:lpstr>
      <vt:lpstr>6. 멀티미디어의 활용</vt:lpstr>
      <vt:lpstr>멀티미디어의 활용의 예</vt:lpstr>
      <vt:lpstr>슬라이드 30</vt:lpstr>
      <vt:lpstr>슬라이드 31</vt:lpstr>
      <vt:lpstr>슬라이드 32</vt:lpstr>
      <vt:lpstr>7.멀티미디어의 발전 동향 </vt:lpstr>
      <vt:lpstr>기출문제풀이1(1급 2007년 2회)</vt:lpstr>
      <vt:lpstr>기출문제풀이2 (1급 2011년 3회)</vt:lpstr>
      <vt:lpstr>기출문제풀이3 (2급 2011년 2회)</vt:lpstr>
      <vt:lpstr>기출문제풀이4 (2급 2010년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137</cp:revision>
  <dcterms:created xsi:type="dcterms:W3CDTF">2012-01-12T16:29:24Z</dcterms:created>
  <dcterms:modified xsi:type="dcterms:W3CDTF">2012-02-26T17:49:07Z</dcterms:modified>
</cp:coreProperties>
</file>