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90" r:id="rId5"/>
    <p:sldId id="299" r:id="rId6"/>
    <p:sldId id="302" r:id="rId7"/>
    <p:sldId id="303" r:id="rId8"/>
    <p:sldId id="300" r:id="rId9"/>
    <p:sldId id="304" r:id="rId10"/>
    <p:sldId id="301" r:id="rId11"/>
    <p:sldId id="305" r:id="rId12"/>
    <p:sldId id="306" r:id="rId13"/>
    <p:sldId id="307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308" r:id="rId23"/>
    <p:sldId id="309" r:id="rId24"/>
    <p:sldId id="284" r:id="rId25"/>
    <p:sldId id="288" r:id="rId26"/>
    <p:sldId id="289" r:id="rId27"/>
    <p:sldId id="287" r:id="rId28"/>
    <p:sldId id="259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자료의 표현방식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207170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b="1" smtClean="0"/>
              <a:t>16</a:t>
            </a:r>
            <a:r>
              <a:rPr lang="ko-KR" altLang="en-US" b="1" smtClean="0"/>
              <a:t>진수에는 </a:t>
            </a:r>
            <a:r>
              <a:rPr lang="en-US" altLang="ko-KR" b="1" smtClean="0"/>
              <a:t>16</a:t>
            </a:r>
            <a:r>
              <a:rPr lang="ko-KR" altLang="en-US" b="1" smtClean="0"/>
              <a:t>이 없다</a:t>
            </a:r>
            <a:r>
              <a:rPr lang="en-US" altLang="ko-KR" b="1" smtClean="0"/>
              <a:t>. 16</a:t>
            </a:r>
            <a:r>
              <a:rPr lang="ko-KR" altLang="en-US" b="1" smtClean="0"/>
              <a:t>이 되면 새로운 </a:t>
            </a:r>
            <a:r>
              <a:rPr lang="en-US" altLang="ko-KR" b="1" smtClean="0"/>
              <a:t>10</a:t>
            </a:r>
            <a:r>
              <a:rPr lang="ko-KR" altLang="en-US" b="1" smtClean="0"/>
              <a:t>으로 단위가 바뀌게 된다</a:t>
            </a:r>
            <a:r>
              <a:rPr lang="en-US" altLang="ko-KR" b="1" smtClean="0"/>
              <a:t>. </a:t>
            </a:r>
            <a:r>
              <a:rPr lang="ko-KR" altLang="en-US" b="1" smtClean="0"/>
              <a:t>그리고 </a:t>
            </a:r>
            <a:r>
              <a:rPr lang="en-US" altLang="ko-KR" b="1" smtClean="0"/>
              <a:t>10</a:t>
            </a:r>
            <a:r>
              <a:rPr lang="ko-KR" altLang="en-US" b="1" smtClean="0"/>
              <a:t>진수의 </a:t>
            </a:r>
            <a:r>
              <a:rPr lang="en-US" altLang="ko-KR" b="1" smtClean="0"/>
              <a:t>10</a:t>
            </a:r>
            <a:r>
              <a:rPr lang="ko-KR" altLang="en-US" b="1" smtClean="0"/>
              <a:t>에 해당하는 개념과 </a:t>
            </a:r>
            <a:r>
              <a:rPr lang="en-US" altLang="ko-KR" b="1" smtClean="0"/>
              <a:t>16</a:t>
            </a:r>
            <a:r>
              <a:rPr lang="ko-KR" altLang="en-US" b="1" smtClean="0"/>
              <a:t>진수의 </a:t>
            </a:r>
            <a:r>
              <a:rPr lang="en-US" altLang="ko-KR" b="1" smtClean="0"/>
              <a:t>10</a:t>
            </a:r>
            <a:r>
              <a:rPr lang="ko-KR" altLang="en-US" b="1" smtClean="0"/>
              <a:t>이 겹치게 되므로 </a:t>
            </a:r>
            <a:r>
              <a:rPr lang="en-US" altLang="ko-KR" b="1" smtClean="0"/>
              <a:t>16</a:t>
            </a:r>
            <a:r>
              <a:rPr lang="ko-KR" altLang="en-US" b="1" smtClean="0"/>
              <a:t>진수에서는 </a:t>
            </a:r>
            <a:r>
              <a:rPr lang="en-US" altLang="ko-KR" b="1" smtClean="0"/>
              <a:t>10</a:t>
            </a:r>
            <a:r>
              <a:rPr lang="ko-KR" altLang="en-US" b="1" smtClean="0"/>
              <a:t>진수의 </a:t>
            </a:r>
            <a:r>
              <a:rPr lang="en-US" altLang="ko-KR" b="1" smtClean="0"/>
              <a:t>10</a:t>
            </a:r>
            <a:r>
              <a:rPr lang="ko-KR" altLang="en-US" b="1" smtClean="0"/>
              <a:t>에 해당하는 값의 표기를 알파벳 </a:t>
            </a:r>
            <a:r>
              <a:rPr lang="en-US" altLang="ko-KR" b="1" smtClean="0"/>
              <a:t>A</a:t>
            </a:r>
            <a:r>
              <a:rPr lang="ko-KR" altLang="en-US" b="1" smtClean="0"/>
              <a:t>를 빌어서 표현하고</a:t>
            </a:r>
            <a:r>
              <a:rPr lang="en-US" altLang="ko-KR" b="1" smtClean="0"/>
              <a:t>, </a:t>
            </a:r>
            <a:r>
              <a:rPr lang="ko-KR" altLang="en-US" b="1" smtClean="0"/>
              <a:t>차례로 </a:t>
            </a:r>
            <a:r>
              <a:rPr lang="en-US" altLang="ko-KR" b="1" smtClean="0"/>
              <a:t>B, C, D, E, F</a:t>
            </a:r>
            <a:r>
              <a:rPr lang="ko-KR" altLang="en-US" b="1" smtClean="0"/>
              <a:t>는 각각 </a:t>
            </a:r>
            <a:r>
              <a:rPr lang="en-US" altLang="ko-KR" b="1" smtClean="0"/>
              <a:t>11, 12, 13, 14, 15</a:t>
            </a:r>
            <a:r>
              <a:rPr lang="ko-KR" altLang="en-US" b="1" smtClean="0"/>
              <a:t>의 값을 의미한다</a:t>
            </a:r>
            <a:r>
              <a:rPr lang="en-US" altLang="ko-KR" b="1" smtClean="0"/>
              <a:t>. 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3)16</a:t>
            </a:r>
            <a:r>
              <a:rPr lang="ko-KR" altLang="en-US" smtClean="0"/>
              <a:t>진법</a:t>
            </a:r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68923440" descr="EMB00000cd0928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571876"/>
            <a:ext cx="7716600" cy="221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b="1" smtClean="0"/>
              <a:t>① </a:t>
            </a:r>
            <a:r>
              <a:rPr lang="en-US" altLang="ko-KR" b="1" smtClean="0"/>
              <a:t>10</a:t>
            </a:r>
            <a:r>
              <a:rPr lang="ko-KR" altLang="en-US" b="1" smtClean="0"/>
              <a:t>진수를 </a:t>
            </a:r>
            <a:r>
              <a:rPr lang="en-US" altLang="ko-KR" b="1" smtClean="0"/>
              <a:t>16</a:t>
            </a:r>
            <a:r>
              <a:rPr lang="ko-KR" altLang="en-US" b="1" smtClean="0"/>
              <a:t>진수로</a:t>
            </a:r>
            <a:endParaRPr lang="ko-KR" altLang="en-US" smtClean="0"/>
          </a:p>
          <a:p>
            <a:pPr>
              <a:lnSpc>
                <a:spcPct val="160000"/>
              </a:lnSpc>
            </a:pPr>
            <a:r>
              <a:rPr lang="en-US" altLang="ko-KR" b="1" smtClean="0"/>
              <a:t>10</a:t>
            </a:r>
            <a:r>
              <a:rPr lang="ko-KR" altLang="en-US" b="1" smtClean="0"/>
              <a:t>진수를 </a:t>
            </a:r>
            <a:r>
              <a:rPr lang="en-US" altLang="ko-KR" b="1" smtClean="0"/>
              <a:t>16</a:t>
            </a:r>
            <a:r>
              <a:rPr lang="ko-KR" altLang="en-US" b="1" smtClean="0"/>
              <a:t>진수로 변환할 때</a:t>
            </a:r>
            <a:r>
              <a:rPr lang="en-US" altLang="ko-KR" b="1" smtClean="0"/>
              <a:t>, </a:t>
            </a:r>
            <a:r>
              <a:rPr lang="ko-KR" altLang="en-US" b="1" smtClean="0"/>
              <a:t>앞의 두 방법처럼 해도 되겠지만</a:t>
            </a:r>
            <a:r>
              <a:rPr lang="en-US" altLang="ko-KR" b="1" smtClean="0"/>
              <a:t>, </a:t>
            </a:r>
            <a:r>
              <a:rPr lang="ko-KR" altLang="en-US" b="1" smtClean="0"/>
              <a:t>약간 다른 방법으로 시도해보자</a:t>
            </a:r>
            <a:r>
              <a:rPr lang="en-US" altLang="ko-KR" b="1" smtClean="0"/>
              <a:t>. </a:t>
            </a:r>
            <a:r>
              <a:rPr lang="ko-KR" altLang="en-US" b="1" smtClean="0"/>
              <a:t>만약 십진수 </a:t>
            </a:r>
            <a:r>
              <a:rPr lang="en-US" altLang="ko-KR" b="1" smtClean="0"/>
              <a:t>303</a:t>
            </a:r>
            <a:r>
              <a:rPr lang="ko-KR" altLang="en-US" b="1" smtClean="0"/>
              <a:t>을 </a:t>
            </a:r>
            <a:r>
              <a:rPr lang="en-US" altLang="ko-KR" b="1" smtClean="0"/>
              <a:t>16</a:t>
            </a:r>
            <a:r>
              <a:rPr lang="ko-KR" altLang="en-US" b="1" smtClean="0"/>
              <a:t>진수로 변환한다고 가정 한다면</a:t>
            </a:r>
            <a:r>
              <a:rPr lang="en-US" altLang="ko-KR" b="1" smtClean="0"/>
              <a:t>, </a:t>
            </a:r>
            <a:r>
              <a:rPr lang="ko-KR" altLang="en-US" b="1" smtClean="0"/>
              <a:t>먼저 </a:t>
            </a:r>
            <a:r>
              <a:rPr lang="en-US" altLang="ko-KR" b="1" smtClean="0"/>
              <a:t>303</a:t>
            </a:r>
            <a:r>
              <a:rPr lang="ko-KR" altLang="en-US" b="1" smtClean="0"/>
              <a:t>을 </a:t>
            </a:r>
            <a:r>
              <a:rPr lang="en-US" altLang="ko-KR" b="1" smtClean="0"/>
              <a:t>2</a:t>
            </a:r>
            <a:r>
              <a:rPr lang="ko-KR" altLang="en-US" b="1" smtClean="0"/>
              <a:t>진수로 만들어보라</a:t>
            </a:r>
            <a:endParaRPr lang="ko-KR" altLang="en-US" smtClean="0"/>
          </a:p>
          <a:p>
            <a:pPr>
              <a:lnSpc>
                <a:spcPct val="160000"/>
              </a:lnSpc>
            </a:pPr>
            <a:r>
              <a:rPr lang="en-US" altLang="ko-KR" b="1" smtClean="0"/>
              <a:t>(303)</a:t>
            </a:r>
            <a:r>
              <a:rPr lang="en-US" altLang="ko-KR" b="1" baseline="-25000" smtClean="0"/>
              <a:t>10</a:t>
            </a:r>
            <a:r>
              <a:rPr lang="ko-KR" altLang="en-US" b="1" smtClean="0"/>
              <a:t> </a:t>
            </a:r>
            <a:r>
              <a:rPr lang="en-US" altLang="ko-KR" b="1" smtClean="0"/>
              <a:t>--------&gt; 1 0010 1111 </a:t>
            </a:r>
            <a:r>
              <a:rPr lang="ko-KR" altLang="en-US" b="1" smtClean="0"/>
              <a:t>이 된다</a:t>
            </a:r>
            <a:r>
              <a:rPr lang="en-US" altLang="ko-KR" b="1" smtClean="0"/>
              <a:t>.</a:t>
            </a:r>
            <a:endParaRPr lang="ko-KR" altLang="en-US" smtClean="0"/>
          </a:p>
          <a:p>
            <a:pPr>
              <a:lnSpc>
                <a:spcPct val="160000"/>
              </a:lnSpc>
            </a:pPr>
            <a:r>
              <a:rPr lang="ko-KR" altLang="en-US" b="1" smtClean="0"/>
              <a:t>그런 다음 이진수로 변환된 수자를 </a:t>
            </a:r>
            <a:r>
              <a:rPr lang="en-US" altLang="ko-KR" b="1" smtClean="0"/>
              <a:t>4</a:t>
            </a:r>
            <a:r>
              <a:rPr lang="ko-KR" altLang="en-US" b="1" smtClean="0"/>
              <a:t>개씩 묶어보라</a:t>
            </a:r>
            <a:r>
              <a:rPr lang="en-US" altLang="ko-KR" b="1" smtClean="0"/>
              <a:t>. </a:t>
            </a:r>
            <a:r>
              <a:rPr lang="ko-KR" altLang="en-US" b="1" smtClean="0"/>
              <a:t>그리고 각 </a:t>
            </a:r>
            <a:r>
              <a:rPr lang="en-US" altLang="ko-KR" b="1" smtClean="0"/>
              <a:t>4</a:t>
            </a:r>
            <a:r>
              <a:rPr lang="ko-KR" altLang="en-US" b="1" smtClean="0"/>
              <a:t>비트에 해당하는 </a:t>
            </a:r>
            <a:r>
              <a:rPr lang="en-US" altLang="ko-KR" b="1" smtClean="0"/>
              <a:t>16</a:t>
            </a:r>
            <a:r>
              <a:rPr lang="ko-KR" altLang="en-US" b="1" smtClean="0"/>
              <a:t>진수의 </a:t>
            </a:r>
            <a:r>
              <a:rPr lang="en-US" altLang="ko-KR" b="1" smtClean="0"/>
              <a:t>digit</a:t>
            </a:r>
            <a:r>
              <a:rPr lang="ko-KR" altLang="en-US" b="1" smtClean="0"/>
              <a:t>를 써주면 쉽게 </a:t>
            </a:r>
            <a:r>
              <a:rPr lang="en-US" altLang="ko-KR" b="1" smtClean="0"/>
              <a:t>16</a:t>
            </a:r>
            <a:r>
              <a:rPr lang="ko-KR" altLang="en-US" b="1" smtClean="0"/>
              <a:t>진수로 전환할 수 있다</a:t>
            </a:r>
            <a:r>
              <a:rPr lang="en-US" altLang="ko-KR" b="1" smtClean="0"/>
              <a:t>. </a:t>
            </a:r>
            <a:endParaRPr lang="ko-KR" altLang="en-US" smtClean="0"/>
          </a:p>
          <a:p>
            <a:pPr>
              <a:lnSpc>
                <a:spcPct val="16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진법변환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8913" name="_x69102440" descr="EMB00000cd0926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7526212" cy="34718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/>
              <a:t>② </a:t>
            </a:r>
            <a:r>
              <a:rPr lang="en-US" altLang="ko-KR" b="1" smtClean="0"/>
              <a:t>16</a:t>
            </a:r>
            <a:r>
              <a:rPr lang="ko-KR" altLang="en-US" b="1" smtClean="0"/>
              <a:t>진수를 </a:t>
            </a:r>
            <a:r>
              <a:rPr lang="en-US" altLang="ko-KR" b="1" smtClean="0"/>
              <a:t>10</a:t>
            </a:r>
            <a:r>
              <a:rPr lang="ko-KR" altLang="en-US" b="1" smtClean="0"/>
              <a:t>진수로 </a:t>
            </a:r>
            <a:endParaRPr lang="ko-KR" altLang="en-US" smtClean="0"/>
          </a:p>
          <a:p>
            <a:pPr lvl="1">
              <a:lnSpc>
                <a:spcPct val="150000"/>
              </a:lnSpc>
            </a:pPr>
            <a:r>
              <a:rPr lang="en-US" altLang="ko-KR" b="1" smtClean="0"/>
              <a:t>16</a:t>
            </a:r>
            <a:r>
              <a:rPr lang="ko-KR" altLang="en-US" b="1" smtClean="0"/>
              <a:t>진수를 </a:t>
            </a:r>
            <a:r>
              <a:rPr lang="en-US" altLang="ko-KR" b="1" smtClean="0"/>
              <a:t>10</a:t>
            </a:r>
            <a:r>
              <a:rPr lang="ko-KR" altLang="en-US" b="1" smtClean="0"/>
              <a:t>진수로 변환하는 방법은 앞의 두 방법처럼 각 자리수의 크기만큼 곱해주면 된다</a:t>
            </a:r>
            <a:r>
              <a:rPr lang="en-US" altLang="ko-KR" b="1" smtClean="0"/>
              <a:t>.</a:t>
            </a:r>
            <a:endParaRPr lang="ko-KR" altLang="en-US" smtClean="0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1" name="_x68897264"/>
          <p:cNvSpPr>
            <a:spLocks noChangeArrowheads="1"/>
          </p:cNvSpPr>
          <p:nvPr/>
        </p:nvSpPr>
        <p:spPr bwMode="auto">
          <a:xfrm>
            <a:off x="928662" y="4000504"/>
            <a:ext cx="7215238" cy="128588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1×16</a:t>
            </a:r>
            <a:r>
              <a:rPr kumimoji="1" lang="en-US" altLang="ko-KR" sz="2400" b="1" i="0" u="none" strike="noStrike" cap="none" normalizeH="0" baseline="3000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2 </a:t>
            </a:r>
            <a:r>
              <a:rPr kumimoji="1" lang="en-US" altLang="ko-KR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+ 2×16</a:t>
            </a:r>
            <a:r>
              <a:rPr kumimoji="1" lang="en-US" altLang="ko-KR" sz="2400" b="1" i="0" u="none" strike="noStrike" cap="none" normalizeH="0" baseline="3000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1</a:t>
            </a:r>
            <a:r>
              <a:rPr kumimoji="1" lang="en-US" altLang="ko-KR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 + F×16</a:t>
            </a:r>
            <a:r>
              <a:rPr kumimoji="1" lang="en-US" altLang="ko-KR" sz="2400" b="1" i="0" u="none" strike="noStrike" cap="none" normalizeH="0" baseline="3000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0</a:t>
            </a:r>
            <a:r>
              <a:rPr kumimoji="1" lang="en-US" altLang="ko-KR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 = 256 + 32 + 15 = 303</a:t>
            </a:r>
            <a:endParaRPr kumimoji="1" lang="en-US" altLang="ko-K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자료의 표현방식</a:t>
            </a:r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857363"/>
            <a:ext cx="6072230" cy="43565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3543312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MSB(Most Significant Bit) : </a:t>
            </a:r>
            <a:r>
              <a:rPr lang="ko-KR" altLang="en-US" sz="2800" smtClean="0"/>
              <a:t>부호 비트</a:t>
            </a:r>
            <a:r>
              <a:rPr lang="en-US" altLang="ko-KR" sz="2800" smtClean="0"/>
              <a:t>(</a:t>
            </a:r>
            <a:r>
              <a:rPr lang="ko-KR" altLang="en-US" sz="2800" smtClean="0"/>
              <a:t>양수</a:t>
            </a:r>
            <a:r>
              <a:rPr lang="en-US" altLang="ko-KR" sz="2800" smtClean="0"/>
              <a:t>:0, </a:t>
            </a:r>
            <a:r>
              <a:rPr lang="ko-KR" altLang="en-US" sz="2800" smtClean="0"/>
              <a:t>음수</a:t>
            </a:r>
            <a:r>
              <a:rPr lang="en-US" altLang="ko-KR" sz="2800" smtClean="0"/>
              <a:t>:1)</a:t>
            </a:r>
          </a:p>
          <a:p>
            <a:r>
              <a:rPr lang="en-US" altLang="ko-KR" sz="2800" smtClean="0"/>
              <a:t> </a:t>
            </a:r>
            <a:r>
              <a:rPr lang="ko-KR" altLang="en-US" sz="2800" smtClean="0"/>
              <a:t>양수의 경우 정수 부분 </a:t>
            </a:r>
            <a:r>
              <a:rPr lang="en-US" altLang="ko-KR" sz="2800" smtClean="0"/>
              <a:t>: 10</a:t>
            </a:r>
            <a:r>
              <a:rPr lang="ko-KR" altLang="en-US" sz="2800" smtClean="0"/>
              <a:t>진수를 </a:t>
            </a:r>
            <a:r>
              <a:rPr lang="en-US" altLang="ko-KR" sz="2800" smtClean="0"/>
              <a:t>2</a:t>
            </a:r>
            <a:r>
              <a:rPr lang="ko-KR" altLang="en-US" sz="2800" smtClean="0"/>
              <a:t>진수로 변환하여 표시함</a:t>
            </a:r>
          </a:p>
          <a:p>
            <a:r>
              <a:rPr lang="ko-KR" altLang="en-US" sz="2800" smtClean="0"/>
              <a:t> 음수의 경우 정수 부분 </a:t>
            </a:r>
            <a:r>
              <a:rPr lang="en-US" altLang="ko-KR" sz="2800" smtClean="0"/>
              <a:t>: </a:t>
            </a:r>
            <a:r>
              <a:rPr lang="ko-KR" altLang="en-US" sz="2800" smtClean="0"/>
              <a:t>부호와 절대값의 표현법</a:t>
            </a:r>
            <a:r>
              <a:rPr lang="en-US" altLang="ko-KR" sz="2800" smtClean="0"/>
              <a:t>. 1</a:t>
            </a:r>
            <a:r>
              <a:rPr lang="ko-KR" altLang="en-US" sz="2800" smtClean="0"/>
              <a:t>의 보수법이나 </a:t>
            </a:r>
            <a:r>
              <a:rPr lang="en-US" altLang="ko-KR" sz="2800" smtClean="0"/>
              <a:t>2</a:t>
            </a:r>
            <a:r>
              <a:rPr lang="ko-KR" altLang="en-US" sz="2800" smtClean="0"/>
              <a:t>의 보수법 중 하나를 쓰는데 보통 </a:t>
            </a:r>
            <a:r>
              <a:rPr lang="en-US" altLang="ko-KR" sz="2800" smtClean="0"/>
              <a:t>2</a:t>
            </a:r>
            <a:r>
              <a:rPr lang="ko-KR" altLang="en-US" sz="2800" smtClean="0"/>
              <a:t>의 보수법을 많이 사용함</a:t>
            </a:r>
          </a:p>
          <a:p>
            <a:pPr>
              <a:buNone/>
            </a:pPr>
            <a:endParaRPr lang="ko-KR" altLang="en-US" sz="2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 </a:t>
            </a:r>
            <a:r>
              <a:rPr lang="ko-KR" altLang="en-US" smtClean="0"/>
              <a:t>고정소수점방식</a:t>
            </a:r>
            <a:endParaRPr lang="ko-KR" altLang="en-US"/>
          </a:p>
        </p:txBody>
      </p:sp>
      <p:pic>
        <p:nvPicPr>
          <p:cNvPr id="4" name="Picture 4" descr="C:\DOCUME~1\ADMINI~1\LOCALS~1\Temp\UNI00000ca8355c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4643446"/>
            <a:ext cx="5400709" cy="1928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428737"/>
            <a:ext cx="8229600" cy="3357585"/>
          </a:xfrm>
        </p:spPr>
        <p:txBody>
          <a:bodyPr/>
          <a:lstStyle/>
          <a:p>
            <a:r>
              <a:rPr lang="en-US" altLang="ko-KR" smtClean="0"/>
              <a:t>MSB : </a:t>
            </a:r>
            <a:r>
              <a:rPr lang="ko-KR" altLang="en-US" smtClean="0"/>
              <a:t>부호 비트</a:t>
            </a:r>
            <a:r>
              <a:rPr lang="en-US" altLang="ko-KR" smtClean="0"/>
              <a:t>(</a:t>
            </a:r>
            <a:r>
              <a:rPr lang="ko-KR" altLang="en-US" smtClean="0"/>
              <a:t>양수</a:t>
            </a:r>
            <a:r>
              <a:rPr lang="en-US" altLang="ko-KR" smtClean="0"/>
              <a:t>:0, </a:t>
            </a:r>
            <a:r>
              <a:rPr lang="ko-KR" altLang="en-US" smtClean="0"/>
              <a:t>음수</a:t>
            </a:r>
            <a:r>
              <a:rPr lang="en-US" altLang="ko-KR" smtClean="0"/>
              <a:t>:1)</a:t>
            </a:r>
          </a:p>
          <a:p>
            <a:r>
              <a:rPr lang="en-US" altLang="ko-KR" smtClean="0"/>
              <a:t> </a:t>
            </a:r>
            <a:r>
              <a:rPr lang="ko-KR" altLang="en-US" smtClean="0"/>
              <a:t>지수부 </a:t>
            </a:r>
            <a:r>
              <a:rPr lang="en-US" altLang="ko-KR" smtClean="0"/>
              <a:t>: </a:t>
            </a:r>
            <a:r>
              <a:rPr lang="ko-KR" altLang="en-US" smtClean="0"/>
              <a:t>지수를 </a:t>
            </a:r>
            <a:r>
              <a:rPr lang="en-US" altLang="ko-KR" smtClean="0"/>
              <a:t>2</a:t>
            </a:r>
            <a:r>
              <a:rPr lang="ko-KR" altLang="en-US" smtClean="0"/>
              <a:t>진수로 변환하여 표시함</a:t>
            </a:r>
          </a:p>
          <a:p>
            <a:r>
              <a:rPr lang="ko-KR" altLang="en-US" smtClean="0"/>
              <a:t> 가수부 </a:t>
            </a:r>
            <a:r>
              <a:rPr lang="en-US" altLang="ko-KR" smtClean="0"/>
              <a:t>: </a:t>
            </a:r>
            <a:r>
              <a:rPr lang="ko-KR" altLang="en-US" smtClean="0"/>
              <a:t>소수점 안의 유효 숫자를 </a:t>
            </a:r>
            <a:r>
              <a:rPr lang="en-US" altLang="ko-KR" smtClean="0"/>
              <a:t>2</a:t>
            </a:r>
            <a:r>
              <a:rPr lang="ko-KR" altLang="en-US" smtClean="0"/>
              <a:t>진수로 표현함</a:t>
            </a:r>
            <a:r>
              <a:rPr lang="en-US" altLang="ko-KR" smtClean="0"/>
              <a:t>. </a:t>
            </a:r>
            <a:r>
              <a:rPr lang="ko-KR" altLang="en-US" smtClean="0"/>
              <a:t>이때 소수점은  지수부와 가수부 사이에 있는 것으로 가정함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 </a:t>
            </a:r>
            <a:r>
              <a:rPr lang="ko-KR" altLang="en-US" smtClean="0"/>
              <a:t>부동소수점방식</a:t>
            </a:r>
            <a:endParaRPr lang="ko-KR" altLang="en-US"/>
          </a:p>
        </p:txBody>
      </p:sp>
      <p:pic>
        <p:nvPicPr>
          <p:cNvPr id="4" name="Picture 2" descr="C:\DOCUME~1\ADMINI~1\LOCALS~1\Temp\UNI00000ca8355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214818"/>
            <a:ext cx="6136143" cy="200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00034" y="357166"/>
            <a:ext cx="8186766" cy="1143000"/>
          </a:xfrm>
        </p:spPr>
        <p:txBody>
          <a:bodyPr/>
          <a:lstStyle/>
          <a:p>
            <a:r>
              <a:rPr lang="en-US" altLang="ko-KR" smtClean="0"/>
              <a:t>3) 10</a:t>
            </a:r>
            <a:r>
              <a:rPr lang="ko-KR" altLang="en-US" smtClean="0"/>
              <a:t>진 연산</a:t>
            </a:r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643050"/>
            <a:ext cx="5429288" cy="484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자료의 외부적 표현 방법은 사람이 확인할 수 있도록 출력할 때의 문자를 표현하는 방법이다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BCD</a:t>
            </a:r>
            <a:r>
              <a:rPr lang="ko-KR" altLang="en-US" smtClean="0"/>
              <a:t>코드 </a:t>
            </a:r>
            <a:r>
              <a:rPr lang="en-US" altLang="ko-KR" smtClean="0"/>
              <a:t>: </a:t>
            </a:r>
            <a:r>
              <a:rPr lang="en-US" altLang="ko-KR" sz="2000" smtClean="0"/>
              <a:t>6</a:t>
            </a:r>
            <a:r>
              <a:rPr lang="ko-KR" altLang="en-US" sz="2000" smtClean="0"/>
              <a:t>비트 코드로 </a:t>
            </a:r>
            <a:r>
              <a:rPr lang="en-US" altLang="ko-KR" sz="2000" smtClean="0"/>
              <a:t>IBM</a:t>
            </a:r>
            <a:r>
              <a:rPr lang="ko-KR" altLang="en-US" sz="2000" smtClean="0"/>
              <a:t>사에서 개발</a:t>
            </a:r>
            <a:r>
              <a:rPr lang="en-US" altLang="ko-KR" sz="2000" smtClean="0"/>
              <a:t>, 1</a:t>
            </a:r>
            <a:r>
              <a:rPr lang="ko-KR" altLang="en-US" sz="2000" smtClean="0"/>
              <a:t>개의 문자를 </a:t>
            </a:r>
            <a:r>
              <a:rPr lang="en-US" altLang="ko-KR" sz="2000" smtClean="0"/>
              <a:t>2</a:t>
            </a:r>
            <a:r>
              <a:rPr lang="ko-KR" altLang="en-US" sz="2000" smtClean="0"/>
              <a:t>개의</a:t>
            </a:r>
            <a:r>
              <a:rPr lang="en-US" altLang="ko-KR" sz="2000" smtClean="0"/>
              <a:t> zone</a:t>
            </a:r>
            <a:r>
              <a:rPr lang="ko-KR" altLang="en-US" sz="2000" smtClean="0"/>
              <a:t>비트와 </a:t>
            </a:r>
            <a:r>
              <a:rPr lang="en-US" altLang="ko-KR" sz="2000" smtClean="0"/>
              <a:t>4</a:t>
            </a:r>
            <a:r>
              <a:rPr lang="ko-KR" altLang="en-US" sz="2000" smtClean="0"/>
              <a:t>개의</a:t>
            </a:r>
            <a:r>
              <a:rPr lang="en-US" altLang="ko-KR" sz="2000" smtClean="0"/>
              <a:t> digit</a:t>
            </a:r>
            <a:r>
              <a:rPr lang="ko-KR" altLang="en-US" sz="2000" smtClean="0"/>
              <a:t>비트로 표현한다</a:t>
            </a:r>
            <a:r>
              <a:rPr lang="en-US" altLang="ko-KR" sz="2000" smtClean="0"/>
              <a:t>.</a:t>
            </a:r>
          </a:p>
          <a:p>
            <a:pPr lvl="1"/>
            <a:r>
              <a:rPr lang="en-US" altLang="ko-KR" smtClean="0"/>
              <a:t>ASCII </a:t>
            </a:r>
            <a:r>
              <a:rPr lang="ko-KR" altLang="en-US" smtClean="0"/>
              <a:t>코드 </a:t>
            </a:r>
            <a:r>
              <a:rPr lang="en-US" altLang="ko-KR" smtClean="0"/>
              <a:t>: </a:t>
            </a:r>
            <a:r>
              <a:rPr lang="ko-KR" altLang="en-US" sz="2000" smtClean="0"/>
              <a:t>미국표준협회에서 개발한 </a:t>
            </a:r>
            <a:r>
              <a:rPr lang="en-US" altLang="ko-KR" sz="2000" smtClean="0"/>
              <a:t>7</a:t>
            </a:r>
            <a:r>
              <a:rPr lang="ko-KR" altLang="en-US" sz="2000" smtClean="0"/>
              <a:t>비트 코드</a:t>
            </a:r>
            <a:r>
              <a:rPr lang="en-US" altLang="ko-KR" sz="2000" smtClean="0"/>
              <a:t>. 1</a:t>
            </a:r>
            <a:r>
              <a:rPr lang="ko-KR" altLang="en-US" sz="2000" smtClean="0"/>
              <a:t>개의 문자를 </a:t>
            </a:r>
            <a:r>
              <a:rPr lang="en-US" altLang="ko-KR" sz="2000" smtClean="0"/>
              <a:t>3</a:t>
            </a:r>
            <a:r>
              <a:rPr lang="ko-KR" altLang="en-US" sz="2000" smtClean="0"/>
              <a:t>개의</a:t>
            </a:r>
            <a:r>
              <a:rPr lang="en-US" altLang="ko-KR" sz="2000" smtClean="0"/>
              <a:t> zone</a:t>
            </a:r>
            <a:r>
              <a:rPr lang="ko-KR" altLang="en-US" sz="2000" smtClean="0"/>
              <a:t>비트와 </a:t>
            </a:r>
            <a:r>
              <a:rPr lang="en-US" altLang="ko-KR" sz="2000" smtClean="0"/>
              <a:t>4</a:t>
            </a:r>
            <a:r>
              <a:rPr lang="ko-KR" altLang="en-US" sz="2000" smtClean="0"/>
              <a:t>개의</a:t>
            </a:r>
            <a:r>
              <a:rPr lang="en-US" altLang="ko-KR" sz="2000" smtClean="0"/>
              <a:t> digit</a:t>
            </a:r>
            <a:r>
              <a:rPr lang="ko-KR" altLang="en-US" sz="2000" smtClean="0"/>
              <a:t>비트로 표현한다</a:t>
            </a:r>
            <a:r>
              <a:rPr lang="en-US" altLang="ko-KR" sz="2000" smtClean="0"/>
              <a:t>.</a:t>
            </a:r>
          </a:p>
          <a:p>
            <a:pPr lvl="1"/>
            <a:r>
              <a:rPr lang="en-US" altLang="ko-KR" smtClean="0"/>
              <a:t>EBCDIC </a:t>
            </a:r>
            <a:r>
              <a:rPr lang="ko-KR" altLang="en-US" smtClean="0"/>
              <a:t>코드</a:t>
            </a:r>
            <a:r>
              <a:rPr lang="en-US" altLang="ko-KR" smtClean="0"/>
              <a:t>: </a:t>
            </a:r>
            <a:r>
              <a:rPr lang="en-US" altLang="ko-KR" sz="2000" smtClean="0"/>
              <a:t>8</a:t>
            </a:r>
            <a:r>
              <a:rPr lang="ko-KR" altLang="en-US" sz="2000" smtClean="0"/>
              <a:t>비트 코드로 </a:t>
            </a:r>
            <a:r>
              <a:rPr lang="en-US" altLang="ko-KR" sz="2000" smtClean="0"/>
              <a:t>IBM</a:t>
            </a:r>
            <a:r>
              <a:rPr lang="ko-KR" altLang="en-US" sz="2000" smtClean="0"/>
              <a:t>사에서 개발</a:t>
            </a:r>
            <a:r>
              <a:rPr lang="en-US" altLang="ko-KR" sz="2000" smtClean="0"/>
              <a:t>. 1</a:t>
            </a:r>
            <a:r>
              <a:rPr lang="ko-KR" altLang="en-US" sz="2000" smtClean="0"/>
              <a:t>개의 문자를 </a:t>
            </a:r>
            <a:r>
              <a:rPr lang="en-US" altLang="ko-KR" sz="2000" smtClean="0"/>
              <a:t>4</a:t>
            </a:r>
            <a:r>
              <a:rPr lang="ko-KR" altLang="en-US" sz="2000" smtClean="0"/>
              <a:t>개의</a:t>
            </a:r>
            <a:r>
              <a:rPr lang="en-US" altLang="ko-KR" sz="2000" smtClean="0"/>
              <a:t> zone</a:t>
            </a:r>
            <a:r>
              <a:rPr lang="ko-KR" altLang="en-US" sz="2000" smtClean="0"/>
              <a:t>비트와 </a:t>
            </a:r>
            <a:r>
              <a:rPr lang="en-US" altLang="ko-KR" sz="2000" smtClean="0"/>
              <a:t>4</a:t>
            </a:r>
            <a:r>
              <a:rPr lang="ko-KR" altLang="en-US" sz="2000" smtClean="0"/>
              <a:t>개의</a:t>
            </a:r>
            <a:r>
              <a:rPr lang="en-US" altLang="ko-KR" sz="2000" smtClean="0"/>
              <a:t> digit</a:t>
            </a:r>
            <a:r>
              <a:rPr lang="ko-KR" altLang="en-US" sz="2000" smtClean="0"/>
              <a:t>비트로 표현한다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대형기종의 컴퓨터에서 사용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4)</a:t>
            </a:r>
            <a:r>
              <a:rPr lang="ko-KR" altLang="en-US" smtClean="0"/>
              <a:t> 자료의 외부적 표현 방법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ko-KR" altLang="en-US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컴퓨터 연산</a:t>
            </a:r>
          </a:p>
          <a:p>
            <a:pPr lvl="1" algn="just"/>
            <a:r>
              <a:rPr lang="ko-KR" altLang="en-US" smtClean="0">
                <a:solidFill>
                  <a:srgbClr val="000000"/>
                </a:solidFill>
              </a:rPr>
              <a:t>입력된 데이터, 기억 장치 내의 데이터, 중앙 처리 장치 내의 레지스터에 기억되어 있는 데이터 등을 중앙 처리 장치 내의 연산기(</a:t>
            </a:r>
            <a:r>
              <a:rPr lang="en-US" altLang="ko-KR" smtClean="0">
                <a:solidFill>
                  <a:srgbClr val="000000"/>
                </a:solidFill>
              </a:rPr>
              <a:t>ALU)</a:t>
            </a:r>
            <a:r>
              <a:rPr lang="ko-KR" altLang="en-US" smtClean="0">
                <a:solidFill>
                  <a:srgbClr val="000000"/>
                </a:solidFill>
              </a:rPr>
              <a:t>를 이용하여 처리하는 것.</a:t>
            </a:r>
          </a:p>
          <a:p>
            <a:pPr algn="just"/>
            <a:r>
              <a:rPr lang="ko-KR" altLang="en-US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연산</a:t>
            </a:r>
          </a:p>
          <a:p>
            <a:pPr lvl="1" algn="just"/>
            <a:r>
              <a:rPr lang="ko-KR" altLang="en-US" smtClean="0">
                <a:solidFill>
                  <a:srgbClr val="000000"/>
                </a:solidFill>
              </a:rPr>
              <a:t>비수치적인 데이터 연산 </a:t>
            </a:r>
          </a:p>
          <a:p>
            <a:pPr lvl="2" algn="just"/>
            <a:r>
              <a:rPr lang="en-US" altLang="ko-KR" smtClean="0">
                <a:solidFill>
                  <a:srgbClr val="000000"/>
                </a:solidFill>
              </a:rPr>
              <a:t>complement</a:t>
            </a:r>
            <a:r>
              <a:rPr lang="ko-KR" altLang="en-US" smtClean="0">
                <a:solidFill>
                  <a:srgbClr val="000000"/>
                </a:solidFill>
              </a:rPr>
              <a:t>, </a:t>
            </a:r>
            <a:r>
              <a:rPr lang="en-US" altLang="ko-KR" smtClean="0">
                <a:solidFill>
                  <a:srgbClr val="000000"/>
                </a:solidFill>
              </a:rPr>
              <a:t>AND, OR </a:t>
            </a:r>
            <a:r>
              <a:rPr lang="ko-KR" altLang="en-US" smtClean="0">
                <a:solidFill>
                  <a:srgbClr val="000000"/>
                </a:solidFill>
              </a:rPr>
              <a:t>등과 같은 논리적인 연산과 시프트(</a:t>
            </a:r>
            <a:r>
              <a:rPr lang="en-US" altLang="ko-KR" smtClean="0">
                <a:solidFill>
                  <a:srgbClr val="000000"/>
                </a:solidFill>
              </a:rPr>
              <a:t>shift), </a:t>
            </a:r>
            <a:r>
              <a:rPr lang="ko-KR" altLang="en-US" smtClean="0">
                <a:solidFill>
                  <a:srgbClr val="000000"/>
                </a:solidFill>
              </a:rPr>
              <a:t>로테이트(</a:t>
            </a:r>
            <a:r>
              <a:rPr lang="en-US" altLang="ko-KR" smtClean="0">
                <a:solidFill>
                  <a:srgbClr val="000000"/>
                </a:solidFill>
              </a:rPr>
              <a:t>rotate) </a:t>
            </a:r>
            <a:r>
              <a:rPr lang="ko-KR" altLang="en-US" smtClean="0">
                <a:solidFill>
                  <a:srgbClr val="000000"/>
                </a:solidFill>
              </a:rPr>
              <a:t>등</a:t>
            </a:r>
          </a:p>
          <a:p>
            <a:pPr lvl="1" algn="just"/>
            <a:r>
              <a:rPr lang="ko-KR" altLang="en-US" smtClean="0">
                <a:solidFill>
                  <a:srgbClr val="000000"/>
                </a:solidFill>
              </a:rPr>
              <a:t>수치적인 데이터 연산 </a:t>
            </a:r>
          </a:p>
          <a:p>
            <a:pPr lvl="2" algn="just"/>
            <a:r>
              <a:rPr lang="ko-KR" altLang="en-US" smtClean="0">
                <a:solidFill>
                  <a:srgbClr val="000000"/>
                </a:solidFill>
              </a:rPr>
              <a:t>고정 소수점 표현 방식과 부동 소수점 표현 방식의 수치에 대한 4칙 연산과 산술적 시프트   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수치연산 및 논리연산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수의 표현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자료의 표현방식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수치연산 및 논리연산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컴퓨터에서 음수를 표현하는 방법은 이론적으로 </a:t>
            </a:r>
            <a:r>
              <a:rPr lang="en-US" altLang="ko-KR" sz="2400" smtClean="0"/>
              <a:t>3</a:t>
            </a:r>
            <a:r>
              <a:rPr lang="ko-KR" altLang="en-US" sz="2400" smtClean="0"/>
              <a:t>가지가 있다</a:t>
            </a:r>
            <a:r>
              <a:rPr lang="en-US" altLang="ko-KR" sz="2400" smtClean="0"/>
              <a:t>.</a:t>
            </a:r>
          </a:p>
          <a:p>
            <a:pPr lvl="1"/>
            <a:r>
              <a:rPr lang="en-US" altLang="ko-KR" sz="1800" smtClean="0"/>
              <a:t>(1) </a:t>
            </a:r>
            <a:r>
              <a:rPr lang="ko-KR" altLang="en-US" sz="1800" smtClean="0"/>
              <a:t>부호화 절대치 방법</a:t>
            </a:r>
            <a:r>
              <a:rPr lang="en-US" altLang="ko-KR" sz="1800" smtClean="0"/>
              <a:t>(Signed-magnitude representation )</a:t>
            </a:r>
          </a:p>
          <a:p>
            <a:pPr lvl="1">
              <a:buNone/>
            </a:pPr>
            <a:r>
              <a:rPr lang="en-US" altLang="ko-KR" sz="1800" smtClean="0"/>
              <a:t> </a:t>
            </a:r>
            <a:r>
              <a:rPr lang="ko-KR" altLang="en-US" sz="1800" smtClean="0"/>
              <a:t>최상위 비트는 부호표현이고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나머지는 자리 값을 갖는 크기를 나타낸다</a:t>
            </a:r>
            <a:r>
              <a:rPr lang="en-US" altLang="ko-KR" sz="1800" smtClean="0"/>
              <a:t>. </a:t>
            </a:r>
          </a:p>
          <a:p>
            <a:pPr lvl="1">
              <a:buNone/>
            </a:pPr>
            <a:endParaRPr lang="en-US" altLang="ko-KR" sz="1800" smtClean="0"/>
          </a:p>
          <a:p>
            <a:pPr lvl="1"/>
            <a:r>
              <a:rPr lang="en-US" altLang="ko-KR" sz="1800" smtClean="0"/>
              <a:t>(2) 1</a:t>
            </a:r>
            <a:r>
              <a:rPr lang="ko-KR" altLang="en-US" sz="1800" smtClean="0"/>
              <a:t>의 보수 방법</a:t>
            </a:r>
            <a:r>
              <a:rPr lang="en-US" altLang="ko-KR" sz="1800" smtClean="0"/>
              <a:t>(1‘s complement)</a:t>
            </a:r>
          </a:p>
          <a:p>
            <a:pPr lvl="1">
              <a:buNone/>
            </a:pPr>
            <a:r>
              <a:rPr lang="ko-KR" altLang="en-US" sz="1800" smtClean="0"/>
              <a:t>음수를 </a:t>
            </a:r>
            <a:r>
              <a:rPr lang="en-US" altLang="ko-KR" sz="1800" smtClean="0"/>
              <a:t>1</a:t>
            </a:r>
            <a:r>
              <a:rPr lang="ko-KR" altLang="en-US" sz="1800" smtClean="0"/>
              <a:t>의 보수로 표현하는 방법은 비트를 </a:t>
            </a:r>
            <a:r>
              <a:rPr lang="en-US" altLang="ko-KR" sz="1800" smtClean="0"/>
              <a:t>0</a:t>
            </a:r>
            <a:r>
              <a:rPr lang="ko-KR" altLang="en-US" sz="1800" smtClean="0"/>
              <a:t>은 </a:t>
            </a:r>
            <a:r>
              <a:rPr lang="en-US" altLang="ko-KR" sz="1800" smtClean="0"/>
              <a:t>1</a:t>
            </a:r>
            <a:r>
              <a:rPr lang="ko-KR" altLang="en-US" sz="1800" smtClean="0"/>
              <a:t>로 </a:t>
            </a:r>
            <a:r>
              <a:rPr lang="en-US" altLang="ko-KR" sz="1800" smtClean="0"/>
              <a:t>1</a:t>
            </a:r>
            <a:r>
              <a:rPr lang="ko-KR" altLang="en-US" sz="1800" smtClean="0"/>
              <a:t>은 </a:t>
            </a:r>
            <a:r>
              <a:rPr lang="en-US" altLang="ko-KR" sz="1800" smtClean="0"/>
              <a:t>0</a:t>
            </a:r>
            <a:r>
              <a:rPr lang="ko-KR" altLang="en-US" sz="1800" smtClean="0"/>
              <a:t>으로 바꿔준다</a:t>
            </a:r>
            <a:r>
              <a:rPr lang="en-US" altLang="ko-KR" sz="1800" smtClean="0"/>
              <a:t>.</a:t>
            </a:r>
          </a:p>
          <a:p>
            <a:pPr lvl="1">
              <a:buNone/>
            </a:pPr>
            <a:r>
              <a:rPr lang="en-US" altLang="ko-KR" sz="1800" smtClean="0"/>
              <a:t>0</a:t>
            </a:r>
            <a:r>
              <a:rPr lang="ko-KR" altLang="en-US" sz="1800" smtClean="0"/>
              <a:t>이 </a:t>
            </a:r>
            <a:r>
              <a:rPr lang="en-US" altLang="ko-KR" sz="1800" smtClean="0"/>
              <a:t>2</a:t>
            </a:r>
            <a:r>
              <a:rPr lang="ko-KR" altLang="en-US" sz="1800" smtClean="0"/>
              <a:t>개</a:t>
            </a:r>
            <a:r>
              <a:rPr lang="en-US" altLang="ko-KR" sz="1800" smtClean="0"/>
              <a:t>(+0</a:t>
            </a:r>
            <a:r>
              <a:rPr lang="ko-KR" altLang="en-US" sz="1800" smtClean="0"/>
              <a:t>과 </a:t>
            </a:r>
            <a:r>
              <a:rPr lang="en-US" altLang="ko-KR" sz="1800" smtClean="0"/>
              <a:t>-0) </a:t>
            </a:r>
            <a:r>
              <a:rPr lang="ko-KR" altLang="en-US" sz="1800" smtClean="0"/>
              <a:t>존재하는 모순성이 있다</a:t>
            </a:r>
            <a:r>
              <a:rPr lang="en-US" altLang="ko-KR" sz="1800" smtClean="0"/>
              <a:t>.</a:t>
            </a:r>
          </a:p>
          <a:p>
            <a:pPr lvl="1">
              <a:buNone/>
            </a:pPr>
            <a:endParaRPr lang="en-US" altLang="ko-KR" sz="1800" smtClean="0"/>
          </a:p>
          <a:p>
            <a:pPr lvl="1"/>
            <a:r>
              <a:rPr lang="en-US" altLang="ko-KR" sz="1800" smtClean="0"/>
              <a:t>(3) 2</a:t>
            </a:r>
            <a:r>
              <a:rPr lang="ko-KR" altLang="en-US" sz="1800" smtClean="0"/>
              <a:t>의 보수 방법</a:t>
            </a:r>
            <a:r>
              <a:rPr lang="en-US" altLang="ko-KR" sz="1800" smtClean="0"/>
              <a:t>(2‘s complement)</a:t>
            </a:r>
          </a:p>
          <a:p>
            <a:pPr lvl="1">
              <a:buNone/>
            </a:pPr>
            <a:r>
              <a:rPr lang="en-US" altLang="ko-KR" sz="1800" smtClean="0"/>
              <a:t>1</a:t>
            </a:r>
            <a:r>
              <a:rPr lang="ko-KR" altLang="en-US" sz="1800" smtClean="0"/>
              <a:t>의 보수에다가 </a:t>
            </a:r>
            <a:r>
              <a:rPr lang="en-US" altLang="ko-KR" sz="1800" smtClean="0"/>
              <a:t>+1</a:t>
            </a:r>
            <a:r>
              <a:rPr lang="ko-KR" altLang="en-US" sz="1800" smtClean="0"/>
              <a:t>을 해준다</a:t>
            </a:r>
            <a:r>
              <a:rPr lang="en-US" altLang="ko-KR" sz="1800" smtClean="0"/>
              <a:t>. +0, -0 </a:t>
            </a:r>
            <a:r>
              <a:rPr lang="ko-KR" altLang="en-US" sz="1800" smtClean="0"/>
              <a:t>과 같이 </a:t>
            </a:r>
            <a:r>
              <a:rPr lang="en-US" altLang="ko-KR" sz="1800" smtClean="0"/>
              <a:t>0</a:t>
            </a:r>
            <a:r>
              <a:rPr lang="ko-KR" altLang="en-US" sz="1800" smtClean="0"/>
              <a:t>이 </a:t>
            </a:r>
            <a:r>
              <a:rPr lang="en-US" altLang="ko-KR" sz="1800" smtClean="0"/>
              <a:t>2</a:t>
            </a:r>
            <a:r>
              <a:rPr lang="ko-KR" altLang="en-US" sz="1800" smtClean="0"/>
              <a:t>개 존재하는 </a:t>
            </a:r>
            <a:r>
              <a:rPr lang="en-US" altLang="ko-KR" sz="1800" smtClean="0"/>
              <a:t>1</a:t>
            </a:r>
            <a:r>
              <a:rPr lang="ko-KR" altLang="en-US" sz="1800" smtClean="0"/>
              <a:t>의 보수의 모순이 없어졌다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따라서 컴퓨터의 음수의 표현은 </a:t>
            </a:r>
            <a:r>
              <a:rPr lang="en-US" altLang="ko-KR" sz="1800" smtClean="0"/>
              <a:t>2</a:t>
            </a:r>
            <a:r>
              <a:rPr lang="ko-KR" altLang="en-US" sz="1800" smtClean="0"/>
              <a:t>의 보수를 사용한다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음수의표현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9188" y="1376363"/>
            <a:ext cx="69056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85794"/>
            <a:ext cx="7653361" cy="5328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928670"/>
            <a:ext cx="7910220" cy="485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연결선 5"/>
          <p:cNvCxnSpPr/>
          <p:nvPr/>
        </p:nvCxnSpPr>
        <p:spPr>
          <a:xfrm flipV="1">
            <a:off x="1000100" y="5715016"/>
            <a:ext cx="7786742" cy="7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십진수 </a:t>
            </a:r>
            <a:r>
              <a:rPr lang="en-US" altLang="ko-KR" smtClean="0"/>
              <a:t>1024(=2</a:t>
            </a:r>
            <a:r>
              <a:rPr lang="en-US" altLang="ko-KR" baseline="30000" smtClean="0"/>
              <a:t>10</a:t>
            </a:r>
            <a:r>
              <a:rPr lang="en-US" altLang="ko-KR" smtClean="0"/>
              <a:t>)</a:t>
            </a:r>
            <a:r>
              <a:rPr lang="ko-KR" altLang="en-US" smtClean="0"/>
              <a:t>를 </a:t>
            </a:r>
            <a:r>
              <a:rPr lang="en-US" altLang="ko-KR" smtClean="0"/>
              <a:t>2</a:t>
            </a:r>
            <a:r>
              <a:rPr lang="ko-KR" altLang="en-US" smtClean="0"/>
              <a:t>진수로 올바르게 표현한 것은</a:t>
            </a:r>
            <a:r>
              <a:rPr lang="en-US" altLang="ko-KR" smtClean="0"/>
              <a:t>?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10000000000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1111111111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11111111111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1000000000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2005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2003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</a:t>
            </a:r>
            <a:r>
              <a:rPr lang="ko-KR" altLang="en-US" smtClean="0"/>
              <a:t>진수 </a:t>
            </a:r>
            <a:r>
              <a:rPr lang="en-US" altLang="ko-KR" smtClean="0"/>
              <a:t>47</a:t>
            </a:r>
            <a:r>
              <a:rPr lang="ko-KR" altLang="en-US" smtClean="0"/>
              <a:t>을 </a:t>
            </a:r>
            <a:r>
              <a:rPr lang="en-US" altLang="ko-KR" smtClean="0"/>
              <a:t>16</a:t>
            </a:r>
            <a:r>
              <a:rPr lang="ko-KR" altLang="en-US" smtClean="0"/>
              <a:t>진수로 올바르게 표현한 것은</a:t>
            </a:r>
            <a:r>
              <a:rPr lang="en-US" altLang="ko-KR" smtClean="0"/>
              <a:t>?</a:t>
            </a:r>
          </a:p>
          <a:p>
            <a:pPr>
              <a:buNone/>
            </a:pPr>
            <a:endParaRPr lang="en-US" altLang="ko-KR" smtClean="0"/>
          </a:p>
          <a:p>
            <a:pPr marL="571500" indent="-514350">
              <a:buFont typeface="+mj-ea"/>
              <a:buAutoNum type="circleNumDbPlain"/>
            </a:pPr>
            <a:r>
              <a:rPr lang="en-US" altLang="ko-KR" smtClean="0"/>
              <a:t>(2F)</a:t>
            </a:r>
            <a:r>
              <a:rPr lang="en-US" altLang="ko-KR" baseline="-25000" smtClean="0"/>
              <a:t>16</a:t>
            </a:r>
          </a:p>
          <a:p>
            <a:pPr marL="571500" indent="-514350">
              <a:buFont typeface="+mj-ea"/>
              <a:buAutoNum type="circleNumDbPlain"/>
            </a:pPr>
            <a:r>
              <a:rPr lang="en-US" altLang="ko-KR" smtClean="0"/>
              <a:t>(F2)</a:t>
            </a:r>
            <a:r>
              <a:rPr lang="en-US" altLang="ko-KR" baseline="-25000" smtClean="0"/>
              <a:t>16</a:t>
            </a:r>
            <a:endParaRPr lang="en-US" altLang="ko-KR" smtClean="0"/>
          </a:p>
          <a:p>
            <a:pPr marL="571500" indent="-514350">
              <a:buFont typeface="+mj-ea"/>
              <a:buAutoNum type="circleNumDbPlain"/>
            </a:pPr>
            <a:r>
              <a:rPr lang="en-US" altLang="ko-KR" smtClean="0"/>
              <a:t>(A1)</a:t>
            </a:r>
            <a:r>
              <a:rPr lang="en-US" altLang="ko-KR" baseline="-25000" smtClean="0"/>
              <a:t>16</a:t>
            </a:r>
            <a:endParaRPr lang="en-US" altLang="ko-KR" smtClean="0"/>
          </a:p>
          <a:p>
            <a:pPr marL="571500" indent="-514350">
              <a:buFont typeface="+mj-ea"/>
              <a:buAutoNum type="circleNumDbPlain"/>
            </a:pPr>
            <a:r>
              <a:rPr lang="en-US" altLang="ko-KR" smtClean="0"/>
              <a:t>(1A)</a:t>
            </a:r>
            <a:r>
              <a:rPr lang="en-US" altLang="ko-KR" baseline="-25000" smtClean="0"/>
              <a:t>16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미국</a:t>
            </a:r>
            <a:r>
              <a:rPr lang="en-US" altLang="ko-KR" smtClean="0"/>
              <a:t> </a:t>
            </a:r>
            <a:r>
              <a:rPr lang="ko-KR" altLang="en-US" smtClean="0"/>
              <a:t>표준협회에서 제정한 데이터 통신에 널리 사용하기 위한 정보교환용코드로</a:t>
            </a:r>
            <a:r>
              <a:rPr lang="en-US" altLang="ko-KR" smtClean="0"/>
              <a:t>, </a:t>
            </a:r>
            <a:r>
              <a:rPr lang="ko-KR" altLang="en-US" smtClean="0"/>
              <a:t>한 문자를 표시하는데 </a:t>
            </a:r>
            <a:r>
              <a:rPr lang="en-US" altLang="ko-KR" smtClean="0"/>
              <a:t>7</a:t>
            </a:r>
            <a:r>
              <a:rPr lang="ko-KR" altLang="en-US" smtClean="0"/>
              <a:t>개의 데이터비트와 </a:t>
            </a:r>
            <a:r>
              <a:rPr lang="en-US" altLang="ko-KR" smtClean="0"/>
              <a:t>1</a:t>
            </a:r>
            <a:r>
              <a:rPr lang="ko-KR" altLang="en-US" smtClean="0"/>
              <a:t>개의 패러티비트를 사용하며</a:t>
            </a:r>
            <a:r>
              <a:rPr lang="en-US" altLang="ko-KR" smtClean="0"/>
              <a:t>, 128</a:t>
            </a:r>
            <a:r>
              <a:rPr lang="ko-KR" altLang="en-US" smtClean="0"/>
              <a:t>개의 문자코드가 정의되어 있는 코드는 무엇인가</a:t>
            </a:r>
            <a:r>
              <a:rPr lang="en-US" altLang="ko-KR" smtClean="0"/>
              <a:t>?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ASCII  </a:t>
            </a:r>
            <a:r>
              <a:rPr lang="ko-KR" altLang="en-US" smtClean="0"/>
              <a:t>코드</a:t>
            </a:r>
            <a:endParaRPr lang="en-US" altLang="ko-KR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BCD </a:t>
            </a:r>
            <a:r>
              <a:rPr lang="ko-KR" altLang="en-US" smtClean="0"/>
              <a:t>코드</a:t>
            </a:r>
            <a:endParaRPr lang="en-US" altLang="ko-KR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EBCDIC </a:t>
            </a:r>
            <a:r>
              <a:rPr lang="ko-KR" altLang="en-US" smtClean="0"/>
              <a:t>코드</a:t>
            </a:r>
            <a:endParaRPr lang="en-US" altLang="ko-KR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ko-KR" smtClean="0"/>
              <a:t>UNI</a:t>
            </a:r>
            <a:r>
              <a:rPr lang="ko-KR" altLang="en-US" smtClean="0"/>
              <a:t> 코드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3</a:t>
            </a:r>
            <a:r>
              <a:rPr lang="en-US" altLang="ko-KR" sz="1400" smtClean="0"/>
              <a:t> 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2006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①</a:t>
            </a:r>
            <a:r>
              <a:rPr lang="en-US" altLang="ko-KR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①</a:t>
            </a:r>
            <a:r>
              <a:rPr lang="en-US" altLang="ko-KR" smtClean="0"/>
              <a:t>  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3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①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수의 표현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자료의 표현방식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수치연산 및 논리연산</a:t>
            </a:r>
            <a:r>
              <a:rPr lang="en-US" altLang="ko-KR" smtClean="0"/>
              <a:t> </a:t>
            </a:r>
            <a:endParaRPr lang="ko-KR" altLang="en-US" smtClean="0"/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수치 데이터 표현</a:t>
            </a:r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비트</a:t>
            </a:r>
            <a:r>
              <a:rPr lang="en-US" altLang="ko-KR" smtClean="0">
                <a:solidFill>
                  <a:srgbClr val="FF0000"/>
                </a:solidFill>
              </a:rPr>
              <a:t>(bit) </a:t>
            </a:r>
            <a:r>
              <a:rPr lang="en-US" altLang="ko-KR" smtClean="0"/>
              <a:t>: </a:t>
            </a:r>
            <a:r>
              <a:rPr lang="ko-KR" altLang="en-US" smtClean="0"/>
              <a:t>컴퓨터에서 사용하는 최소의 단위로서 </a:t>
            </a:r>
            <a:r>
              <a:rPr lang="en-US" altLang="ko-KR" smtClean="0"/>
              <a:t>0, 1</a:t>
            </a:r>
            <a:r>
              <a:rPr lang="ko-KR" altLang="en-US" smtClean="0"/>
              <a:t>을 나타냄</a:t>
            </a:r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바이트</a:t>
            </a:r>
            <a:r>
              <a:rPr lang="en-US" altLang="ko-KR" smtClean="0">
                <a:solidFill>
                  <a:srgbClr val="FF0000"/>
                </a:solidFill>
              </a:rPr>
              <a:t>(byte) </a:t>
            </a:r>
            <a:r>
              <a:rPr lang="en-US" altLang="ko-KR" smtClean="0"/>
              <a:t>: </a:t>
            </a:r>
            <a:r>
              <a:rPr lang="ko-KR" altLang="en-US" smtClean="0"/>
              <a:t>영문 </a:t>
            </a:r>
            <a:r>
              <a:rPr lang="en-US" altLang="ko-KR" smtClean="0"/>
              <a:t>1 </a:t>
            </a:r>
            <a:r>
              <a:rPr lang="ko-KR" altLang="en-US" smtClean="0"/>
              <a:t>글자를 나타내는 단위로 </a:t>
            </a:r>
            <a:r>
              <a:rPr lang="en-US" altLang="ko-KR" smtClean="0"/>
              <a:t>8</a:t>
            </a:r>
            <a:r>
              <a:rPr lang="ko-KR" altLang="en-US" smtClean="0"/>
              <a:t>비트로 이루어짐</a:t>
            </a:r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워드</a:t>
            </a:r>
            <a:r>
              <a:rPr lang="en-US" altLang="ko-KR" smtClean="0">
                <a:solidFill>
                  <a:srgbClr val="FF0000"/>
                </a:solidFill>
              </a:rPr>
              <a:t>(word) </a:t>
            </a:r>
            <a:r>
              <a:rPr lang="en-US" altLang="ko-KR" smtClean="0"/>
              <a:t>: </a:t>
            </a:r>
            <a:r>
              <a:rPr lang="ko-KR" altLang="en-US" smtClean="0"/>
              <a:t>워드의 크기는 컴퓨터의 종류에 따라 </a:t>
            </a:r>
            <a:r>
              <a:rPr lang="en-US" altLang="ko-KR" smtClean="0"/>
              <a:t>2</a:t>
            </a:r>
            <a:r>
              <a:rPr lang="ko-KR" altLang="en-US" smtClean="0"/>
              <a:t>바이트</a:t>
            </a:r>
            <a:r>
              <a:rPr lang="en-US" altLang="ko-KR" smtClean="0"/>
              <a:t>, 4</a:t>
            </a:r>
            <a:r>
              <a:rPr lang="ko-KR" altLang="en-US" smtClean="0"/>
              <a:t>바이트</a:t>
            </a:r>
            <a:r>
              <a:rPr lang="en-US" altLang="ko-KR" smtClean="0"/>
              <a:t>, 8</a:t>
            </a:r>
            <a:r>
              <a:rPr lang="ko-KR" altLang="en-US" smtClean="0"/>
              <a:t>바이트 등이 있는데 통상 </a:t>
            </a:r>
            <a:r>
              <a:rPr lang="en-US" altLang="ko-KR" smtClean="0"/>
              <a:t>4</a:t>
            </a:r>
            <a:r>
              <a:rPr lang="ko-KR" altLang="en-US" smtClean="0"/>
              <a:t>바이트를 말함</a:t>
            </a:r>
          </a:p>
          <a:p>
            <a:pPr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수의 표현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진법</a:t>
            </a:r>
            <a:endParaRPr lang="en-US" altLang="ko-KR" smtClean="0"/>
          </a:p>
          <a:p>
            <a:pPr lvl="1"/>
            <a:r>
              <a:rPr lang="en-US" altLang="ko-KR" smtClean="0"/>
              <a:t> 0</a:t>
            </a:r>
            <a:r>
              <a:rPr lang="ko-KR" altLang="en-US" smtClean="0"/>
              <a:t>과</a:t>
            </a:r>
            <a:r>
              <a:rPr lang="en-US" altLang="ko-KR" smtClean="0"/>
              <a:t>1 </a:t>
            </a:r>
            <a:r>
              <a:rPr lang="ko-KR" altLang="en-US" smtClean="0"/>
              <a:t>두개의 숫자로 표현</a:t>
            </a:r>
            <a:r>
              <a:rPr lang="en-US" altLang="ko-KR" smtClean="0"/>
              <a:t>. 0</a:t>
            </a:r>
            <a:r>
              <a:rPr lang="ko-KR" altLang="en-US" smtClean="0"/>
              <a:t>과 </a:t>
            </a:r>
            <a:r>
              <a:rPr lang="en-US" altLang="ko-KR" smtClean="0"/>
              <a:t>1</a:t>
            </a:r>
            <a:r>
              <a:rPr lang="ko-KR" altLang="en-US" smtClean="0"/>
              <a:t>의 조합으로 숫자를 표시하는 방법</a:t>
            </a:r>
            <a:endParaRPr lang="en-US" altLang="ko-KR" smtClean="0"/>
          </a:p>
          <a:p>
            <a:r>
              <a:rPr lang="en-US" altLang="ko-KR" smtClean="0"/>
              <a:t>8</a:t>
            </a:r>
            <a:r>
              <a:rPr lang="ko-KR" altLang="en-US" smtClean="0"/>
              <a:t>진법</a:t>
            </a:r>
            <a:endParaRPr lang="en-US" altLang="ko-KR" smtClean="0"/>
          </a:p>
          <a:p>
            <a:pPr lvl="1"/>
            <a:r>
              <a:rPr lang="en-US" altLang="ko-KR" smtClean="0"/>
              <a:t>0,1,2,3,4,5,6,7 </a:t>
            </a:r>
            <a:r>
              <a:rPr lang="ko-KR" altLang="en-US" smtClean="0"/>
              <a:t>로 표현</a:t>
            </a:r>
            <a:endParaRPr lang="en-US" altLang="ko-KR" smtClean="0"/>
          </a:p>
          <a:p>
            <a:r>
              <a:rPr lang="en-US" altLang="ko-KR" smtClean="0"/>
              <a:t>10</a:t>
            </a:r>
            <a:r>
              <a:rPr lang="ko-KR" altLang="en-US" smtClean="0"/>
              <a:t>진법</a:t>
            </a:r>
            <a:endParaRPr lang="en-US" altLang="ko-KR" smtClean="0"/>
          </a:p>
          <a:p>
            <a:pPr lvl="1"/>
            <a:r>
              <a:rPr lang="en-US" altLang="ko-KR" smtClean="0"/>
              <a:t>0,1,2,3,4,5,6,7,8,9 </a:t>
            </a:r>
            <a:r>
              <a:rPr lang="ko-KR" altLang="en-US" smtClean="0"/>
              <a:t>로 표현</a:t>
            </a:r>
            <a:r>
              <a:rPr lang="en-US" altLang="ko-KR" smtClean="0"/>
              <a:t>. 10</a:t>
            </a:r>
            <a:r>
              <a:rPr lang="ko-KR" altLang="en-US" smtClean="0"/>
              <a:t>을 한 자리의 기본 단위로 하는 진법</a:t>
            </a:r>
            <a:endParaRPr lang="en-US" altLang="ko-KR" smtClean="0"/>
          </a:p>
          <a:p>
            <a:r>
              <a:rPr lang="en-US" altLang="ko-KR" smtClean="0"/>
              <a:t>16</a:t>
            </a:r>
            <a:r>
              <a:rPr lang="ko-KR" altLang="en-US" smtClean="0"/>
              <a:t>진법</a:t>
            </a:r>
            <a:endParaRPr lang="en-US" altLang="ko-KR" smtClean="0"/>
          </a:p>
          <a:p>
            <a:pPr lvl="1"/>
            <a:r>
              <a:rPr lang="en-US" altLang="ko-KR" smtClean="0"/>
              <a:t>0,1,2,3,4,5,6,7,8,9,a,b,c,d,e,f </a:t>
            </a:r>
            <a:r>
              <a:rPr lang="ko-KR" altLang="en-US" smtClean="0"/>
              <a:t>로 표현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수의 진법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/>
          <a:lstStyle/>
          <a:p>
            <a:r>
              <a:rPr lang="ko-KR" altLang="en-US" smtClean="0"/>
              <a:t>① </a:t>
            </a:r>
            <a:r>
              <a:rPr lang="en-US" altLang="ko-KR" smtClean="0"/>
              <a:t>10</a:t>
            </a:r>
            <a:r>
              <a:rPr lang="ko-KR" altLang="en-US" smtClean="0"/>
              <a:t>진수를 </a:t>
            </a:r>
            <a:r>
              <a:rPr lang="en-US" altLang="ko-KR" smtClean="0"/>
              <a:t>2</a:t>
            </a:r>
            <a:r>
              <a:rPr lang="ko-KR" altLang="en-US" smtClean="0"/>
              <a:t>진수로</a:t>
            </a:r>
          </a:p>
          <a:p>
            <a:pPr lvl="1"/>
            <a:r>
              <a:rPr lang="ko-KR" altLang="en-US" smtClean="0"/>
              <a:t> </a:t>
            </a:r>
            <a:r>
              <a:rPr lang="en-US" altLang="ko-KR" smtClean="0"/>
              <a:t>: 2</a:t>
            </a:r>
            <a:r>
              <a:rPr lang="ko-KR" altLang="en-US" smtClean="0"/>
              <a:t>로 나눈 나머지들만 나열해준다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1)2</a:t>
            </a:r>
            <a:r>
              <a:rPr lang="ko-KR" altLang="en-US" smtClean="0"/>
              <a:t>진법의 진법변환</a:t>
            </a:r>
            <a:endParaRPr lang="ko-KR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68923600" descr="EMB00000cd0926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857496"/>
            <a:ext cx="5460000" cy="257176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42976" y="5429264"/>
            <a:ext cx="6715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sz="2400" smtClean="0">
                <a:latin typeface="HY울릉도M" pitchFamily="18" charset="-127"/>
                <a:ea typeface="HY울릉도M" pitchFamily="18" charset="-127"/>
              </a:rPr>
              <a:t>결과 </a:t>
            </a:r>
            <a:r>
              <a:rPr lang="en-US" altLang="ko-KR" sz="2400" smtClean="0">
                <a:latin typeface="HY울릉도M" pitchFamily="18" charset="-127"/>
                <a:ea typeface="HY울릉도M" pitchFamily="18" charset="-127"/>
              </a:rPr>
              <a:t>: ( 65 )</a:t>
            </a:r>
            <a:r>
              <a:rPr lang="en-US" altLang="ko-KR" sz="2400" baseline="-25000" smtClean="0">
                <a:latin typeface="HY울릉도M" pitchFamily="18" charset="-127"/>
                <a:ea typeface="HY울릉도M" pitchFamily="18" charset="-127"/>
              </a:rPr>
              <a:t>10 </a:t>
            </a:r>
            <a:r>
              <a:rPr lang="en-US" altLang="ko-KR" sz="2400" smtClean="0">
                <a:latin typeface="HY울릉도M" pitchFamily="18" charset="-127"/>
                <a:ea typeface="HY울릉도M" pitchFamily="18" charset="-127"/>
              </a:rPr>
              <a:t>   -----&gt; (1000001)</a:t>
            </a:r>
            <a:r>
              <a:rPr lang="en-US" altLang="ko-KR" sz="2400" baseline="-25000" smtClean="0">
                <a:latin typeface="HY울릉도M" pitchFamily="18" charset="-127"/>
                <a:ea typeface="HY울릉도M" pitchFamily="18" charset="-127"/>
              </a:rPr>
              <a:t>2</a:t>
            </a:r>
            <a:endParaRPr lang="ko-KR" altLang="en-US" sz="2400" baseline="-2500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2400303"/>
          </a:xfrm>
        </p:spPr>
        <p:txBody>
          <a:bodyPr>
            <a:noAutofit/>
          </a:bodyPr>
          <a:lstStyle/>
          <a:p>
            <a:r>
              <a:rPr lang="ko-KR" altLang="en-US" sz="2800" smtClean="0"/>
              <a:t>② </a:t>
            </a:r>
            <a:r>
              <a:rPr lang="en-US" altLang="ko-KR" sz="2800" smtClean="0"/>
              <a:t>2</a:t>
            </a:r>
            <a:r>
              <a:rPr lang="ko-KR" altLang="en-US" sz="2800" smtClean="0"/>
              <a:t>진수를 </a:t>
            </a:r>
            <a:r>
              <a:rPr lang="en-US" altLang="ko-KR" sz="2800" smtClean="0"/>
              <a:t>10</a:t>
            </a:r>
            <a:r>
              <a:rPr lang="ko-KR" altLang="en-US" sz="2800" smtClean="0"/>
              <a:t>진수로 </a:t>
            </a:r>
          </a:p>
          <a:p>
            <a:pPr lvl="1"/>
            <a:r>
              <a:rPr lang="ko-KR" altLang="en-US" sz="2400" smtClean="0"/>
              <a:t> </a:t>
            </a:r>
            <a:r>
              <a:rPr lang="en-US" altLang="ko-KR" sz="2400" smtClean="0"/>
              <a:t>10</a:t>
            </a:r>
            <a:r>
              <a:rPr lang="ko-KR" altLang="en-US" sz="2400" smtClean="0"/>
              <a:t>진수를 </a:t>
            </a:r>
            <a:r>
              <a:rPr lang="en-US" altLang="ko-KR" sz="2400" smtClean="0"/>
              <a:t>2</a:t>
            </a:r>
            <a:r>
              <a:rPr lang="ko-KR" altLang="en-US" sz="2400" smtClean="0"/>
              <a:t>진수로 변환하고자 할 때 </a:t>
            </a:r>
            <a:r>
              <a:rPr lang="en-US" altLang="ko-KR" sz="2400" smtClean="0"/>
              <a:t>2</a:t>
            </a:r>
            <a:r>
              <a:rPr lang="ko-KR" altLang="en-US" sz="2400" smtClean="0"/>
              <a:t>로 나누었으므로 이제는 거꾸로 </a:t>
            </a:r>
            <a:r>
              <a:rPr lang="en-US" altLang="ko-KR" sz="2400" smtClean="0"/>
              <a:t>2</a:t>
            </a:r>
            <a:r>
              <a:rPr lang="ko-KR" altLang="en-US" sz="2400" smtClean="0"/>
              <a:t>를 곱해야한다</a:t>
            </a:r>
            <a:r>
              <a:rPr lang="en-US" altLang="ko-KR" sz="2400" smtClean="0"/>
              <a:t>. </a:t>
            </a:r>
            <a:r>
              <a:rPr lang="ko-KR" altLang="en-US" sz="2400" smtClean="0"/>
              <a:t>예를 들어</a:t>
            </a:r>
            <a:r>
              <a:rPr lang="en-US" altLang="ko-KR" sz="2400" smtClean="0"/>
              <a:t>, 1000001</a:t>
            </a:r>
            <a:r>
              <a:rPr lang="ko-KR" altLang="en-US" sz="2400" smtClean="0"/>
              <a:t>을 </a:t>
            </a:r>
            <a:r>
              <a:rPr lang="en-US" altLang="ko-KR" sz="2400" smtClean="0"/>
              <a:t>10</a:t>
            </a:r>
            <a:r>
              <a:rPr lang="ko-KR" altLang="en-US" sz="2400" smtClean="0"/>
              <a:t>진수로 하고자 할 때는</a:t>
            </a:r>
            <a:r>
              <a:rPr lang="en-US" altLang="ko-KR" sz="2400" smtClean="0"/>
              <a:t>, </a:t>
            </a:r>
            <a:r>
              <a:rPr lang="ko-KR" altLang="en-US" sz="2400" smtClean="0"/>
              <a:t>다음 수식처럼 구해도 되는데 그것보다는 그림처럼 자리수를 외워서 더하면 편리하다</a:t>
            </a:r>
            <a:endParaRPr lang="ko-KR" altLang="en-US" sz="240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841" name="_x69131088"/>
          <p:cNvSpPr>
            <a:spLocks noChangeArrowheads="1"/>
          </p:cNvSpPr>
          <p:nvPr/>
        </p:nvSpPr>
        <p:spPr bwMode="auto">
          <a:xfrm>
            <a:off x="714348" y="4214818"/>
            <a:ext cx="7786742" cy="85725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1×2</a:t>
            </a:r>
            <a:r>
              <a:rPr kumimoji="1" lang="en-US" altLang="ko-KR" sz="2000" b="1" i="0" u="none" strike="noStrike" cap="none" normalizeH="0" baseline="3000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6</a:t>
            </a: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 + 0×2</a:t>
            </a:r>
            <a:r>
              <a:rPr kumimoji="1" lang="en-US" altLang="ko-KR" sz="2000" b="1" i="0" u="none" strike="noStrike" cap="none" normalizeH="0" baseline="3000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5</a:t>
            </a: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 + 0×2</a:t>
            </a:r>
            <a:r>
              <a:rPr kumimoji="1" lang="en-US" altLang="ko-KR" sz="2000" b="1" i="0" u="none" strike="noStrike" cap="none" normalizeH="0" baseline="3000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4</a:t>
            </a: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 + 0×2</a:t>
            </a:r>
            <a:r>
              <a:rPr kumimoji="1" lang="en-US" altLang="ko-KR" sz="2000" b="1" i="0" u="none" strike="noStrike" cap="none" normalizeH="0" baseline="3000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3</a:t>
            </a: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+ 0×2</a:t>
            </a:r>
            <a:r>
              <a:rPr kumimoji="1" lang="en-US" altLang="ko-KR" sz="2000" b="1" i="0" u="none" strike="noStrike" cap="none" normalizeH="0" baseline="3000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2 </a:t>
            </a: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+ 0×2</a:t>
            </a:r>
            <a:r>
              <a:rPr kumimoji="1" lang="en-US" altLang="ko-KR" sz="2000" b="1" i="0" u="none" strike="noStrike" cap="none" normalizeH="0" baseline="3000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1</a:t>
            </a: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 + 1×2</a:t>
            </a:r>
            <a:r>
              <a:rPr kumimoji="1" lang="en-US" altLang="ko-KR" sz="2000" b="1" i="0" u="none" strike="noStrike" cap="none" normalizeH="0" baseline="3000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0</a:t>
            </a: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 = 65 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6865" name="_x68918312" descr="EMB00000cd0926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142984"/>
            <a:ext cx="6544594" cy="3768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/>
          <a:lstStyle/>
          <a:p>
            <a:r>
              <a:rPr lang="ko-KR" altLang="en-US" b="1" smtClean="0"/>
              <a:t>① </a:t>
            </a:r>
            <a:r>
              <a:rPr lang="en-US" altLang="ko-KR" b="1" smtClean="0"/>
              <a:t>10</a:t>
            </a:r>
            <a:r>
              <a:rPr lang="ko-KR" altLang="en-US" b="1" smtClean="0"/>
              <a:t>진수를 </a:t>
            </a:r>
            <a:r>
              <a:rPr lang="en-US" altLang="ko-KR" b="1" smtClean="0"/>
              <a:t>8</a:t>
            </a:r>
            <a:r>
              <a:rPr lang="ko-KR" altLang="en-US" b="1" smtClean="0"/>
              <a:t>진수로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2)8</a:t>
            </a:r>
            <a:r>
              <a:rPr lang="ko-KR" altLang="en-US" smtClean="0"/>
              <a:t>진법의 변환</a:t>
            </a:r>
            <a:endParaRPr lang="ko-KR" alt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69134288" descr="EMB00000cd0926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71744"/>
            <a:ext cx="7544528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4"/>
          </a:xfrm>
        </p:spPr>
        <p:txBody>
          <a:bodyPr/>
          <a:lstStyle/>
          <a:p>
            <a:r>
              <a:rPr lang="ko-KR" altLang="en-US" b="1" smtClean="0"/>
              <a:t>② </a:t>
            </a:r>
            <a:r>
              <a:rPr lang="en-US" altLang="ko-KR" b="1" smtClean="0"/>
              <a:t>8</a:t>
            </a:r>
            <a:r>
              <a:rPr lang="ko-KR" altLang="en-US" b="1" smtClean="0"/>
              <a:t>진수를 </a:t>
            </a:r>
            <a:r>
              <a:rPr lang="en-US" altLang="ko-KR" b="1" smtClean="0"/>
              <a:t>10</a:t>
            </a:r>
            <a:r>
              <a:rPr lang="ko-KR" altLang="en-US" b="1" smtClean="0"/>
              <a:t>진수로 </a:t>
            </a:r>
            <a:endParaRPr lang="ko-KR" altLang="en-US" smtClean="0"/>
          </a:p>
          <a:p>
            <a:pPr lvl="1"/>
            <a:r>
              <a:rPr lang="en-US" altLang="ko-KR" b="1" smtClean="0"/>
              <a:t>(154)</a:t>
            </a:r>
            <a:r>
              <a:rPr lang="en-US" altLang="ko-KR" b="1" baseline="-25000" smtClean="0"/>
              <a:t>8</a:t>
            </a:r>
            <a:r>
              <a:rPr lang="ko-KR" altLang="en-US" b="1" smtClean="0"/>
              <a:t> 의 </a:t>
            </a:r>
            <a:r>
              <a:rPr lang="en-US" altLang="ko-KR" b="1" smtClean="0"/>
              <a:t>10</a:t>
            </a:r>
            <a:r>
              <a:rPr lang="ko-KR" altLang="en-US" b="1" smtClean="0"/>
              <a:t>진수 변환은 다음과 같다</a:t>
            </a:r>
            <a:r>
              <a:rPr lang="en-US" altLang="ko-KR" b="1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89" name="_x69102360"/>
          <p:cNvSpPr>
            <a:spLocks noChangeArrowheads="1"/>
          </p:cNvSpPr>
          <p:nvPr/>
        </p:nvSpPr>
        <p:spPr bwMode="auto">
          <a:xfrm>
            <a:off x="1071538" y="3500438"/>
            <a:ext cx="6683395" cy="14049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1×8</a:t>
            </a:r>
            <a:r>
              <a:rPr kumimoji="1" lang="en-US" altLang="ko-KR" sz="2400" b="1" i="0" u="none" strike="noStrike" cap="none" normalizeH="0" baseline="3000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2 </a:t>
            </a:r>
            <a:r>
              <a:rPr kumimoji="1" lang="en-US" altLang="ko-KR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+ 5×8</a:t>
            </a:r>
            <a:r>
              <a:rPr kumimoji="1" lang="en-US" altLang="ko-KR" sz="2400" b="1" i="0" u="none" strike="noStrike" cap="none" normalizeH="0" baseline="3000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1</a:t>
            </a:r>
            <a:r>
              <a:rPr kumimoji="1" lang="en-US" altLang="ko-KR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 + 4×8</a:t>
            </a:r>
            <a:r>
              <a:rPr kumimoji="1" lang="en-US" altLang="ko-KR" sz="2400" b="1" i="0" u="none" strike="noStrike" cap="none" normalizeH="0" baseline="3000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0</a:t>
            </a:r>
            <a:r>
              <a:rPr kumimoji="1" lang="en-US" altLang="ko-KR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한양신명조"/>
              </a:rPr>
              <a:t> = 64 + 40 + 4 = 108</a:t>
            </a:r>
            <a:endParaRPr kumimoji="1" lang="en-US" altLang="ko-K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943</Words>
  <Application>Microsoft Office PowerPoint</Application>
  <PresentationFormat>화면 슬라이드 쇼(4:3)</PresentationFormat>
  <Paragraphs>103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고구려 벽화</vt:lpstr>
      <vt:lpstr>2장. 자료의 표현방식</vt:lpstr>
      <vt:lpstr>INDEX</vt:lpstr>
      <vt:lpstr>1. 수의 표현</vt:lpstr>
      <vt:lpstr>수의 진법</vt:lpstr>
      <vt:lpstr>1)2진법의 진법변환</vt:lpstr>
      <vt:lpstr>슬라이드 6</vt:lpstr>
      <vt:lpstr>슬라이드 7</vt:lpstr>
      <vt:lpstr>2)8진법의 변환</vt:lpstr>
      <vt:lpstr>슬라이드 9</vt:lpstr>
      <vt:lpstr>3)16진법</vt:lpstr>
      <vt:lpstr>진법변환</vt:lpstr>
      <vt:lpstr>슬라이드 12</vt:lpstr>
      <vt:lpstr>슬라이드 13</vt:lpstr>
      <vt:lpstr>2. 자료의 표현방식</vt:lpstr>
      <vt:lpstr>1) 고정소수점방식</vt:lpstr>
      <vt:lpstr>2) 부동소수점방식</vt:lpstr>
      <vt:lpstr>3) 10진 연산</vt:lpstr>
      <vt:lpstr>4) 자료의 외부적 표현 방법 </vt:lpstr>
      <vt:lpstr>3. 수치연산 및 논리연산</vt:lpstr>
      <vt:lpstr>음수의표현</vt:lpstr>
      <vt:lpstr>슬라이드 21</vt:lpstr>
      <vt:lpstr>슬라이드 22</vt:lpstr>
      <vt:lpstr>슬라이드 23</vt:lpstr>
      <vt:lpstr>기출문제풀이(1급 2005년 3회)</vt:lpstr>
      <vt:lpstr>기출문제풀이2 (1급 2003년 3회)</vt:lpstr>
      <vt:lpstr>기출문제풀이3 (1급 2006년 1회)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WinXP</cp:lastModifiedBy>
  <cp:revision>82</cp:revision>
  <dcterms:created xsi:type="dcterms:W3CDTF">2012-01-12T16:29:24Z</dcterms:created>
  <dcterms:modified xsi:type="dcterms:W3CDTF">2012-02-11T22:58:43Z</dcterms:modified>
</cp:coreProperties>
</file>