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291" r:id="rId14"/>
    <p:sldId id="292" r:id="rId15"/>
    <p:sldId id="306" r:id="rId16"/>
    <p:sldId id="307" r:id="rId17"/>
    <p:sldId id="308" r:id="rId18"/>
    <p:sldId id="317" r:id="rId19"/>
    <p:sldId id="318" r:id="rId20"/>
    <p:sldId id="320" r:id="rId21"/>
    <p:sldId id="319" r:id="rId22"/>
    <p:sldId id="293" r:id="rId23"/>
    <p:sldId id="294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284" r:id="rId33"/>
    <p:sldId id="288" r:id="rId34"/>
    <p:sldId id="289" r:id="rId35"/>
    <p:sldId id="287" r:id="rId36"/>
    <p:sldId id="259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4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>
                <a:latin typeface="HY울릉도M" pitchFamily="18" charset="-127"/>
                <a:ea typeface="HY울릉도M" pitchFamily="18" charset="-127"/>
              </a:defRPr>
            </a:lvl1pPr>
            <a:lvl2pPr>
              <a:buSzPct val="120000"/>
              <a:defRPr>
                <a:latin typeface="HY울릉도M" pitchFamily="18" charset="-127"/>
                <a:ea typeface="HY울릉도M" pitchFamily="18" charset="-127"/>
              </a:defRPr>
            </a:lvl2pPr>
            <a:lvl3pPr>
              <a:buSzPct val="120000"/>
              <a:defRPr>
                <a:latin typeface="HY울릉도M" pitchFamily="18" charset="-127"/>
                <a:ea typeface="HY울릉도M" pitchFamily="18" charset="-127"/>
              </a:defRPr>
            </a:lvl3pPr>
            <a:lvl4pPr>
              <a:defRPr>
                <a:latin typeface="HY울릉도M" pitchFamily="18" charset="-127"/>
                <a:ea typeface="HY울릉도M" pitchFamily="18" charset="-127"/>
              </a:defRPr>
            </a:lvl4pPr>
            <a:lvl5pPr>
              <a:defRPr>
                <a:latin typeface="HY울릉도M" pitchFamily="18" charset="-127"/>
                <a:ea typeface="HY울릉도M" pitchFamily="18" charset="-127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2012-01-27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EA4B6C6-BF55-4BD6-9AA6-354C1CAD0C7A}" type="datetimeFigureOut">
              <a:rPr lang="ko-KR" altLang="en-US" smtClean="0"/>
              <a:pPr/>
              <a:t>2012-01-27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HY동녘M" pitchFamily="18" charset="-127"/>
          <a:ea typeface="HY동녘M" pitchFamily="18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HY동녘M" pitchFamily="18" charset="-127"/>
          <a:ea typeface="HY동녘M" pitchFamily="18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smtClean="0"/>
              <a:t>3</a:t>
            </a:r>
            <a:r>
              <a:rPr lang="ko-KR" altLang="en-US" smtClean="0"/>
              <a:t>장</a:t>
            </a:r>
            <a:r>
              <a:rPr lang="en-US" altLang="ko-KR" smtClean="0"/>
              <a:t>. CPU</a:t>
            </a:r>
            <a:r>
              <a:rPr lang="ko-KR" altLang="en-US" smtClean="0"/>
              <a:t>와기억장치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smtClean="0"/>
              <a:t>가장 최근에 인출된 명령어 코드가 저장되어 있는 레지스터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3)</a:t>
            </a:r>
            <a:r>
              <a:rPr lang="ko-KR" altLang="en-US" smtClean="0"/>
              <a:t> 명령어 레지스터</a:t>
            </a:r>
            <a:r>
              <a:rPr lang="en-US" altLang="ko-KR" smtClean="0"/>
              <a:t>(IR)</a:t>
            </a:r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mtClean="0"/>
              <a:t>PC</a:t>
            </a:r>
            <a:r>
              <a:rPr lang="ko-KR" altLang="en-US" smtClean="0"/>
              <a:t>에 저장된 명령어 주소가 시스템 주소 버스로 출력되기 전에 일시적으로 저장되는 주소 레지스터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14282" y="428604"/>
            <a:ext cx="8769119" cy="939784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4)</a:t>
            </a:r>
            <a:r>
              <a:rPr lang="ko-KR" altLang="en-US" smtClean="0"/>
              <a:t> 기억장치 주소 레지스터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2700" smtClean="0"/>
              <a:t>(Memory Address Register: MAR)</a:t>
            </a:r>
            <a:endParaRPr lang="ko-KR" altLang="en-US" sz="2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smtClean="0"/>
              <a:t>기억장치에 쓰여질 데이터 혹은 기억장치로부터 읽혀진 데이터를 일시적으로 저장하는 버퍼 레지스터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5)</a:t>
            </a:r>
            <a:r>
              <a:rPr lang="ko-KR" altLang="en-US" smtClean="0"/>
              <a:t> 기억장치 버퍼 레지스터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2700" smtClean="0"/>
              <a:t>(Memory Buffer Register: MBR)</a:t>
            </a:r>
            <a:endParaRPr lang="ko-KR" altLang="en-US" sz="2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642943"/>
          </a:xfrm>
        </p:spPr>
        <p:txBody>
          <a:bodyPr>
            <a:normAutofit/>
          </a:bodyPr>
          <a:lstStyle/>
          <a:p>
            <a:r>
              <a:rPr lang="en-US" altLang="ko-KR" smtClean="0"/>
              <a:t>ALU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내부구성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산술논리연산장치</a:t>
            </a:r>
            <a:r>
              <a:rPr lang="en-US" altLang="ko-KR" smtClean="0"/>
              <a:t>(ALU)</a:t>
            </a:r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357430"/>
            <a:ext cx="5892813" cy="3740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데이터 버스</a:t>
            </a:r>
            <a:r>
              <a:rPr lang="en-US" altLang="ko-KR" smtClean="0"/>
              <a:t>(data bus)</a:t>
            </a:r>
          </a:p>
          <a:p>
            <a:endParaRPr lang="en-US" altLang="ko-KR" smtClean="0"/>
          </a:p>
          <a:p>
            <a:r>
              <a:rPr lang="ko-KR" altLang="en-US" smtClean="0"/>
              <a:t>주소 버스</a:t>
            </a:r>
            <a:r>
              <a:rPr lang="en-US" altLang="ko-KR" smtClean="0"/>
              <a:t>(address bus)</a:t>
            </a:r>
          </a:p>
          <a:p>
            <a:endParaRPr lang="en-US" altLang="ko-KR" smtClean="0"/>
          </a:p>
          <a:p>
            <a:r>
              <a:rPr lang="ko-KR" altLang="en-US" smtClean="0"/>
              <a:t>제어 버스</a:t>
            </a:r>
            <a:r>
              <a:rPr lang="en-US" altLang="ko-KR" smtClean="0"/>
              <a:t>(control bus)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버스의 종류</a:t>
            </a:r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mtClean="0"/>
              <a:t>시스템 요소들 사이에 데이터를 전송하는 데 사용되는 선들의 집합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양방향 전송</a:t>
            </a:r>
            <a:r>
              <a:rPr lang="en-US" altLang="ko-KR" smtClean="0"/>
              <a:t>(bidirectional transfer)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버스 폭</a:t>
            </a:r>
            <a:r>
              <a:rPr lang="en-US" altLang="ko-KR" smtClean="0"/>
              <a:t>(</a:t>
            </a:r>
            <a:r>
              <a:rPr lang="ko-KR" altLang="en-US" smtClean="0"/>
              <a:t>선들의 수</a:t>
            </a:r>
            <a:r>
              <a:rPr lang="en-US" altLang="ko-KR" smtClean="0"/>
              <a:t>) = CPU</a:t>
            </a:r>
            <a:r>
              <a:rPr lang="ko-KR" altLang="en-US" smtClean="0"/>
              <a:t>와 기억장치 사이에 한 번에 전송되는 비트 수</a:t>
            </a:r>
          </a:p>
          <a:p>
            <a:pPr>
              <a:lnSpc>
                <a:spcPct val="150000"/>
              </a:lnSpc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1) </a:t>
            </a:r>
            <a:r>
              <a:rPr lang="ko-KR" altLang="en-US" smtClean="0"/>
              <a:t>데이터 버스</a:t>
            </a:r>
            <a:r>
              <a:rPr lang="en-US" altLang="ko-KR" smtClean="0"/>
              <a:t>(data bus)</a:t>
            </a:r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mtClean="0"/>
              <a:t>CPU</a:t>
            </a:r>
            <a:r>
              <a:rPr lang="ko-KR" altLang="en-US" smtClean="0"/>
              <a:t>가 기억장치로 </a:t>
            </a:r>
            <a:r>
              <a:rPr lang="en-US" altLang="ko-KR" smtClean="0"/>
              <a:t>(</a:t>
            </a:r>
            <a:r>
              <a:rPr lang="ko-KR" altLang="en-US" smtClean="0"/>
              <a:t>또는 기억장치로부터</a:t>
            </a:r>
            <a:r>
              <a:rPr lang="en-US" altLang="ko-KR" smtClean="0"/>
              <a:t>) </a:t>
            </a:r>
            <a:r>
              <a:rPr lang="ko-KR" altLang="en-US" smtClean="0"/>
              <a:t>데이터 쓰기 </a:t>
            </a:r>
            <a:r>
              <a:rPr lang="en-US" altLang="ko-KR" smtClean="0"/>
              <a:t>(</a:t>
            </a:r>
            <a:r>
              <a:rPr lang="ko-KR" altLang="en-US" smtClean="0"/>
              <a:t>또는 읽기</a:t>
            </a:r>
            <a:r>
              <a:rPr lang="en-US" altLang="ko-KR" smtClean="0"/>
              <a:t>) </a:t>
            </a:r>
            <a:r>
              <a:rPr lang="ko-KR" altLang="en-US" smtClean="0"/>
              <a:t>동작을 할 때</a:t>
            </a:r>
            <a:r>
              <a:rPr lang="en-US" altLang="ko-KR" smtClean="0"/>
              <a:t>, </a:t>
            </a:r>
            <a:r>
              <a:rPr lang="ko-KR" altLang="en-US" smtClean="0"/>
              <a:t>해당 기억장소를 지정하는 주소를 전송하기 위한 선들의 집합</a:t>
            </a:r>
          </a:p>
          <a:p>
            <a:r>
              <a:rPr lang="ko-KR" altLang="en-US" smtClean="0"/>
              <a:t>단방향 전송</a:t>
            </a:r>
            <a:r>
              <a:rPr lang="en-US" altLang="ko-KR" smtClean="0"/>
              <a:t>(unidirectional transfer) : CPU </a:t>
            </a:r>
            <a:r>
              <a:rPr lang="ko-KR" altLang="en-US" smtClean="0"/>
              <a:t>기억장치 및 </a:t>
            </a:r>
            <a:r>
              <a:rPr lang="en-US" altLang="ko-KR" smtClean="0"/>
              <a:t>I/O </a:t>
            </a:r>
            <a:r>
              <a:rPr lang="ko-KR" altLang="en-US" smtClean="0"/>
              <a:t>제어기</a:t>
            </a:r>
          </a:p>
          <a:p>
            <a:r>
              <a:rPr lang="ko-KR" altLang="en-US" smtClean="0"/>
              <a:t>주소 버스의 비트 수에 의해 시스템에 접속될 수 있는 전체 기억장치 용량이 결정됨</a:t>
            </a:r>
          </a:p>
          <a:p>
            <a:r>
              <a:rPr lang="ko-KR" altLang="en-US" smtClean="0"/>
              <a:t>직접 주소지정 할 수 있는 기억장소의 단위 </a:t>
            </a:r>
            <a:r>
              <a:rPr lang="en-US" altLang="ko-KR" smtClean="0"/>
              <a:t>: </a:t>
            </a:r>
            <a:r>
              <a:rPr lang="ko-KR" altLang="en-US" smtClean="0"/>
              <a:t>바이트</a:t>
            </a:r>
            <a:r>
              <a:rPr lang="en-US" altLang="ko-KR" smtClean="0"/>
              <a:t>(byte) </a:t>
            </a:r>
            <a:r>
              <a:rPr lang="ko-KR" altLang="en-US" smtClean="0"/>
              <a:t>혹은 단어</a:t>
            </a:r>
            <a:r>
              <a:rPr lang="en-US" altLang="ko-KR" smtClean="0"/>
              <a:t>(word) 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2)</a:t>
            </a:r>
            <a:r>
              <a:rPr lang="ko-KR" altLang="en-US" smtClean="0"/>
              <a:t> 주소 버스</a:t>
            </a:r>
            <a:r>
              <a:rPr lang="en-US" altLang="ko-KR" smtClean="0"/>
              <a:t>(address bus)</a:t>
            </a:r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mtClean="0"/>
              <a:t>CPU</a:t>
            </a:r>
            <a:r>
              <a:rPr lang="ko-KR" altLang="en-US" smtClean="0"/>
              <a:t>와 기억장치 및 </a:t>
            </a:r>
            <a:r>
              <a:rPr lang="en-US" altLang="ko-KR" smtClean="0"/>
              <a:t>I/O </a:t>
            </a:r>
            <a:r>
              <a:rPr lang="ko-KR" altLang="en-US" smtClean="0"/>
              <a:t>장치 사이에 제어 신호들을 전송하는 선들의 집합</a:t>
            </a:r>
          </a:p>
          <a:p>
            <a:pPr>
              <a:lnSpc>
                <a:spcPct val="200000"/>
              </a:lnSpc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3)</a:t>
            </a:r>
            <a:r>
              <a:rPr lang="ko-KR" altLang="en-US" smtClean="0"/>
              <a:t> 제어 버스</a:t>
            </a:r>
            <a:r>
              <a:rPr lang="en-US" altLang="ko-KR" smtClean="0"/>
              <a:t>(control bus)</a:t>
            </a:r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Main memory </a:t>
            </a:r>
            <a:r>
              <a:rPr lang="ko-KR" altLang="en-US" smtClean="0"/>
              <a:t>라고 부른다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CPU</a:t>
            </a:r>
            <a:r>
              <a:rPr lang="ko-KR" altLang="en-US" smtClean="0"/>
              <a:t>가 직접 접근하는 기억장치이다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모든 실행되는 프로그램은 주기억장치에 로드되어야 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휘발성메모리인 </a:t>
            </a:r>
            <a:r>
              <a:rPr lang="en-US" altLang="ko-KR" smtClean="0"/>
              <a:t>RAM</a:t>
            </a:r>
            <a:r>
              <a:rPr lang="ko-KR" altLang="en-US" smtClean="0"/>
              <a:t>과  비휘발성메모리인 </a:t>
            </a:r>
            <a:r>
              <a:rPr lang="en-US" altLang="ko-KR" smtClean="0"/>
              <a:t>ROM</a:t>
            </a:r>
            <a:r>
              <a:rPr lang="ko-KR" altLang="en-US" smtClean="0"/>
              <a:t>으로 구분된다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주기억장치</a:t>
            </a:r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실질적인</a:t>
            </a:r>
            <a:r>
              <a:rPr lang="en-US" altLang="ko-KR" smtClean="0"/>
              <a:t> </a:t>
            </a:r>
            <a:r>
              <a:rPr lang="ko-KR" altLang="en-US" smtClean="0"/>
              <a:t>실행되는 프로그램이 로드되는 곳이다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일반적으로 말하는 메모리이다</a:t>
            </a:r>
            <a:endParaRPr lang="en-US" altLang="ko-KR" smtClean="0"/>
          </a:p>
          <a:p>
            <a:r>
              <a:rPr lang="ko-KR" altLang="en-US" smtClean="0"/>
              <a:t>전원이 꺼지면 기억하고 있는 내용을 모두 잃어버리는 치명적인 단점을 가지고 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주소에 의해 참조된다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/>
              <a:t>1)RAM(Random Access Memory)</a:t>
            </a:r>
            <a:endParaRPr lang="ko-KR" altLang="en-US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1.</a:t>
            </a:r>
            <a:r>
              <a:rPr lang="ko-KR" altLang="en-US" smtClean="0"/>
              <a:t> </a:t>
            </a:r>
            <a:r>
              <a:rPr lang="en-US" altLang="ko-KR" smtClean="0"/>
              <a:t>CPU</a:t>
            </a:r>
            <a:r>
              <a:rPr lang="ko-KR" altLang="en-US" smtClean="0"/>
              <a:t>의 기본 구조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레지스터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산술논리연산장치</a:t>
            </a:r>
            <a:r>
              <a:rPr lang="en-US" altLang="ko-KR" smtClean="0"/>
              <a:t>(ALU)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4. </a:t>
            </a:r>
            <a:r>
              <a:rPr lang="ko-KR" altLang="en-US" smtClean="0"/>
              <a:t>버스의 종류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5. </a:t>
            </a:r>
            <a:r>
              <a:rPr lang="ko-KR" altLang="en-US" smtClean="0"/>
              <a:t>주기억장치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6. </a:t>
            </a:r>
            <a:r>
              <a:rPr lang="ko-KR" altLang="en-US" smtClean="0"/>
              <a:t>보조기억장치의 종류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INDEX</a:t>
            </a:r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동적 </a:t>
            </a:r>
            <a:r>
              <a:rPr lang="en-US" altLang="ko-KR" smtClean="0"/>
              <a:t>RAM</a:t>
            </a:r>
          </a:p>
          <a:p>
            <a:pPr lvl="1"/>
            <a:r>
              <a:rPr lang="ko-KR" altLang="en-US" smtClean="0"/>
              <a:t>일정시간이 지나면 방전되므로 재충전이 필요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전력소모가 적고</a:t>
            </a:r>
            <a:r>
              <a:rPr lang="en-US" altLang="ko-KR" smtClean="0"/>
              <a:t>, </a:t>
            </a:r>
            <a:r>
              <a:rPr lang="ko-KR" altLang="en-US" smtClean="0"/>
              <a:t>저속</a:t>
            </a:r>
            <a:r>
              <a:rPr lang="en-US" altLang="ko-KR" smtClean="0"/>
              <a:t>,</a:t>
            </a:r>
            <a:r>
              <a:rPr lang="ko-KR" altLang="en-US" smtClean="0"/>
              <a:t>저가이다</a:t>
            </a:r>
            <a:endParaRPr lang="en-US" altLang="ko-KR" smtClean="0"/>
          </a:p>
          <a:p>
            <a:pPr lvl="1"/>
            <a:r>
              <a:rPr lang="ko-KR" altLang="en-US" smtClean="0"/>
              <a:t>일반적인 메모리를 구성한다</a:t>
            </a:r>
            <a:endParaRPr lang="en-US" altLang="ko-KR" smtClean="0"/>
          </a:p>
          <a:p>
            <a:r>
              <a:rPr lang="ko-KR" altLang="en-US" smtClean="0"/>
              <a:t>정적 </a:t>
            </a:r>
            <a:r>
              <a:rPr lang="en-US" altLang="ko-KR" smtClean="0"/>
              <a:t>RAM</a:t>
            </a:r>
          </a:p>
          <a:p>
            <a:pPr lvl="1"/>
            <a:r>
              <a:rPr lang="ko-KR" altLang="en-US" smtClean="0"/>
              <a:t>재충전이 불필요하다</a:t>
            </a:r>
            <a:endParaRPr lang="en-US" altLang="ko-KR" smtClean="0"/>
          </a:p>
          <a:p>
            <a:pPr lvl="1"/>
            <a:r>
              <a:rPr lang="ko-KR" altLang="en-US" smtClean="0"/>
              <a:t>전력소모가 많고</a:t>
            </a:r>
            <a:r>
              <a:rPr lang="en-US" altLang="ko-KR" smtClean="0"/>
              <a:t>, </a:t>
            </a:r>
            <a:r>
              <a:rPr lang="ko-KR" altLang="en-US" smtClean="0"/>
              <a:t>고속</a:t>
            </a:r>
            <a:r>
              <a:rPr lang="en-US" altLang="ko-KR" smtClean="0"/>
              <a:t>,</a:t>
            </a:r>
            <a:r>
              <a:rPr lang="ko-KR" altLang="en-US" smtClean="0"/>
              <a:t>고가이다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캐시메모리에 사용된다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>
              <a:buNone/>
            </a:pPr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전원이 꺼져도 지워지지않는 비휘발성 메모리이다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컴퓨터 부팅에 필요한 입출력정보들을 가지고 있다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ROM</a:t>
            </a:r>
            <a:r>
              <a:rPr lang="ko-KR" altLang="en-US" smtClean="0"/>
              <a:t>의 종류는 아래와 같다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mtClean="0"/>
              <a:t>Mask ROM, PROM, EPROM, EEPROM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2)ROM (Read Only Memory)</a:t>
            </a:r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/>
              <a:t>플로피 디스크</a:t>
            </a:r>
            <a:r>
              <a:rPr lang="en-US" altLang="ko-KR" smtClean="0"/>
              <a:t>(Floppy Disk)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/>
              <a:t>하드 디스크</a:t>
            </a:r>
            <a:r>
              <a:rPr lang="en-US" altLang="ko-KR" smtClean="0"/>
              <a:t>(Hard Disk)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/>
              <a:t>자기 디스크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/>
              <a:t>자기테이프</a:t>
            </a:r>
            <a:r>
              <a:rPr lang="en-US" altLang="ko-KR" smtClean="0"/>
              <a:t>(Magnetic Tape)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altLang="ko-KR" smtClean="0"/>
              <a:t>CD-ROM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altLang="ko-KR" smtClean="0"/>
              <a:t>DVD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 </a:t>
            </a:r>
            <a:r>
              <a:rPr lang="ko-KR" altLang="en-US" smtClean="0"/>
              <a:t>보조기억장치의 종류</a:t>
            </a:r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7158" y="1142984"/>
            <a:ext cx="8229600" cy="5143536"/>
          </a:xfrm>
        </p:spPr>
        <p:txBody>
          <a:bodyPr>
            <a:noAutofit/>
          </a:bodyPr>
          <a:lstStyle/>
          <a:p>
            <a:r>
              <a:rPr lang="ko-KR" altLang="en-US" sz="2000" smtClean="0"/>
              <a:t> 데이터를 트랙과 섹터 단위로 기록</a:t>
            </a:r>
          </a:p>
          <a:p>
            <a:pPr lvl="1"/>
            <a:r>
              <a:rPr lang="ko-KR" altLang="en-US" sz="2000" smtClean="0"/>
              <a:t>장점 </a:t>
            </a:r>
            <a:r>
              <a:rPr lang="en-US" altLang="ko-KR" sz="2000" smtClean="0"/>
              <a:t>: </a:t>
            </a:r>
            <a:r>
              <a:rPr lang="ko-KR" altLang="en-US" sz="2000" smtClean="0"/>
              <a:t>가격이 저렴하고 휴대가 편리</a:t>
            </a:r>
          </a:p>
          <a:p>
            <a:pPr lvl="1"/>
            <a:r>
              <a:rPr lang="ko-KR" altLang="en-US" sz="2000" smtClean="0"/>
              <a:t>단점 </a:t>
            </a:r>
            <a:r>
              <a:rPr lang="en-US" altLang="ko-KR" sz="2000" smtClean="0"/>
              <a:t>: </a:t>
            </a:r>
            <a:r>
              <a:rPr lang="ko-KR" altLang="en-US" sz="2000" smtClean="0"/>
              <a:t>기억용량이 작고</a:t>
            </a:r>
            <a:r>
              <a:rPr lang="en-US" altLang="ko-KR" sz="2000" smtClean="0"/>
              <a:t>, </a:t>
            </a:r>
            <a:r>
              <a:rPr lang="ko-KR" altLang="en-US" sz="2000" smtClean="0"/>
              <a:t>속도가 느리다</a:t>
            </a:r>
            <a:r>
              <a:rPr lang="en-US" altLang="ko-KR" sz="2000" smtClean="0"/>
              <a:t>.</a:t>
            </a:r>
          </a:p>
          <a:p>
            <a:pPr lvl="1"/>
            <a:r>
              <a:rPr lang="ko-KR" altLang="en-US" sz="2000" smtClean="0"/>
              <a:t>구성요소</a:t>
            </a:r>
          </a:p>
          <a:p>
            <a:pPr lvl="2"/>
            <a:r>
              <a:rPr lang="ko-KR" altLang="en-US" sz="1800" smtClean="0"/>
              <a:t>쓰기방지홈 </a:t>
            </a:r>
            <a:r>
              <a:rPr lang="en-US" altLang="ko-KR" sz="1800" smtClean="0"/>
              <a:t>=&gt; </a:t>
            </a:r>
            <a:r>
              <a:rPr lang="ko-KR" altLang="en-US" sz="1800" smtClean="0"/>
              <a:t>데이터의 저장이 금지되고</a:t>
            </a:r>
            <a:r>
              <a:rPr lang="en-US" altLang="ko-KR" sz="1800" smtClean="0"/>
              <a:t>, </a:t>
            </a:r>
            <a:r>
              <a:rPr lang="ko-KR" altLang="en-US" sz="1800" smtClean="0"/>
              <a:t>바이러스 예방 효과</a:t>
            </a:r>
          </a:p>
          <a:p>
            <a:pPr lvl="2"/>
            <a:r>
              <a:rPr lang="ko-KR" altLang="en-US" sz="1800" smtClean="0"/>
              <a:t>인덱스 홀 </a:t>
            </a:r>
            <a:r>
              <a:rPr lang="en-US" altLang="ko-KR" sz="1800" smtClean="0"/>
              <a:t>=&gt; </a:t>
            </a:r>
            <a:r>
              <a:rPr lang="ko-KR" altLang="en-US" sz="1800" smtClean="0"/>
              <a:t>디스크의 시작 위치 및 에러를 감지하기 위한 작은 구멍</a:t>
            </a:r>
          </a:p>
          <a:p>
            <a:pPr lvl="2"/>
            <a:r>
              <a:rPr lang="ko-KR" altLang="en-US" sz="1800" smtClean="0"/>
              <a:t>헤드 윈도우 </a:t>
            </a:r>
            <a:r>
              <a:rPr lang="en-US" altLang="ko-KR" sz="1800" smtClean="0"/>
              <a:t>=&gt; </a:t>
            </a:r>
            <a:r>
              <a:rPr lang="ko-KR" altLang="en-US" sz="1800" smtClean="0"/>
              <a:t>실제 프로그램이나 데이터를 읽고 쓰는 부분</a:t>
            </a:r>
          </a:p>
          <a:p>
            <a:pPr lvl="2"/>
            <a:r>
              <a:rPr lang="ko-KR" altLang="en-US" sz="1800" smtClean="0"/>
              <a:t>트랙</a:t>
            </a:r>
            <a:r>
              <a:rPr lang="en-US" altLang="ko-KR" sz="1800" smtClean="0"/>
              <a:t>(Track) =&gt; </a:t>
            </a:r>
            <a:r>
              <a:rPr lang="ko-KR" altLang="en-US" sz="1800" smtClean="0"/>
              <a:t>데이터가 순서대로 따라가며 기록되는 길로 가느다란 동심원으로 되어 있다</a:t>
            </a:r>
          </a:p>
          <a:p>
            <a:pPr lvl="2"/>
            <a:r>
              <a:rPr lang="ko-KR" altLang="en-US" sz="1800" smtClean="0"/>
              <a:t>섹터</a:t>
            </a:r>
            <a:r>
              <a:rPr lang="en-US" altLang="ko-KR" sz="1800" smtClean="0"/>
              <a:t>(Sector) =&gt; </a:t>
            </a:r>
            <a:r>
              <a:rPr lang="ko-KR" altLang="en-US" sz="1800" smtClean="0"/>
              <a:t>트랙을 부채꼴 모양으로 나눈 구간</a:t>
            </a:r>
          </a:p>
          <a:p>
            <a:pPr lvl="2"/>
            <a:r>
              <a:rPr lang="ko-KR" altLang="en-US" sz="1800" smtClean="0"/>
              <a:t>실린더</a:t>
            </a:r>
            <a:r>
              <a:rPr lang="en-US" altLang="ko-KR" sz="1800" smtClean="0"/>
              <a:t>(Cylinder) =&gt; </a:t>
            </a:r>
            <a:r>
              <a:rPr lang="ko-KR" altLang="en-US" sz="1800" smtClean="0"/>
              <a:t>여러 장의 디스크에서 동일선상에 위치한 트랙의 모임</a:t>
            </a:r>
            <a:r>
              <a:rPr lang="en-US" altLang="ko-KR" sz="1800" smtClean="0"/>
              <a:t>, </a:t>
            </a:r>
            <a:r>
              <a:rPr lang="ko-KR" altLang="en-US" sz="1800" smtClean="0"/>
              <a:t>트랙의 수와 실린더의 수는 동일</a:t>
            </a:r>
          </a:p>
          <a:p>
            <a:pPr lvl="2"/>
            <a:r>
              <a:rPr lang="ko-KR" altLang="en-US" sz="1800" smtClean="0"/>
              <a:t>클러스터</a:t>
            </a:r>
            <a:r>
              <a:rPr lang="en-US" altLang="ko-KR" sz="1800" smtClean="0"/>
              <a:t>(Cluster) =&gt; </a:t>
            </a:r>
            <a:r>
              <a:rPr lang="ko-KR" altLang="en-US" sz="1800" smtClean="0"/>
              <a:t>여러 개의 섹터를 묶어 놓은 단위</a:t>
            </a:r>
          </a:p>
          <a:p>
            <a:endParaRPr lang="ko-KR" altLang="en-US" sz="18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1)</a:t>
            </a:r>
            <a:r>
              <a:rPr lang="ko-KR" altLang="en-US" smtClean="0"/>
              <a:t> 플로피 디스크</a:t>
            </a:r>
            <a:r>
              <a:rPr lang="en-US" altLang="ko-KR" smtClean="0"/>
              <a:t>(Floppy Disk)</a:t>
            </a:r>
            <a:endParaRPr lang="ko-KR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9454" y="1142984"/>
            <a:ext cx="1246578" cy="127854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14618"/>
          </a:xfrm>
        </p:spPr>
        <p:txBody>
          <a:bodyPr/>
          <a:lstStyle/>
          <a:p>
            <a:r>
              <a:rPr lang="ko-KR" altLang="en-US" smtClean="0"/>
              <a:t>장점 </a:t>
            </a:r>
            <a:r>
              <a:rPr lang="en-US" altLang="ko-KR" smtClean="0"/>
              <a:t>: </a:t>
            </a:r>
            <a:r>
              <a:rPr lang="ko-KR" altLang="en-US" smtClean="0"/>
              <a:t>기억용량이 매우 크다</a:t>
            </a:r>
            <a:r>
              <a:rPr lang="en-US" altLang="ko-KR" smtClean="0"/>
              <a:t>, </a:t>
            </a:r>
            <a:r>
              <a:rPr lang="ko-KR" altLang="en-US" smtClean="0"/>
              <a:t>데이터를 읽고 쓰는 속도가 빠르다</a:t>
            </a:r>
          </a:p>
          <a:p>
            <a:r>
              <a:rPr lang="ko-KR" altLang="en-US" smtClean="0"/>
              <a:t>단점 </a:t>
            </a:r>
            <a:r>
              <a:rPr lang="en-US" altLang="ko-KR" smtClean="0"/>
              <a:t>: </a:t>
            </a:r>
            <a:r>
              <a:rPr lang="ko-KR" altLang="en-US" smtClean="0"/>
              <a:t>가격이 고가이다</a:t>
            </a:r>
            <a:r>
              <a:rPr lang="en-US" altLang="ko-KR" smtClean="0"/>
              <a:t>, </a:t>
            </a:r>
            <a:r>
              <a:rPr lang="ko-KR" altLang="en-US" smtClean="0"/>
              <a:t>고정식이라 이동하기 어렵다</a:t>
            </a:r>
            <a:r>
              <a:rPr lang="en-US" altLang="ko-KR" smtClean="0"/>
              <a:t>, </a:t>
            </a:r>
            <a:r>
              <a:rPr lang="ko-KR" altLang="en-US" smtClean="0"/>
              <a:t>충격에 약하다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2)</a:t>
            </a:r>
            <a:r>
              <a:rPr lang="ko-KR" altLang="en-US" smtClean="0"/>
              <a:t> 하드 디스크</a:t>
            </a:r>
            <a:r>
              <a:rPr lang="en-US" altLang="ko-KR" smtClean="0"/>
              <a:t>(Hard Disk)</a:t>
            </a:r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3857628"/>
            <a:ext cx="3571900" cy="2425202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7158" y="2643182"/>
            <a:ext cx="4614866" cy="3686188"/>
          </a:xfrm>
        </p:spPr>
        <p:txBody>
          <a:bodyPr>
            <a:normAutofit fontScale="70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mtClean="0"/>
              <a:t>트랙</a:t>
            </a:r>
            <a:r>
              <a:rPr lang="en-US" altLang="ko-KR" smtClean="0"/>
              <a:t>(Track) : </a:t>
            </a:r>
            <a:r>
              <a:rPr lang="ko-KR" altLang="en-US" smtClean="0"/>
              <a:t>디스크 표현의 동심원</a:t>
            </a:r>
          </a:p>
          <a:p>
            <a:pPr>
              <a:buFont typeface="Arial" pitchFamily="34" charset="0"/>
              <a:buChar char="•"/>
            </a:pPr>
            <a:r>
              <a:rPr lang="ko-KR" altLang="en-US" smtClean="0"/>
              <a:t>섹터</a:t>
            </a:r>
            <a:r>
              <a:rPr lang="en-US" altLang="ko-KR" smtClean="0"/>
              <a:t>(Sector) : </a:t>
            </a:r>
            <a:r>
              <a:rPr lang="ko-KR" altLang="en-US" smtClean="0"/>
              <a:t>한 개의 트랙을 여러 구역으로 나누어 데이터를 기록하는 단위</a:t>
            </a:r>
          </a:p>
          <a:p>
            <a:pPr>
              <a:buFont typeface="Arial" pitchFamily="34" charset="0"/>
              <a:buChar char="•"/>
            </a:pPr>
            <a:r>
              <a:rPr lang="ko-KR" altLang="en-US" smtClean="0"/>
              <a:t>실린더</a:t>
            </a:r>
            <a:r>
              <a:rPr lang="en-US" altLang="ko-KR" smtClean="0"/>
              <a:t>(Cylinder) : </a:t>
            </a:r>
            <a:r>
              <a:rPr lang="ko-KR" altLang="en-US" smtClean="0"/>
              <a:t>동일 트랙의 집합</a:t>
            </a:r>
            <a:r>
              <a:rPr lang="en-US" altLang="ko-KR" smtClean="0"/>
              <a:t>, </a:t>
            </a:r>
            <a:r>
              <a:rPr lang="ko-KR" altLang="en-US" smtClean="0"/>
              <a:t>중심 축으로부터 동일한 거리에 있는 트랙의                            모임</a:t>
            </a:r>
            <a:r>
              <a:rPr lang="en-US" altLang="ko-KR" smtClean="0"/>
              <a:t>, </a:t>
            </a:r>
            <a:r>
              <a:rPr lang="ko-KR" altLang="en-US" smtClean="0"/>
              <a:t>트랙 수와 실린더 수는 동일하다</a:t>
            </a:r>
            <a:r>
              <a:rPr lang="en-US" altLang="ko-KR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smtClean="0"/>
              <a:t>헤드</a:t>
            </a:r>
            <a:r>
              <a:rPr lang="en-US" altLang="ko-KR" smtClean="0"/>
              <a:t>(Head) : </a:t>
            </a:r>
            <a:r>
              <a:rPr lang="ko-KR" altLang="en-US" smtClean="0"/>
              <a:t>데이터의 읽고 쓰기가 이루어지는 장치</a:t>
            </a:r>
          </a:p>
          <a:p>
            <a:pPr>
              <a:buFont typeface="Arial" pitchFamily="34" charset="0"/>
              <a:buChar char="•"/>
            </a:pPr>
            <a:endParaRPr lang="ko-KR" altLang="en-US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3) </a:t>
            </a:r>
            <a:r>
              <a:rPr lang="ko-KR" altLang="en-US" smtClean="0"/>
              <a:t>자기 디스크</a:t>
            </a:r>
            <a:r>
              <a:rPr lang="en-US" altLang="ko-KR" smtClean="0"/>
              <a:t>(magnetic disc)</a:t>
            </a:r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2714620"/>
            <a:ext cx="3571900" cy="3429024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sp>
        <p:nvSpPr>
          <p:cNvPr id="5" name="내용 개체 틀 1"/>
          <p:cNvSpPr txBox="1">
            <a:spLocks/>
          </p:cNvSpPr>
          <p:nvPr/>
        </p:nvSpPr>
        <p:spPr>
          <a:xfrm>
            <a:off x="357158" y="1285860"/>
            <a:ext cx="8429684" cy="857256"/>
          </a:xfrm>
          <a:prstGeom prst="rect">
            <a:avLst/>
          </a:prstGeom>
        </p:spPr>
        <p:txBody>
          <a:bodyPr vert="horz" rtlCol="0">
            <a:noAutofit/>
          </a:bodyPr>
          <a:lstStyle/>
          <a:p>
            <a:pPr marL="342900" lvl="0" indent="-342900">
              <a:spcBef>
                <a:spcPct val="20000"/>
              </a:spcBef>
              <a:buSzPct val="70000"/>
              <a:buFont typeface="Arial" pitchFamily="34" charset="0"/>
              <a:buChar char="•"/>
            </a:pPr>
            <a:r>
              <a:rPr lang="ko-KR" altLang="en-US" sz="2800" smtClean="0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</a:rPr>
              <a:t>직접처리</a:t>
            </a:r>
            <a:r>
              <a:rPr lang="en-US" altLang="ko-KR" sz="2800" smtClean="0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</a:rPr>
              <a:t>(DASD)</a:t>
            </a:r>
            <a:r>
              <a:rPr lang="ko-KR" altLang="en-US" sz="2800" smtClean="0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</a:rPr>
              <a:t>및 순차처리</a:t>
            </a:r>
            <a:r>
              <a:rPr lang="en-US" altLang="ko-KR" sz="2800" smtClean="0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</a:rPr>
              <a:t>(SASD)</a:t>
            </a:r>
            <a:r>
              <a:rPr lang="ko-KR" altLang="en-US" sz="2800" smtClean="0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</a:rPr>
              <a:t>가 모두 가능</a:t>
            </a:r>
            <a:r>
              <a:rPr lang="en-US" altLang="ko-KR" sz="2800" smtClean="0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</a:rPr>
              <a:t>. </a:t>
            </a:r>
            <a:r>
              <a:rPr lang="ko-KR" altLang="en-US" sz="2800" smtClean="0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</a:rPr>
              <a:t>자기 테이프에 비해 처리 시간이 빠르다</a:t>
            </a:r>
            <a:r>
              <a:rPr lang="en-US" altLang="ko-KR" sz="2800" smtClean="0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울릉도M" pitchFamily="18" charset="-127"/>
              <a:ea typeface="HY울릉도M" pitchFamily="18" charset="-127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mtClean="0"/>
              <a:t>Access Time : Seek Time + Search Time</a:t>
            </a:r>
          </a:p>
          <a:p>
            <a:r>
              <a:rPr lang="en-US" altLang="ko-KR" smtClean="0"/>
              <a:t>Seek Time : </a:t>
            </a:r>
            <a:r>
              <a:rPr lang="ko-KR" altLang="en-US" smtClean="0"/>
              <a:t>헤드</a:t>
            </a:r>
            <a:r>
              <a:rPr lang="en-US" altLang="ko-KR" smtClean="0"/>
              <a:t>(Head)</a:t>
            </a:r>
            <a:r>
              <a:rPr lang="ko-KR" altLang="en-US" smtClean="0"/>
              <a:t>가 트랙을 찾아가는 데 걸리는 시간</a:t>
            </a:r>
          </a:p>
          <a:p>
            <a:r>
              <a:rPr lang="en-US" altLang="ko-KR" smtClean="0"/>
              <a:t>Search Time : </a:t>
            </a:r>
            <a:r>
              <a:rPr lang="ko-KR" altLang="en-US" smtClean="0"/>
              <a:t>자료가 있는 트랙을 찾은 후 섹터를 찾는데 걸리는 시간</a:t>
            </a:r>
          </a:p>
          <a:p>
            <a:r>
              <a:rPr lang="en-US" altLang="ko-KR" smtClean="0"/>
              <a:t>Seek Time + Search Time + Transfer Time : </a:t>
            </a:r>
            <a:r>
              <a:rPr lang="ko-KR" altLang="en-US" smtClean="0"/>
              <a:t>자료를 읽고</a:t>
            </a:r>
            <a:r>
              <a:rPr lang="en-US" altLang="ko-KR" smtClean="0"/>
              <a:t>/</a:t>
            </a:r>
            <a:r>
              <a:rPr lang="ko-KR" altLang="en-US" smtClean="0"/>
              <a:t>쓰는데 걸리는 시간</a:t>
            </a:r>
          </a:p>
          <a:p>
            <a:r>
              <a:rPr lang="en-US" altLang="ko-KR" smtClean="0"/>
              <a:t>Turn Around Time : </a:t>
            </a:r>
            <a:r>
              <a:rPr lang="ko-KR" altLang="en-US" smtClean="0"/>
              <a:t>프로그램을 실행시켜 결과가 나오기까지의 시간</a:t>
            </a:r>
          </a:p>
          <a:p>
            <a:r>
              <a:rPr lang="en-US" altLang="ko-KR" smtClean="0"/>
              <a:t>Idle Time(</a:t>
            </a:r>
            <a:r>
              <a:rPr lang="ko-KR" altLang="en-US" smtClean="0"/>
              <a:t>휴무시간</a:t>
            </a:r>
            <a:r>
              <a:rPr lang="en-US" altLang="ko-KR" smtClean="0"/>
              <a:t>) : </a:t>
            </a:r>
            <a:r>
              <a:rPr lang="ko-KR" altLang="en-US" smtClean="0"/>
              <a:t>자료가 </a:t>
            </a:r>
            <a:r>
              <a:rPr lang="en-US" altLang="ko-KR" smtClean="0"/>
              <a:t>CPU</a:t>
            </a:r>
            <a:r>
              <a:rPr lang="ko-KR" altLang="en-US" smtClean="0"/>
              <a:t>에 도달할 때까지 </a:t>
            </a:r>
            <a:r>
              <a:rPr lang="en-US" altLang="ko-KR" smtClean="0"/>
              <a:t>CPU</a:t>
            </a:r>
            <a:r>
              <a:rPr lang="ko-KR" altLang="en-US" smtClean="0"/>
              <a:t>가 기다리고 있는 시간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계속</a:t>
            </a:r>
            <a:endParaRPr lang="ko-KR" altLang="en-US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4282" y="1357298"/>
            <a:ext cx="8543956" cy="4525963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z="4000" smtClean="0"/>
              <a:t>가격이 저렴하고 대량의 자료를 저장할 수 있어 백업용으로 사용된다</a:t>
            </a:r>
            <a:r>
              <a:rPr lang="en-US" altLang="ko-KR" sz="4000" smtClean="0"/>
              <a:t>.</a:t>
            </a:r>
          </a:p>
          <a:p>
            <a:r>
              <a:rPr lang="ko-KR" altLang="en-US" sz="4000" smtClean="0"/>
              <a:t>순차접근</a:t>
            </a:r>
            <a:r>
              <a:rPr lang="en-US" altLang="ko-KR" sz="4000" smtClean="0"/>
              <a:t>(SASD)</a:t>
            </a:r>
            <a:r>
              <a:rPr lang="ko-KR" altLang="en-US" sz="4000" smtClean="0"/>
              <a:t>만이 가능하다</a:t>
            </a:r>
            <a:r>
              <a:rPr lang="en-US" altLang="ko-KR" sz="4000" smtClean="0"/>
              <a:t>.</a:t>
            </a:r>
          </a:p>
          <a:p>
            <a:r>
              <a:rPr lang="ko-KR" altLang="en-US" sz="4000" smtClean="0"/>
              <a:t>물리 레코드 </a:t>
            </a:r>
            <a:r>
              <a:rPr lang="en-US" altLang="ko-KR" sz="4000" smtClean="0"/>
              <a:t>: </a:t>
            </a:r>
            <a:r>
              <a:rPr lang="ko-KR" altLang="en-US" sz="4000" smtClean="0"/>
              <a:t>입출력의 단위</a:t>
            </a:r>
            <a:r>
              <a:rPr lang="en-US" altLang="ko-KR" sz="4000" smtClean="0"/>
              <a:t>(</a:t>
            </a:r>
            <a:r>
              <a:rPr lang="ko-KR" altLang="en-US" sz="4000" smtClean="0"/>
              <a:t>논리레코드의 묶음</a:t>
            </a:r>
            <a:r>
              <a:rPr lang="en-US" altLang="ko-KR" sz="4000" smtClean="0"/>
              <a:t>), </a:t>
            </a:r>
            <a:r>
              <a:rPr lang="ko-KR" altLang="en-US" sz="4000" smtClean="0"/>
              <a:t>블록</a:t>
            </a:r>
          </a:p>
          <a:p>
            <a:r>
              <a:rPr lang="ko-KR" altLang="en-US" sz="4000" smtClean="0"/>
              <a:t>논리 레코드 </a:t>
            </a:r>
            <a:r>
              <a:rPr lang="en-US" altLang="ko-KR" sz="4000" smtClean="0"/>
              <a:t>: </a:t>
            </a:r>
            <a:r>
              <a:rPr lang="ko-KR" altLang="en-US" sz="4000" smtClean="0"/>
              <a:t>자료처리의 단위</a:t>
            </a:r>
          </a:p>
          <a:p>
            <a:pPr lvl="1"/>
            <a:r>
              <a:rPr lang="en-US" altLang="ko-KR" smtClean="0"/>
              <a:t>BOT(Beginning Of Tape) : </a:t>
            </a:r>
            <a:r>
              <a:rPr lang="ko-KR" altLang="en-US" smtClean="0"/>
              <a:t>테이프의 시작 부분</a:t>
            </a:r>
          </a:p>
          <a:p>
            <a:pPr lvl="1"/>
            <a:r>
              <a:rPr lang="en-US" altLang="ko-KR" smtClean="0"/>
              <a:t>EOT(End Of Tape) : </a:t>
            </a:r>
            <a:r>
              <a:rPr lang="ko-KR" altLang="en-US" smtClean="0"/>
              <a:t>테이프의 끝부분을 나타내는 마크</a:t>
            </a:r>
          </a:p>
          <a:p>
            <a:pPr lvl="1"/>
            <a:r>
              <a:rPr lang="en-US" altLang="ko-KR" smtClean="0"/>
              <a:t>IRG(Inter Record Gap) : </a:t>
            </a:r>
            <a:r>
              <a:rPr lang="ko-KR" altLang="en-US" smtClean="0"/>
              <a:t>논리레코드와 논리레코드 사이의 공백부분</a:t>
            </a:r>
          </a:p>
          <a:p>
            <a:pPr lvl="1"/>
            <a:r>
              <a:rPr lang="en-US" altLang="ko-KR" smtClean="0"/>
              <a:t>IBG(Inter Block Gap) : </a:t>
            </a:r>
            <a:r>
              <a:rPr lang="ko-KR" altLang="en-US" smtClean="0"/>
              <a:t>블록과 블록 사이의 공백부분</a:t>
            </a:r>
          </a:p>
          <a:p>
            <a:pPr lvl="1"/>
            <a:r>
              <a:rPr lang="en-US" altLang="ko-KR" smtClean="0"/>
              <a:t>BPI(Byte Per Inch) : 1</a:t>
            </a:r>
            <a:r>
              <a:rPr lang="ko-KR" altLang="en-US" smtClean="0"/>
              <a:t>인치당 저장되는 바이트 수</a:t>
            </a:r>
            <a:r>
              <a:rPr lang="en-US" altLang="ko-KR" smtClean="0"/>
              <a:t>(</a:t>
            </a:r>
            <a:r>
              <a:rPr lang="ko-KR" altLang="en-US" smtClean="0"/>
              <a:t>기록밀도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 smtClean="0"/>
              <a:t>B/F(Blocking Factor) : IBG</a:t>
            </a:r>
            <a:r>
              <a:rPr lang="ko-KR" altLang="en-US" smtClean="0"/>
              <a:t>와 </a:t>
            </a:r>
            <a:r>
              <a:rPr lang="en-US" altLang="ko-KR" smtClean="0"/>
              <a:t>IBG </a:t>
            </a:r>
            <a:r>
              <a:rPr lang="ko-KR" altLang="en-US" smtClean="0"/>
              <a:t>사이에 있는 논리레코드의 수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4)</a:t>
            </a:r>
            <a:r>
              <a:rPr lang="ko-KR" altLang="en-US" smtClean="0"/>
              <a:t> 자기테이프</a:t>
            </a:r>
            <a:r>
              <a:rPr lang="en-US" altLang="ko-KR" smtClean="0"/>
              <a:t>(Magnetic Tape)</a:t>
            </a:r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500174"/>
            <a:ext cx="7153295" cy="171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1142976" y="3857628"/>
            <a:ext cx="6858048" cy="192882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mtClean="0">
                <a:solidFill>
                  <a:schemeClr val="tx1"/>
                </a:solidFill>
              </a:rPr>
              <a:t>BOT(Beginning Of Tape) : </a:t>
            </a:r>
            <a:r>
              <a:rPr lang="ko-KR" altLang="en-US" smtClean="0">
                <a:solidFill>
                  <a:schemeClr val="tx1"/>
                </a:solidFill>
              </a:rPr>
              <a:t>테이프의 시작 부분</a:t>
            </a:r>
          </a:p>
          <a:p>
            <a:pPr lvl="1"/>
            <a:r>
              <a:rPr lang="en-US" altLang="ko-KR" smtClean="0">
                <a:solidFill>
                  <a:schemeClr val="tx1"/>
                </a:solidFill>
              </a:rPr>
              <a:t>EOT(End Of Tape) : </a:t>
            </a:r>
            <a:r>
              <a:rPr lang="ko-KR" altLang="en-US" smtClean="0">
                <a:solidFill>
                  <a:schemeClr val="tx1"/>
                </a:solidFill>
              </a:rPr>
              <a:t>테이프의 끝부분을 나타내는 마크</a:t>
            </a:r>
          </a:p>
          <a:p>
            <a:pPr lvl="1"/>
            <a:r>
              <a:rPr lang="en-US" altLang="ko-KR" smtClean="0">
                <a:solidFill>
                  <a:schemeClr val="tx1"/>
                </a:solidFill>
              </a:rPr>
              <a:t>IRG(Inter Record Gap) : </a:t>
            </a:r>
            <a:r>
              <a:rPr lang="ko-KR" altLang="en-US" smtClean="0">
                <a:solidFill>
                  <a:schemeClr val="tx1"/>
                </a:solidFill>
              </a:rPr>
              <a:t>논리레코드와 논리레코드 사이의 공백부분</a:t>
            </a:r>
          </a:p>
          <a:p>
            <a:pPr lvl="1"/>
            <a:r>
              <a:rPr lang="en-US" altLang="ko-KR" smtClean="0">
                <a:solidFill>
                  <a:schemeClr val="tx1"/>
                </a:solidFill>
              </a:rPr>
              <a:t>IBG(Inter Block Gap) : </a:t>
            </a:r>
            <a:r>
              <a:rPr lang="ko-KR" altLang="en-US" smtClean="0">
                <a:solidFill>
                  <a:schemeClr val="tx1"/>
                </a:solidFill>
              </a:rPr>
              <a:t>블록과 블록 사이의 공백부분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1357298"/>
            <a:ext cx="8429684" cy="4857784"/>
          </a:xfrm>
        </p:spPr>
        <p:txBody>
          <a:bodyPr/>
          <a:lstStyle/>
          <a:p>
            <a:r>
              <a:rPr lang="ko-KR" altLang="en-US" sz="2400" smtClean="0"/>
              <a:t>순차 접근방식만 가능</a:t>
            </a:r>
            <a:endParaRPr lang="en-US" altLang="ko-KR" sz="2400" smtClean="0"/>
          </a:p>
          <a:p>
            <a:r>
              <a:rPr lang="ko-KR" altLang="en-US" sz="2400" smtClean="0"/>
              <a:t>접근방식</a:t>
            </a:r>
          </a:p>
          <a:p>
            <a:pPr lvl="1"/>
            <a:r>
              <a:rPr lang="ko-KR" altLang="en-US" sz="2000" smtClean="0"/>
              <a:t>  직접접근방식</a:t>
            </a:r>
            <a:r>
              <a:rPr lang="en-US" altLang="ko-KR" sz="2000" smtClean="0"/>
              <a:t>(DASD)</a:t>
            </a:r>
            <a:r>
              <a:rPr lang="ko-KR" altLang="en-US" sz="2000" smtClean="0"/>
              <a:t> </a:t>
            </a:r>
            <a:r>
              <a:rPr lang="en-US" altLang="ko-KR" sz="2000" smtClean="0"/>
              <a:t>: </a:t>
            </a:r>
            <a:r>
              <a:rPr lang="ko-KR" altLang="en-US" sz="2000" smtClean="0"/>
              <a:t>레코드를 임의의 장소에서 저장하거나 임의의 장소에서 읽어 내는 방식</a:t>
            </a:r>
          </a:p>
          <a:p>
            <a:pPr lvl="1"/>
            <a:r>
              <a:rPr lang="ko-KR" altLang="en-US" sz="2000" smtClean="0"/>
              <a:t>   순차접근방식</a:t>
            </a:r>
            <a:r>
              <a:rPr lang="en-US" altLang="ko-KR" sz="2000" smtClean="0"/>
              <a:t>(SASD)</a:t>
            </a:r>
            <a:r>
              <a:rPr lang="ko-KR" altLang="en-US" sz="2000" smtClean="0"/>
              <a:t> </a:t>
            </a:r>
            <a:r>
              <a:rPr lang="en-US" altLang="ko-KR" sz="2000" smtClean="0"/>
              <a:t>: </a:t>
            </a:r>
            <a:r>
              <a:rPr lang="ko-KR" altLang="en-US" sz="2000" smtClean="0"/>
              <a:t>데이터를 순차적으로 읽고 쓰는 방식</a:t>
            </a:r>
          </a:p>
          <a:p>
            <a:r>
              <a:rPr lang="ko-KR" altLang="en-US" sz="2400" smtClean="0"/>
              <a:t>  기억장치의 처리 속도 </a:t>
            </a:r>
            <a:r>
              <a:rPr lang="en-US" altLang="ko-KR" sz="2400" smtClean="0"/>
              <a:t>: </a:t>
            </a:r>
            <a:r>
              <a:rPr lang="ko-KR" altLang="en-US" sz="2400" smtClean="0"/>
              <a:t>캐시기억장치 </a:t>
            </a:r>
            <a:r>
              <a:rPr lang="en-US" altLang="ko-KR" sz="2400" smtClean="0"/>
              <a:t>&gt; </a:t>
            </a:r>
            <a:r>
              <a:rPr lang="ko-KR" altLang="en-US" sz="2400" smtClean="0"/>
              <a:t>주기억장치 </a:t>
            </a:r>
            <a:r>
              <a:rPr lang="en-US" altLang="ko-KR" sz="2400" smtClean="0"/>
              <a:t>&gt; </a:t>
            </a:r>
            <a:r>
              <a:rPr lang="ko-KR" altLang="en-US" sz="2400" smtClean="0"/>
              <a:t>보조기억장치</a:t>
            </a:r>
          </a:p>
          <a:p>
            <a:r>
              <a:rPr lang="ko-KR" altLang="en-US" sz="2400" smtClean="0"/>
              <a:t>  보조기억장치의 처리 속도 </a:t>
            </a:r>
            <a:r>
              <a:rPr lang="en-US" altLang="ko-KR" sz="2400" smtClean="0"/>
              <a:t>: </a:t>
            </a:r>
            <a:r>
              <a:rPr lang="ko-KR" altLang="en-US" sz="2400" smtClean="0"/>
              <a:t>자기드럼 </a:t>
            </a:r>
            <a:r>
              <a:rPr lang="en-US" altLang="ko-KR" sz="2400" smtClean="0"/>
              <a:t>&gt; </a:t>
            </a:r>
            <a:r>
              <a:rPr lang="ko-KR" altLang="en-US" sz="2400" smtClean="0"/>
              <a:t>하드디스크 </a:t>
            </a:r>
            <a:r>
              <a:rPr lang="en-US" altLang="ko-KR" sz="2400" smtClean="0"/>
              <a:t>&gt; CD-ROM &gt; </a:t>
            </a:r>
            <a:r>
              <a:rPr lang="ko-KR" altLang="en-US" sz="2400" smtClean="0"/>
              <a:t>플로피 디스크 </a:t>
            </a:r>
            <a:r>
              <a:rPr lang="en-US" altLang="ko-KR" sz="2400" smtClean="0"/>
              <a:t>&gt; </a:t>
            </a:r>
            <a:r>
              <a:rPr lang="ko-KR" altLang="en-US" sz="2400" smtClean="0"/>
              <a:t>자기 테이프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계속</a:t>
            </a:r>
            <a:endParaRPr lang="ko-KR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smtClean="0"/>
              <a:t>산술논리연산장치</a:t>
            </a:r>
            <a:r>
              <a:rPr lang="en-US" altLang="ko-KR" smtClean="0"/>
              <a:t>(Arithmetic and Logical Unit: ALU)</a:t>
            </a:r>
          </a:p>
          <a:p>
            <a:pPr>
              <a:lnSpc>
                <a:spcPct val="200000"/>
              </a:lnSpc>
            </a:pPr>
            <a:r>
              <a:rPr lang="ko-KR" altLang="en-US" smtClean="0"/>
              <a:t>레지스터 세트</a:t>
            </a:r>
            <a:r>
              <a:rPr lang="en-US" altLang="ko-KR" smtClean="0"/>
              <a:t>(Register Set)</a:t>
            </a:r>
          </a:p>
          <a:p>
            <a:pPr>
              <a:lnSpc>
                <a:spcPct val="200000"/>
              </a:lnSpc>
            </a:pPr>
            <a:r>
              <a:rPr lang="ko-KR" altLang="en-US" smtClean="0"/>
              <a:t>제어 유니트</a:t>
            </a:r>
            <a:r>
              <a:rPr lang="en-US" altLang="ko-KR" smtClean="0"/>
              <a:t>(Control Unit)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1.</a:t>
            </a:r>
            <a:r>
              <a:rPr lang="ko-KR" altLang="en-US" smtClean="0"/>
              <a:t> </a:t>
            </a:r>
            <a:r>
              <a:rPr lang="en-US" altLang="ko-KR" smtClean="0"/>
              <a:t>CPU</a:t>
            </a:r>
            <a:r>
              <a:rPr lang="ko-KR" altLang="en-US" smtClean="0"/>
              <a:t>의 기본 구조</a:t>
            </a:r>
            <a:r>
              <a:rPr lang="en-US" altLang="ko-KR" smtClean="0"/>
              <a:t> </a:t>
            </a:r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7158" y="1285860"/>
            <a:ext cx="8229600" cy="2757494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mtClean="0"/>
              <a:t>CD-ROM </a:t>
            </a:r>
            <a:r>
              <a:rPr lang="ko-KR" altLang="en-US" smtClean="0"/>
              <a:t>디스크는 디지털 데이터를 저장하는 빛이 나는 기층</a:t>
            </a:r>
            <a:r>
              <a:rPr lang="en-US" altLang="ko-KR" smtClean="0"/>
              <a:t>(shyny underlayer)</a:t>
            </a:r>
            <a:r>
              <a:rPr lang="ko-KR" altLang="en-US" smtClean="0"/>
              <a:t>을 가진 폴리카보네이트</a:t>
            </a:r>
            <a:r>
              <a:rPr lang="en-US" altLang="ko-KR" smtClean="0"/>
              <a:t>(bulletproof polycarbonate)</a:t>
            </a:r>
            <a:r>
              <a:rPr lang="ko-KR" altLang="en-US" smtClean="0"/>
              <a:t>로 이루어진 직경 </a:t>
            </a:r>
            <a:r>
              <a:rPr lang="en-US" altLang="ko-KR" smtClean="0"/>
              <a:t>120mm</a:t>
            </a:r>
            <a:r>
              <a:rPr lang="ko-KR" altLang="en-US" smtClean="0"/>
              <a:t>의 원형물체이다</a:t>
            </a:r>
            <a:r>
              <a:rPr lang="en-US" altLang="ko-KR" smtClean="0"/>
              <a:t>. </a:t>
            </a:r>
            <a:r>
              <a:rPr lang="ko-KR" altLang="en-US" smtClean="0"/>
              <a:t>디스크의 한쪽 면만을 이용할 수 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600MB</a:t>
            </a:r>
            <a:r>
              <a:rPr lang="ko-KR" altLang="en-US" smtClean="0"/>
              <a:t>이상 </a:t>
            </a:r>
            <a:r>
              <a:rPr lang="en-US" altLang="ko-KR" smtClean="0"/>
              <a:t>(</a:t>
            </a:r>
            <a:r>
              <a:rPr lang="ko-KR" altLang="en-US" smtClean="0"/>
              <a:t>영화를 </a:t>
            </a:r>
            <a:r>
              <a:rPr lang="en-US" altLang="ko-KR" smtClean="0"/>
              <a:t>74</a:t>
            </a:r>
            <a:r>
              <a:rPr lang="ko-KR" altLang="en-US" smtClean="0"/>
              <a:t>분 저장할 수 있다</a:t>
            </a:r>
            <a:r>
              <a:rPr lang="en-US" altLang="ko-KR" smtClean="0"/>
              <a:t>)</a:t>
            </a:r>
            <a:r>
              <a:rPr lang="ko-KR" altLang="en-US" smtClean="0"/>
              <a:t> 의 대용량 기억장치</a:t>
            </a:r>
            <a:r>
              <a:rPr lang="en-US" altLang="ko-KR" smtClean="0"/>
              <a:t>, </a:t>
            </a:r>
            <a:r>
              <a:rPr lang="ko-KR" altLang="en-US" smtClean="0"/>
              <a:t>영상</a:t>
            </a:r>
            <a:r>
              <a:rPr lang="en-US" altLang="ko-KR" smtClean="0"/>
              <a:t>․</a:t>
            </a:r>
            <a:r>
              <a:rPr lang="ko-KR" altLang="en-US" smtClean="0"/>
              <a:t>음악등의 정보를 기록하기 좋다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5) CD-ROM</a:t>
            </a:r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4026033"/>
            <a:ext cx="2874959" cy="2441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4" y="4500570"/>
            <a:ext cx="2163751" cy="1586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1461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mtClean="0"/>
              <a:t>지름 </a:t>
            </a:r>
            <a:r>
              <a:rPr lang="en-US" altLang="ko-KR" smtClean="0"/>
              <a:t>12cm</a:t>
            </a:r>
            <a:r>
              <a:rPr lang="ko-KR" altLang="en-US" smtClean="0"/>
              <a:t>으로 기존의 오디오 </a:t>
            </a:r>
            <a:r>
              <a:rPr lang="en-US" altLang="ko-KR" smtClean="0"/>
              <a:t>CD</a:t>
            </a:r>
            <a:r>
              <a:rPr lang="ko-KR" altLang="en-US" smtClean="0"/>
              <a:t>나 </a:t>
            </a:r>
            <a:r>
              <a:rPr lang="en-US" altLang="ko-KR" smtClean="0"/>
              <a:t>CD-ROM</a:t>
            </a:r>
            <a:r>
              <a:rPr lang="ko-KR" altLang="en-US" smtClean="0"/>
              <a:t>과 겉모양은 같다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용량면에서 최소 </a:t>
            </a:r>
            <a:r>
              <a:rPr lang="en-US" altLang="ko-KR" smtClean="0"/>
              <a:t>4.7GB</a:t>
            </a:r>
            <a:r>
              <a:rPr lang="ko-KR" altLang="en-US" smtClean="0"/>
              <a:t>로 </a:t>
            </a:r>
            <a:r>
              <a:rPr lang="en-US" altLang="ko-KR" smtClean="0"/>
              <a:t>CD-ROM</a:t>
            </a:r>
            <a:r>
              <a:rPr lang="ko-KR" altLang="en-US" smtClean="0"/>
              <a:t>의 </a:t>
            </a:r>
            <a:r>
              <a:rPr lang="en-US" altLang="ko-KR" smtClean="0"/>
              <a:t>7</a:t>
            </a:r>
            <a:r>
              <a:rPr lang="ko-KR" altLang="en-US" smtClean="0"/>
              <a:t>배가 넘어 차세대 기록매체로 각광받고 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비해 </a:t>
            </a:r>
            <a:r>
              <a:rPr lang="en-US" altLang="ko-KR" smtClean="0"/>
              <a:t>DVD-ROM</a:t>
            </a:r>
            <a:r>
              <a:rPr lang="ko-KR" altLang="en-US" smtClean="0"/>
              <a:t>은 영상자료를 압축하기 위해 </a:t>
            </a:r>
            <a:r>
              <a:rPr lang="en-US" altLang="ko-KR" smtClean="0"/>
              <a:t>MPEG-2</a:t>
            </a:r>
            <a:r>
              <a:rPr lang="ko-KR" altLang="en-US" smtClean="0"/>
              <a:t>를 사용한다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6) DVD</a:t>
            </a:r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4214818"/>
            <a:ext cx="3071834" cy="2032736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다음 중 </a:t>
            </a:r>
            <a:r>
              <a:rPr lang="en-US" altLang="ko-KR" smtClean="0"/>
              <a:t>EEPROM</a:t>
            </a:r>
            <a:r>
              <a:rPr lang="ko-KR" altLang="en-US" smtClean="0"/>
              <a:t>의 일종으로 휴대용 컴퓨터나 디지털카메라 등의 보조기억장치로 이용되는 메모리는</a:t>
            </a:r>
            <a:r>
              <a:rPr lang="en-US" altLang="ko-KR" smtClean="0"/>
              <a:t>?</a:t>
            </a:r>
          </a:p>
          <a:p>
            <a:r>
              <a:rPr lang="en-US" altLang="ko-KR" smtClean="0"/>
              <a:t>① </a:t>
            </a:r>
            <a:r>
              <a:rPr lang="ko-KR" altLang="en-US" smtClean="0"/>
              <a:t>플래시 메모리</a:t>
            </a:r>
            <a:r>
              <a:rPr lang="en-US" altLang="ko-KR" smtClean="0"/>
              <a:t>(Flash Memory)</a:t>
            </a:r>
          </a:p>
          <a:p>
            <a:r>
              <a:rPr lang="en-US" altLang="ko-KR" smtClean="0"/>
              <a:t>② </a:t>
            </a:r>
            <a:r>
              <a:rPr lang="ko-KR" altLang="en-US" smtClean="0"/>
              <a:t>플로피 디스크</a:t>
            </a:r>
            <a:r>
              <a:rPr lang="en-US" altLang="ko-KR" smtClean="0"/>
              <a:t>(Floppy Disk)</a:t>
            </a:r>
          </a:p>
          <a:p>
            <a:r>
              <a:rPr lang="en-US" altLang="ko-KR" smtClean="0"/>
              <a:t>③ </a:t>
            </a:r>
            <a:r>
              <a:rPr lang="ko-KR" altLang="en-US" smtClean="0"/>
              <a:t>캐쉬 메모리</a:t>
            </a:r>
            <a:r>
              <a:rPr lang="en-US" altLang="ko-KR" smtClean="0"/>
              <a:t>(Cache Memory)</a:t>
            </a:r>
          </a:p>
          <a:p>
            <a:r>
              <a:rPr lang="en-US" altLang="ko-KR" smtClean="0"/>
              <a:t>④ </a:t>
            </a:r>
            <a:r>
              <a:rPr lang="ko-KR" altLang="en-US" smtClean="0"/>
              <a:t>광 디스크</a:t>
            </a:r>
            <a:r>
              <a:rPr lang="en-US" altLang="ko-KR" smtClean="0"/>
              <a:t>(Optical Disk)</a:t>
            </a:r>
          </a:p>
          <a:p>
            <a:endParaRPr lang="en-US" altLang="ko-KR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1</a:t>
            </a:r>
            <a:r>
              <a:rPr lang="en-US" altLang="ko-KR" sz="1400" smtClean="0"/>
              <a:t>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2011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3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다음 중 자기디스크 장치에서 디스크가 회전하여 원하는 섹터가 헤드밑에</a:t>
            </a:r>
            <a:r>
              <a:rPr lang="en-US" altLang="ko-KR" smtClean="0"/>
              <a:t> </a:t>
            </a:r>
            <a:r>
              <a:rPr lang="ko-KR" altLang="en-US" smtClean="0"/>
              <a:t>올때가지 걸리는 시간을 의마하는 것은</a:t>
            </a:r>
            <a:r>
              <a:rPr lang="en-US" altLang="ko-KR" smtClean="0"/>
              <a:t>?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smtClean="0"/>
              <a:t>Seek Time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smtClean="0"/>
              <a:t>Latency Time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smtClean="0"/>
              <a:t>Access Time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smtClean="0"/>
              <a:t>Sector Time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2 </a:t>
            </a:r>
            <a:r>
              <a:rPr lang="en-US" altLang="ko-KR" sz="1400" smtClean="0"/>
              <a:t>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2007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3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다음 중 컴퓨터의 </a:t>
            </a:r>
            <a:r>
              <a:rPr lang="en-US" altLang="ko-KR" smtClean="0"/>
              <a:t>CPU</a:t>
            </a:r>
            <a:r>
              <a:rPr lang="ko-KR" altLang="en-US" smtClean="0"/>
              <a:t>내에서 다음에 수행할 명령어의 주소를 가리키는 레지스터는</a:t>
            </a:r>
            <a:r>
              <a:rPr lang="en-US" altLang="ko-KR" smtClean="0"/>
              <a:t>?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smtClean="0"/>
              <a:t>누산기</a:t>
            </a:r>
            <a:endParaRPr lang="en-US" altLang="ko-KR" smtClean="0"/>
          </a:p>
          <a:p>
            <a:pPr marL="514350" indent="-514350">
              <a:buFont typeface="+mj-ea"/>
              <a:buAutoNum type="circleNumDbPlain"/>
            </a:pPr>
            <a:r>
              <a:rPr lang="ko-KR" altLang="en-US" smtClean="0"/>
              <a:t>프로그램카운터</a:t>
            </a:r>
            <a:endParaRPr lang="en-US" altLang="ko-KR" smtClean="0"/>
          </a:p>
          <a:p>
            <a:pPr marL="514350" indent="-514350">
              <a:buFont typeface="+mj-ea"/>
              <a:buAutoNum type="circleNumDbPlain"/>
            </a:pPr>
            <a:r>
              <a:rPr lang="ko-KR" altLang="en-US" smtClean="0"/>
              <a:t>명령어레지스터</a:t>
            </a:r>
            <a:endParaRPr lang="en-US" altLang="ko-KR" smtClean="0"/>
          </a:p>
          <a:p>
            <a:pPr marL="514350" indent="-514350">
              <a:buFont typeface="+mj-ea"/>
              <a:buAutoNum type="circleNumDbPlain"/>
            </a:pPr>
            <a:r>
              <a:rPr lang="ko-KR" altLang="en-US" smtClean="0"/>
              <a:t>메모리주소 레지스터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3</a:t>
            </a:r>
            <a:r>
              <a:rPr lang="en-US" altLang="ko-KR" sz="1400" smtClean="0"/>
              <a:t> 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2005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3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mtClean="0"/>
              <a:t>1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①</a:t>
            </a:r>
            <a:r>
              <a:rPr lang="en-US" altLang="ko-KR" smtClean="0"/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mtClean="0"/>
              <a:t>2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②</a:t>
            </a:r>
            <a:r>
              <a:rPr lang="en-US" altLang="ko-KR" smtClean="0"/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mtClean="0"/>
              <a:t>3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②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답</a:t>
            </a:r>
            <a:endParaRPr lang="ko-KR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1.</a:t>
            </a:r>
            <a:r>
              <a:rPr lang="ko-KR" altLang="en-US" smtClean="0"/>
              <a:t> </a:t>
            </a:r>
            <a:r>
              <a:rPr lang="en-US" altLang="ko-KR" smtClean="0"/>
              <a:t>CPU</a:t>
            </a:r>
            <a:r>
              <a:rPr lang="ko-KR" altLang="en-US" smtClean="0"/>
              <a:t>의 기본 구조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레지스터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산술논리연산장치</a:t>
            </a:r>
            <a:r>
              <a:rPr lang="en-US" altLang="ko-KR" smtClean="0"/>
              <a:t>(ALU)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4. </a:t>
            </a:r>
            <a:r>
              <a:rPr lang="ko-KR" altLang="en-US" smtClean="0"/>
              <a:t>버스의 종류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5. </a:t>
            </a:r>
            <a:r>
              <a:rPr lang="ko-KR" altLang="en-US" smtClean="0"/>
              <a:t>주기억장치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6. </a:t>
            </a:r>
            <a:r>
              <a:rPr lang="ko-KR" altLang="en-US" smtClean="0"/>
              <a:t>보조기억장치의 종류</a:t>
            </a:r>
            <a:r>
              <a:rPr lang="en-US" altLang="ko-KR" smtClean="0"/>
              <a:t> </a:t>
            </a:r>
            <a:endParaRPr lang="ko-KR" altLang="en-US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리</a:t>
            </a:r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mtClean="0"/>
              <a:t>각종 산술 연산들과 논리 연산들을 수행하는 회로들로 이루어진 하드웨어 모듈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산술 연산 </a:t>
            </a:r>
            <a:r>
              <a:rPr lang="en-US" altLang="ko-KR" smtClean="0"/>
              <a:t>: +, -, ×, ÷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논리 연산 </a:t>
            </a:r>
            <a:r>
              <a:rPr lang="en-US" altLang="ko-KR" smtClean="0"/>
              <a:t>: AND, OR, NOT, XOR </a:t>
            </a:r>
            <a:r>
              <a:rPr lang="ko-KR" altLang="en-US" smtClean="0"/>
              <a:t>등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1) </a:t>
            </a:r>
            <a:r>
              <a:rPr lang="ko-KR" altLang="en-US" smtClean="0"/>
              <a:t>산술논리연산장치</a:t>
            </a:r>
            <a:r>
              <a:rPr lang="en-US" altLang="ko-KR" smtClean="0"/>
              <a:t>(ALU)</a:t>
            </a:r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CPU </a:t>
            </a:r>
            <a:r>
              <a:rPr lang="ko-KR" altLang="en-US" smtClean="0"/>
              <a:t>내부 레지스터들의 집합</a:t>
            </a:r>
            <a:r>
              <a:rPr lang="en-US" altLang="ko-KR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컴퓨터의 기억장치들 중에서 액세스 속도가 가장 빠름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CPU </a:t>
            </a:r>
            <a:r>
              <a:rPr lang="ko-KR" altLang="en-US" smtClean="0"/>
              <a:t>내부에 포함할 수 있는 레지스터들의 수가 제한됨</a:t>
            </a:r>
            <a:r>
              <a:rPr lang="en-US" altLang="ko-KR" smtClean="0"/>
              <a:t>(</a:t>
            </a:r>
            <a:r>
              <a:rPr lang="ko-KR" altLang="en-US" smtClean="0"/>
              <a:t>특수 목적용 레지스터들과 적은 수의 일반 목적용 레지스터들</a:t>
            </a:r>
            <a:r>
              <a:rPr lang="en-US" altLang="ko-KR" smtClean="0"/>
              <a:t>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2) </a:t>
            </a:r>
            <a:r>
              <a:rPr lang="ko-KR" altLang="en-US" smtClean="0"/>
              <a:t>레지스터 세트 </a:t>
            </a:r>
            <a:r>
              <a:rPr lang="en-US" altLang="ko-KR" smtClean="0"/>
              <a:t>(register set)</a:t>
            </a:r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mtClean="0"/>
              <a:t>프로그램 코드</a:t>
            </a:r>
            <a:r>
              <a:rPr lang="en-US" altLang="ko-KR" smtClean="0"/>
              <a:t>(</a:t>
            </a:r>
            <a:r>
              <a:rPr lang="ko-KR" altLang="en-US" smtClean="0"/>
              <a:t>명령어</a:t>
            </a:r>
            <a:r>
              <a:rPr lang="en-US" altLang="ko-KR" smtClean="0"/>
              <a:t>)</a:t>
            </a:r>
            <a:r>
              <a:rPr lang="ko-KR" altLang="en-US" smtClean="0"/>
              <a:t>를 해석하고</a:t>
            </a:r>
            <a:r>
              <a:rPr lang="en-US" altLang="ko-KR" smtClean="0"/>
              <a:t>, </a:t>
            </a:r>
            <a:r>
              <a:rPr lang="ko-KR" altLang="en-US" smtClean="0"/>
              <a:t>그것을 실행하기 위한 제어 신호들</a:t>
            </a:r>
            <a:r>
              <a:rPr lang="en-US" altLang="ko-KR" smtClean="0"/>
              <a:t>(control signals)</a:t>
            </a:r>
            <a:r>
              <a:rPr lang="ko-KR" altLang="en-US" smtClean="0"/>
              <a:t>을 순차적으로 발생하는 하드웨어 모듈</a:t>
            </a:r>
          </a:p>
          <a:p>
            <a:pPr>
              <a:lnSpc>
                <a:spcPct val="150000"/>
              </a:lnSpc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3) </a:t>
            </a:r>
            <a:r>
              <a:rPr lang="ko-KR" altLang="en-US" smtClean="0"/>
              <a:t>컨트롤 유니트</a:t>
            </a:r>
            <a:r>
              <a:rPr lang="en-US" altLang="ko-KR" smtClean="0"/>
              <a:t>(CU)</a:t>
            </a:r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ALU</a:t>
            </a:r>
            <a:r>
              <a:rPr lang="ko-KR" altLang="en-US" smtClean="0"/>
              <a:t>와 레지스터들 간의 데이터 이동을 위한 데이터 선들과 제어 유니트로부터 발생되는 제어 신호 선들로 구성된 내부 버스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외부의 시스템 버스들과는 직접 연결되지 않으며</a:t>
            </a:r>
            <a:r>
              <a:rPr lang="en-US" altLang="ko-KR" smtClean="0"/>
              <a:t>, </a:t>
            </a:r>
            <a:r>
              <a:rPr lang="ko-KR" altLang="en-US" smtClean="0"/>
              <a:t>반드시 버퍼 레지스터들 혹은 시스템 버스 인터페이스 회로를 통하여 시스템 버스와 접속</a:t>
            </a:r>
            <a:r>
              <a:rPr lang="en-US" altLang="ko-KR" smtClean="0"/>
              <a:t>. </a:t>
            </a:r>
          </a:p>
          <a:p>
            <a:pPr>
              <a:lnSpc>
                <a:spcPct val="150000"/>
              </a:lnSpc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/>
              <a:t>4) </a:t>
            </a:r>
            <a:r>
              <a:rPr lang="ko-KR" altLang="en-US" sz="3600" smtClean="0"/>
              <a:t>내부 </a:t>
            </a:r>
            <a:r>
              <a:rPr lang="en-US" altLang="ko-KR" sz="3600" smtClean="0"/>
              <a:t>CPU </a:t>
            </a:r>
            <a:r>
              <a:rPr lang="ko-KR" altLang="en-US" sz="3600" smtClean="0"/>
              <a:t>버스</a:t>
            </a:r>
            <a:r>
              <a:rPr lang="en-US" altLang="ko-KR" sz="3600" smtClean="0"/>
              <a:t>(internal CPU bus)</a:t>
            </a:r>
            <a:endParaRPr lang="ko-KR" altLang="en-US"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다음에 인출할 명령어의 주소를 가지고 있는 레지스터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각 명령어가 인출된 후에는 자동적으로 일정 크기</a:t>
            </a:r>
            <a:r>
              <a:rPr lang="en-US" altLang="ko-KR" smtClean="0"/>
              <a:t>(</a:t>
            </a:r>
            <a:r>
              <a:rPr lang="ko-KR" altLang="en-US" smtClean="0"/>
              <a:t>한 명령어 길이</a:t>
            </a:r>
            <a:r>
              <a:rPr lang="en-US" altLang="ko-KR" smtClean="0"/>
              <a:t>)</a:t>
            </a:r>
            <a:r>
              <a:rPr lang="ko-KR" altLang="en-US" smtClean="0"/>
              <a:t>만큼 증가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분기</a:t>
            </a:r>
            <a:r>
              <a:rPr lang="en-US" altLang="ko-KR" smtClean="0"/>
              <a:t>(branch) </a:t>
            </a:r>
            <a:r>
              <a:rPr lang="ko-KR" altLang="en-US" smtClean="0"/>
              <a:t>명령어가 실행되는 경우에는 목적지 주소로 갱신</a:t>
            </a:r>
          </a:p>
          <a:p>
            <a:pPr>
              <a:lnSpc>
                <a:spcPct val="150000"/>
              </a:lnSpc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7158" y="500042"/>
            <a:ext cx="8554805" cy="939784"/>
          </a:xfrm>
        </p:spPr>
        <p:txBody>
          <a:bodyPr>
            <a:noAutofit/>
          </a:bodyPr>
          <a:lstStyle/>
          <a:p>
            <a:r>
              <a:rPr lang="en-US" altLang="ko-KR" sz="3200" smtClean="0"/>
              <a:t>2. </a:t>
            </a:r>
            <a:r>
              <a:rPr lang="ko-KR" altLang="en-US" sz="3200" smtClean="0"/>
              <a:t>레지스터</a:t>
            </a:r>
            <a:r>
              <a:rPr lang="en-US" altLang="ko-KR" sz="3200" smtClean="0"/>
              <a:t/>
            </a:r>
            <a:br>
              <a:rPr lang="en-US" altLang="ko-KR" sz="3200" smtClean="0"/>
            </a:br>
            <a:r>
              <a:rPr lang="en-US" altLang="ko-KR" sz="3200" smtClean="0"/>
              <a:t>1)</a:t>
            </a:r>
            <a:r>
              <a:rPr lang="ko-KR" altLang="en-US" sz="3200" smtClean="0"/>
              <a:t> 프로그램 카운터</a:t>
            </a:r>
            <a:r>
              <a:rPr lang="en-US" altLang="ko-KR" sz="3200" smtClean="0"/>
              <a:t>(PC)</a:t>
            </a:r>
            <a:endParaRPr lang="ko-KR" altLang="en-US"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smtClean="0"/>
              <a:t>데이터를 일시적으로 저장하는 레지스터</a:t>
            </a:r>
            <a:r>
              <a:rPr lang="en-US" altLang="ko-KR" smtClean="0"/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mtClean="0"/>
              <a:t>레지스터의 크기는 </a:t>
            </a:r>
            <a:r>
              <a:rPr lang="en-US" altLang="ko-KR" smtClean="0"/>
              <a:t>CPU</a:t>
            </a:r>
            <a:r>
              <a:rPr lang="ko-KR" altLang="en-US" smtClean="0"/>
              <a:t>가 한 번에 처리할 수 있는 데이터 비트 수</a:t>
            </a:r>
            <a:r>
              <a:rPr lang="en-US" altLang="ko-KR" smtClean="0"/>
              <a:t>(</a:t>
            </a:r>
            <a:r>
              <a:rPr lang="ko-KR" altLang="en-US" smtClean="0"/>
              <a:t>단어 길이</a:t>
            </a:r>
            <a:r>
              <a:rPr lang="en-US" altLang="ko-KR" smtClean="0"/>
              <a:t>)</a:t>
            </a:r>
          </a:p>
          <a:p>
            <a:pPr>
              <a:lnSpc>
                <a:spcPct val="200000"/>
              </a:lnSpc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2) </a:t>
            </a:r>
            <a:r>
              <a:rPr lang="ko-KR" altLang="en-US" smtClean="0"/>
              <a:t>누산기</a:t>
            </a:r>
            <a:r>
              <a:rPr lang="en-US" altLang="ko-KR" smtClean="0"/>
              <a:t>(Accumulator: AC)</a:t>
            </a:r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</TotalTime>
  <Words>1213</Words>
  <Application>Microsoft Office PowerPoint</Application>
  <PresentationFormat>화면 슬라이드 쇼(4:3)</PresentationFormat>
  <Paragraphs>173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고구려 벽화</vt:lpstr>
      <vt:lpstr>3장. CPU와기억장치</vt:lpstr>
      <vt:lpstr>INDEX</vt:lpstr>
      <vt:lpstr>1. CPU의 기본 구조 </vt:lpstr>
      <vt:lpstr>1) 산술논리연산장치(ALU)</vt:lpstr>
      <vt:lpstr>2) 레지스터 세트 (register set)</vt:lpstr>
      <vt:lpstr>3) 컨트롤 유니트(CU)</vt:lpstr>
      <vt:lpstr>4) 내부 CPU 버스(internal CPU bus)</vt:lpstr>
      <vt:lpstr>2. 레지스터 1) 프로그램 카운터(PC)</vt:lpstr>
      <vt:lpstr>2) 누산기(Accumulator: AC)</vt:lpstr>
      <vt:lpstr>3) 명령어 레지스터(IR)</vt:lpstr>
      <vt:lpstr>4) 기억장치 주소 레지스터 (Memory Address Register: MAR)</vt:lpstr>
      <vt:lpstr>5) 기억장치 버퍼 레지스터 (Memory Buffer Register: MBR)</vt:lpstr>
      <vt:lpstr>3. 산술논리연산장치(ALU)</vt:lpstr>
      <vt:lpstr>4. 버스의 종류</vt:lpstr>
      <vt:lpstr>1) 데이터 버스(data bus)</vt:lpstr>
      <vt:lpstr>2) 주소 버스(address bus)</vt:lpstr>
      <vt:lpstr>3) 제어 버스(control bus)</vt:lpstr>
      <vt:lpstr>5. 주기억장치</vt:lpstr>
      <vt:lpstr>1)RAM(Random Access Memory)</vt:lpstr>
      <vt:lpstr>슬라이드 20</vt:lpstr>
      <vt:lpstr>2)ROM (Read Only Memory)</vt:lpstr>
      <vt:lpstr>6. 보조기억장치의 종류</vt:lpstr>
      <vt:lpstr>1) 플로피 디스크(Floppy Disk)</vt:lpstr>
      <vt:lpstr>2) 하드 디스크(Hard Disk)</vt:lpstr>
      <vt:lpstr>3) 자기 디스크(magnetic disc)</vt:lpstr>
      <vt:lpstr>계속</vt:lpstr>
      <vt:lpstr>4) 자기테이프(Magnetic Tape)</vt:lpstr>
      <vt:lpstr>슬라이드 28</vt:lpstr>
      <vt:lpstr>계속</vt:lpstr>
      <vt:lpstr>5) CD-ROM</vt:lpstr>
      <vt:lpstr>6) DVD</vt:lpstr>
      <vt:lpstr>기출문제풀이1(1급 2011년 3회)</vt:lpstr>
      <vt:lpstr>기출문제풀이2 (1급 2007년 3회)</vt:lpstr>
      <vt:lpstr>기출문제풀이3 (1급 2005년 3회)</vt:lpstr>
      <vt:lpstr>정 답</vt:lpstr>
      <vt:lpstr>정 리</vt:lpstr>
    </vt:vector>
  </TitlesOfParts>
  <Company>WinXP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WinXP</cp:lastModifiedBy>
  <cp:revision>106</cp:revision>
  <dcterms:created xsi:type="dcterms:W3CDTF">2012-01-12T16:29:24Z</dcterms:created>
  <dcterms:modified xsi:type="dcterms:W3CDTF">2012-01-26T17:42:57Z</dcterms:modified>
</cp:coreProperties>
</file>