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7" r:id="rId16"/>
    <p:sldId id="301" r:id="rId17"/>
    <p:sldId id="303" r:id="rId18"/>
    <p:sldId id="302" r:id="rId19"/>
    <p:sldId id="304" r:id="rId20"/>
    <p:sldId id="306" r:id="rId21"/>
    <p:sldId id="305" r:id="rId22"/>
    <p:sldId id="284" r:id="rId23"/>
    <p:sldId id="288" r:id="rId24"/>
    <p:sldId id="289" r:id="rId25"/>
    <p:sldId id="308" r:id="rId26"/>
    <p:sldId id="287" r:id="rId27"/>
    <p:sldId id="25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입출력장치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②</a:t>
            </a:r>
            <a:r>
              <a:rPr lang="en-US" altLang="ko-KR" smtClean="0"/>
              <a:t>PS/2 </a:t>
            </a:r>
            <a:r>
              <a:rPr lang="ko-KR" altLang="en-US" smtClean="0"/>
              <a:t>마우스</a:t>
            </a:r>
          </a:p>
          <a:p>
            <a:pPr lvl="1"/>
            <a:r>
              <a:rPr lang="ko-KR" altLang="en-US" smtClean="0"/>
              <a:t>컴퓨터의 </a:t>
            </a:r>
            <a:r>
              <a:rPr lang="en-US" altLang="ko-KR" smtClean="0"/>
              <a:t>PS/2 </a:t>
            </a:r>
            <a:r>
              <a:rPr lang="ko-KR" altLang="en-US" smtClean="0"/>
              <a:t>마우스 커넥터에 연결</a:t>
            </a:r>
          </a:p>
          <a:p>
            <a:pPr lvl="1"/>
            <a:r>
              <a:rPr lang="en-US" altLang="ko-KR" smtClean="0"/>
              <a:t>PS/2 </a:t>
            </a:r>
            <a:r>
              <a:rPr lang="ko-KR" altLang="en-US" smtClean="0"/>
              <a:t>마우스 커넥터 역시 키보드 커넥터와 같은 크기로 지름이 </a:t>
            </a:r>
            <a:r>
              <a:rPr lang="en-US" altLang="ko-KR" smtClean="0"/>
              <a:t>1/3</a:t>
            </a:r>
            <a:r>
              <a:rPr lang="ko-KR" altLang="en-US" smtClean="0"/>
              <a:t>인치이고 마우스 연결 커넥터는 </a:t>
            </a:r>
            <a:r>
              <a:rPr lang="en-US" altLang="ko-KR" smtClean="0"/>
              <a:t>6</a:t>
            </a:r>
            <a:r>
              <a:rPr lang="ko-KR" altLang="en-US" smtClean="0"/>
              <a:t>개인데</a:t>
            </a:r>
            <a:br>
              <a:rPr lang="ko-KR" altLang="en-US" smtClean="0"/>
            </a:br>
            <a:r>
              <a:rPr lang="ko-KR" altLang="en-US" smtClean="0"/>
              <a:t>이 중에서 </a:t>
            </a:r>
            <a:r>
              <a:rPr lang="en-US" altLang="ko-KR" smtClean="0"/>
              <a:t>4</a:t>
            </a:r>
            <a:r>
              <a:rPr lang="ko-KR" altLang="en-US" smtClean="0"/>
              <a:t>개의 핀만 사용</a:t>
            </a:r>
          </a:p>
          <a:p>
            <a:pPr lvl="1"/>
            <a:r>
              <a:rPr lang="en-US" altLang="ko-KR" smtClean="0"/>
              <a:t>PS/2</a:t>
            </a:r>
            <a:r>
              <a:rPr lang="ko-KR" altLang="en-US" smtClean="0"/>
              <a:t>마우스는 모뎀과 충돌을 일으키지는</a:t>
            </a:r>
            <a:br>
              <a:rPr lang="ko-KR" altLang="en-US" smtClean="0"/>
            </a:br>
            <a:r>
              <a:rPr lang="ko-KR" altLang="en-US" smtClean="0"/>
              <a:t>않지만 </a:t>
            </a:r>
            <a:r>
              <a:rPr lang="en-US" altLang="ko-KR" smtClean="0"/>
              <a:t>IRQ 12</a:t>
            </a:r>
            <a:r>
              <a:rPr lang="ko-KR" altLang="en-US" smtClean="0"/>
              <a:t>번을 사용하여 시스템에서</a:t>
            </a:r>
            <a:br>
              <a:rPr lang="ko-KR" altLang="en-US" smtClean="0"/>
            </a:br>
            <a:r>
              <a:rPr lang="ko-KR" altLang="en-US" smtClean="0"/>
              <a:t>사용할 수 있는 인터럽트가 줄어드는 단점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642918"/>
            <a:ext cx="1905014" cy="135732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r>
              <a:rPr lang="ko-KR" altLang="en-US" smtClean="0"/>
              <a:t>③</a:t>
            </a:r>
            <a:r>
              <a:rPr lang="en-US" altLang="ko-KR" smtClean="0"/>
              <a:t>USB </a:t>
            </a:r>
            <a:r>
              <a:rPr lang="ko-KR" altLang="en-US" smtClean="0"/>
              <a:t>마우스</a:t>
            </a:r>
          </a:p>
          <a:p>
            <a:pPr lvl="1"/>
            <a:r>
              <a:rPr lang="en-US" altLang="ko-KR" sz="2200" smtClean="0"/>
              <a:t>USB </a:t>
            </a:r>
            <a:r>
              <a:rPr lang="ko-KR" altLang="en-US" sz="2200" smtClean="0"/>
              <a:t>포트에 연결</a:t>
            </a:r>
          </a:p>
          <a:p>
            <a:pPr lvl="1"/>
            <a:r>
              <a:rPr lang="ko-KR" altLang="en-US" sz="2200" smtClean="0"/>
              <a:t>별도의 마우스 포트가 마련되지 않거나 키보드 포트와 혼용되는 포트 </a:t>
            </a:r>
            <a:r>
              <a:rPr lang="en-US" altLang="ko-KR" sz="2200" smtClean="0"/>
              <a:t>1</a:t>
            </a:r>
            <a:r>
              <a:rPr lang="ko-KR" altLang="en-US" sz="2200" smtClean="0"/>
              <a:t>개만 마련된 노트북 등에서 선호</a:t>
            </a:r>
          </a:p>
          <a:p>
            <a:pPr lvl="1"/>
            <a:r>
              <a:rPr lang="en-US" altLang="ko-KR" sz="2200" smtClean="0"/>
              <a:t>USB </a:t>
            </a:r>
            <a:r>
              <a:rPr lang="ko-KR" altLang="en-US" sz="2200" smtClean="0"/>
              <a:t>마우스가 선호되는 가장 큰 이유</a:t>
            </a:r>
          </a:p>
          <a:p>
            <a:pPr lvl="2"/>
            <a:r>
              <a:rPr lang="ko-KR" altLang="en-US" sz="1800" smtClean="0"/>
              <a:t>시스템 자원을 아낄 수 있음</a:t>
            </a:r>
          </a:p>
          <a:p>
            <a:pPr lvl="2"/>
            <a:r>
              <a:rPr lang="en-US" altLang="ko-KR" sz="1800" smtClean="0"/>
              <a:t>USB </a:t>
            </a:r>
            <a:r>
              <a:rPr lang="ko-KR" altLang="en-US" sz="1800" smtClean="0"/>
              <a:t>마우스를 사용하면 하나의 </a:t>
            </a:r>
            <a:r>
              <a:rPr lang="en-US" altLang="ko-KR" sz="1800" smtClean="0"/>
              <a:t>USB </a:t>
            </a:r>
            <a:r>
              <a:rPr lang="ko-KR" altLang="en-US" sz="1800" smtClean="0"/>
              <a:t>포트에 여러 개의 장치를 연결하기 때문에 </a:t>
            </a:r>
            <a:r>
              <a:rPr lang="en-US" altLang="ko-KR" sz="1800" smtClean="0"/>
              <a:t>IRQ</a:t>
            </a:r>
            <a:r>
              <a:rPr lang="ko-KR" altLang="en-US" sz="1800" smtClean="0"/>
              <a:t>를아낄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57166"/>
            <a:ext cx="876300" cy="2082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④무선마우스</a:t>
            </a:r>
          </a:p>
          <a:p>
            <a:pPr lvl="1"/>
            <a:r>
              <a:rPr lang="ko-KR" altLang="en-US" smtClean="0"/>
              <a:t>선이 없으며 인터페이스에 관계없이 무선으로 동작하는 마우스이다</a:t>
            </a:r>
          </a:p>
          <a:p>
            <a:pPr lvl="1"/>
            <a:r>
              <a:rPr lang="ko-KR" altLang="en-US" smtClean="0"/>
              <a:t>적외선으로 수신기와 통신한다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사용법</a:t>
            </a:r>
          </a:p>
          <a:p>
            <a:pPr lvl="2">
              <a:buFont typeface="Wingdings" pitchFamily="2" charset="2"/>
              <a:buAutoNum type="circleNumDbPlain"/>
            </a:pPr>
            <a:r>
              <a:rPr lang="ko-KR" altLang="en-US" sz="2200" smtClean="0"/>
              <a:t>마우스 포트에 수신기를 꽂음</a:t>
            </a:r>
          </a:p>
          <a:p>
            <a:pPr lvl="2">
              <a:buFont typeface="Wingdings" pitchFamily="2" charset="2"/>
              <a:buAutoNum type="circleNumDbPlain"/>
            </a:pPr>
            <a:r>
              <a:rPr lang="ko-KR" altLang="en-US" sz="2200" smtClean="0"/>
              <a:t>테이블 위에 얹어놓음</a:t>
            </a:r>
          </a:p>
          <a:p>
            <a:pPr lvl="2">
              <a:buFont typeface="Wingdings" pitchFamily="2" charset="2"/>
              <a:buAutoNum type="circleNumDbPlain"/>
            </a:pPr>
            <a:r>
              <a:rPr lang="ko-KR" altLang="en-US" sz="2200" smtClean="0"/>
              <a:t>마우스에는 배터리를 넣어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하나의 버튼</a:t>
            </a:r>
          </a:p>
          <a:p>
            <a:pPr lvl="1"/>
            <a:r>
              <a:rPr lang="ko-KR" altLang="en-US" smtClean="0"/>
              <a:t>주로 매킨토시 컴퓨터에서 사용</a:t>
            </a:r>
          </a:p>
          <a:p>
            <a:r>
              <a:rPr lang="ko-KR" altLang="en-US" smtClean="0"/>
              <a:t>두 개 버튼</a:t>
            </a:r>
          </a:p>
          <a:p>
            <a:pPr lvl="1"/>
            <a:r>
              <a:rPr lang="ko-KR" altLang="en-US" smtClean="0"/>
              <a:t> 현재 대부분의 컴퓨터에서 사용</a:t>
            </a:r>
          </a:p>
          <a:p>
            <a:r>
              <a:rPr lang="ko-KR" altLang="en-US" smtClean="0"/>
              <a:t>세 개의 버튼</a:t>
            </a:r>
          </a:p>
          <a:p>
            <a:pPr lvl="1"/>
            <a:r>
              <a:rPr lang="ko-KR" altLang="en-US" smtClean="0"/>
              <a:t>버튼에 별도의 기능을 추가하여</a:t>
            </a:r>
            <a:r>
              <a:rPr lang="en-US" altLang="ko-KR" smtClean="0"/>
              <a:t>, </a:t>
            </a:r>
            <a:r>
              <a:rPr lang="ko-KR" altLang="en-US" smtClean="0"/>
              <a:t>근래에는 거의 사용되지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[3]</a:t>
            </a:r>
            <a:r>
              <a:rPr lang="ko-KR" altLang="en-US" smtClean="0"/>
              <a:t>버튼의 개수에 따라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스캐너</a:t>
            </a:r>
          </a:p>
          <a:p>
            <a:pPr lvl="1"/>
            <a:r>
              <a:rPr lang="ko-KR" altLang="en-US" smtClean="0"/>
              <a:t>용도</a:t>
            </a:r>
          </a:p>
          <a:p>
            <a:pPr lvl="2"/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포스터</a:t>
            </a:r>
            <a:r>
              <a:rPr lang="en-US" altLang="ko-KR" smtClean="0"/>
              <a:t>, </a:t>
            </a:r>
            <a:r>
              <a:rPr lang="ko-KR" altLang="en-US" smtClean="0"/>
              <a:t>신문 등의 인쇄물 및 그 외의 자료로부터 이미지를 컴퓨터 내부로 입력하는 장치</a:t>
            </a:r>
          </a:p>
          <a:p>
            <a:pPr lvl="1"/>
            <a:r>
              <a:rPr lang="ko-KR" altLang="en-US" smtClean="0"/>
              <a:t>목표</a:t>
            </a:r>
          </a:p>
          <a:p>
            <a:pPr lvl="2"/>
            <a:r>
              <a:rPr lang="ko-KR" altLang="en-US" smtClean="0"/>
              <a:t>스캐너는 종이에 인쇄되거나 그려진 이미지를 높은 해상도로 읽어 들여 컴퓨터 내부에 전달하는 것을 목표</a:t>
            </a:r>
          </a:p>
          <a:p>
            <a:pPr lvl="1"/>
            <a:r>
              <a:rPr lang="ko-KR" altLang="en-US" smtClean="0"/>
              <a:t>분류</a:t>
            </a:r>
          </a:p>
          <a:p>
            <a:pPr lvl="2"/>
            <a:r>
              <a:rPr lang="ko-KR" altLang="en-US" smtClean="0"/>
              <a:t>형태에 따라 수동식과 플랫베드 형식읽어 들일 수 있는 색상에 따라 컬러와 흑백 스캐너로 구분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입력장치 </a:t>
            </a:r>
            <a:r>
              <a:rPr lang="en-US" altLang="ko-KR" smtClean="0"/>
              <a:t>– </a:t>
            </a:r>
            <a:r>
              <a:rPr lang="ko-KR" altLang="en-US" smtClean="0"/>
              <a:t>스캐너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바코드 판독기</a:t>
            </a:r>
            <a:endParaRPr lang="en-US" altLang="ko-KR" smtClean="0"/>
          </a:p>
          <a:p>
            <a:pPr lvl="1"/>
            <a:r>
              <a:rPr lang="en-US" altLang="ko-KR" smtClean="0"/>
              <a:t>POS </a:t>
            </a:r>
            <a:r>
              <a:rPr lang="ko-KR" altLang="en-US" smtClean="0"/>
              <a:t>시스템의 판독에 이용된다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광학마크 판독기</a:t>
            </a:r>
            <a:r>
              <a:rPr lang="en-US" altLang="ko-KR" smtClean="0"/>
              <a:t>(OMR)</a:t>
            </a:r>
          </a:p>
          <a:p>
            <a:pPr lvl="1"/>
            <a:r>
              <a:rPr lang="en-US" altLang="ko-KR" smtClean="0"/>
              <a:t>OMR</a:t>
            </a:r>
            <a:r>
              <a:rPr lang="ko-KR" altLang="en-US" smtClean="0"/>
              <a:t>카드에 마크하여 입력한다</a:t>
            </a:r>
            <a:r>
              <a:rPr lang="en-US" altLang="ko-KR" smtClean="0"/>
              <a:t>.</a:t>
            </a:r>
            <a:r>
              <a:rPr lang="ko-KR" altLang="en-US" smtClean="0"/>
              <a:t>답안지에 이용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광학문자 판독기</a:t>
            </a:r>
            <a:r>
              <a:rPr lang="en-US" altLang="ko-KR" smtClean="0"/>
              <a:t>(MICR)</a:t>
            </a:r>
          </a:p>
          <a:p>
            <a:pPr lvl="1"/>
            <a:r>
              <a:rPr lang="ko-KR" altLang="en-US" smtClean="0"/>
              <a:t>특정글꼴로 인쇄된 문장에 빛을 비추어 반사된 빛의 차이로 판독한다</a:t>
            </a:r>
            <a:r>
              <a:rPr lang="en-US" altLang="ko-KR" smtClean="0"/>
              <a:t>. </a:t>
            </a:r>
            <a:r>
              <a:rPr lang="ko-KR" altLang="en-US" smtClean="0"/>
              <a:t>지로고지서</a:t>
            </a:r>
            <a:endParaRPr lang="en-US" altLang="ko-KR" smtClean="0"/>
          </a:p>
          <a:p>
            <a:r>
              <a:rPr lang="ko-KR" altLang="en-US" smtClean="0"/>
              <a:t>자기잉크 문자 판독기</a:t>
            </a:r>
            <a:endParaRPr lang="en-US" altLang="ko-KR" smtClean="0"/>
          </a:p>
          <a:p>
            <a:pPr lvl="1"/>
            <a:r>
              <a:rPr lang="ko-KR" altLang="en-US" smtClean="0"/>
              <a:t>자성을 띠는 잉크로 인쇄된 문자를 판독한다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수표나</a:t>
            </a:r>
            <a:r>
              <a:rPr lang="en-US" altLang="ko-KR" smtClean="0"/>
              <a:t> </a:t>
            </a:r>
            <a:r>
              <a:rPr lang="ko-KR" altLang="en-US" smtClean="0"/>
              <a:t>어음의 판독에 이용된다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입력장치 </a:t>
            </a:r>
            <a:r>
              <a:rPr lang="en-US" altLang="ko-KR" smtClean="0"/>
              <a:t>- </a:t>
            </a:r>
            <a:r>
              <a:rPr lang="ko-KR" altLang="en-US" smtClean="0"/>
              <a:t>판독기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mtClean="0"/>
              <a:t>프린터의 역할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ko-KR" altLang="en-US" smtClean="0"/>
              <a:t>컴퓨터에 의해 디지털화 된 텍스트나 이미지 정보를 사람이 이해할 수 있는 아날로그 형태로 변환하여 종이에 출력해 주는 장치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출력장치 </a:t>
            </a:r>
            <a:r>
              <a:rPr lang="en-US" altLang="ko-KR" smtClean="0"/>
              <a:t>– </a:t>
            </a:r>
            <a:r>
              <a:rPr lang="ko-KR" altLang="en-US" smtClean="0"/>
              <a:t>프린터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500"/>
              </a:spcBef>
            </a:pPr>
            <a:r>
              <a:rPr lang="ko-KR" altLang="en-US" smtClean="0"/>
              <a:t>충격식과 비충격식 프린터로 구분</a:t>
            </a:r>
          </a:p>
          <a:p>
            <a:pPr lvl="1">
              <a:spcBef>
                <a:spcPts val="500"/>
              </a:spcBef>
            </a:pPr>
            <a:r>
              <a:rPr lang="ko-KR" altLang="en-US" smtClean="0"/>
              <a:t>충격식</a:t>
            </a:r>
          </a:p>
          <a:p>
            <a:pPr lvl="2">
              <a:spcBef>
                <a:spcPts val="500"/>
              </a:spcBef>
            </a:pPr>
            <a:r>
              <a:rPr lang="ko-KR" altLang="en-US" smtClean="0"/>
              <a:t>활자 키로 리본을 때리면 종이에 글자가 찍히는 방식</a:t>
            </a:r>
          </a:p>
          <a:p>
            <a:pPr lvl="2">
              <a:spcBef>
                <a:spcPts val="500"/>
              </a:spcBef>
            </a:pPr>
            <a:r>
              <a:rPr lang="ko-KR" altLang="en-US" smtClean="0"/>
              <a:t>도트 매트릭스 프린터는 저가의 </a:t>
            </a:r>
            <a:r>
              <a:rPr lang="en-US" altLang="ko-KR" smtClean="0"/>
              <a:t>PC</a:t>
            </a:r>
            <a:r>
              <a:rPr lang="ko-KR" altLang="en-US" smtClean="0"/>
              <a:t>용 프린터로 군림</a:t>
            </a:r>
          </a:p>
          <a:p>
            <a:pPr lvl="1">
              <a:spcBef>
                <a:spcPts val="500"/>
              </a:spcBef>
            </a:pPr>
            <a:r>
              <a:rPr lang="ko-KR" altLang="en-US" smtClean="0"/>
              <a:t>비충격식</a:t>
            </a:r>
          </a:p>
          <a:p>
            <a:pPr lvl="2">
              <a:spcBef>
                <a:spcPts val="500"/>
              </a:spcBef>
            </a:pPr>
            <a:r>
              <a:rPr lang="ko-KR" altLang="en-US" smtClean="0"/>
              <a:t>잉크젯프린터</a:t>
            </a:r>
          </a:p>
          <a:p>
            <a:pPr lvl="3">
              <a:spcBef>
                <a:spcPts val="500"/>
              </a:spcBef>
            </a:pPr>
            <a:r>
              <a:rPr lang="ko-KR" altLang="en-US" smtClean="0"/>
              <a:t>잉크 카트리지에 있는 잉크를 종이 위에 분사하는 방식</a:t>
            </a:r>
          </a:p>
          <a:p>
            <a:pPr lvl="2">
              <a:spcBef>
                <a:spcPts val="500"/>
              </a:spcBef>
            </a:pPr>
            <a:r>
              <a:rPr lang="ko-KR" altLang="en-US" smtClean="0"/>
              <a:t>레이저 프린터</a:t>
            </a:r>
          </a:p>
          <a:p>
            <a:pPr lvl="3">
              <a:spcBef>
                <a:spcPts val="500"/>
              </a:spcBef>
            </a:pPr>
            <a:r>
              <a:rPr lang="ko-KR" altLang="en-US" smtClean="0"/>
              <a:t>토너를 원하는 위치로 끌어당기기 위해 거울로부터 반사되는 레이저광선을 사용하는 방식 복사기의 원리와 같다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ko-KR" altLang="en-US" smtClean="0"/>
              <a:t>작동원리</a:t>
            </a:r>
          </a:p>
          <a:p>
            <a:pPr lvl="2"/>
            <a:r>
              <a:rPr lang="ko-KR" altLang="en-US" smtClean="0"/>
              <a:t>작은 전기식 해머를 이용</a:t>
            </a:r>
            <a:r>
              <a:rPr lang="en-US" altLang="ko-KR" smtClean="0"/>
              <a:t>, </a:t>
            </a:r>
            <a:r>
              <a:rPr lang="ko-KR" altLang="en-US" smtClean="0"/>
              <a:t>인쇄 핀을 리본 위에 때려 리본에 묻어있는 잉크 성분이 종이에 묻게 함</a:t>
            </a:r>
          </a:p>
          <a:p>
            <a:pPr lvl="1"/>
            <a:r>
              <a:rPr lang="ko-KR" altLang="en-US" smtClean="0"/>
              <a:t>단점</a:t>
            </a:r>
          </a:p>
          <a:p>
            <a:pPr lvl="2"/>
            <a:r>
              <a:rPr lang="ko-KR" altLang="en-US" smtClean="0"/>
              <a:t>인쇄 시 소음이 큼</a:t>
            </a:r>
          </a:p>
          <a:p>
            <a:pPr lvl="2"/>
            <a:r>
              <a:rPr lang="ko-KR" altLang="en-US" smtClean="0"/>
              <a:t>해상도는 </a:t>
            </a:r>
            <a:r>
              <a:rPr lang="en-US" altLang="ko-KR" smtClean="0"/>
              <a:t>180DPI </a:t>
            </a:r>
            <a:r>
              <a:rPr lang="ko-KR" altLang="en-US" smtClean="0"/>
              <a:t>정도 </a:t>
            </a:r>
            <a:r>
              <a:rPr lang="ko-KR" altLang="en-US" smtClean="0">
                <a:cs typeface="Arial" charset="0"/>
              </a:rPr>
              <a:t>→</a:t>
            </a:r>
            <a:r>
              <a:rPr lang="ko-KR" altLang="en-US" smtClean="0"/>
              <a:t> 최근에는 많이 사용되고 있지 않음</a:t>
            </a:r>
          </a:p>
          <a:p>
            <a:pPr lvl="1"/>
            <a:r>
              <a:rPr lang="ko-KR" altLang="en-US" smtClean="0"/>
              <a:t>장점</a:t>
            </a:r>
          </a:p>
          <a:p>
            <a:pPr marL="1047750" lvl="2" indent="-190500">
              <a:buClr>
                <a:srgbClr val="9966FF"/>
              </a:buClr>
              <a:buSzPct val="75000"/>
              <a:buFont typeface="Wingdings" pitchFamily="2" charset="2"/>
              <a:buChar char="l"/>
            </a:pPr>
            <a:r>
              <a:rPr lang="ko-KR" altLang="en-US" sz="1800" smtClean="0">
                <a:solidFill>
                  <a:srgbClr val="A50021"/>
                </a:solidFill>
                <a:latin typeface="Arial" charset="0"/>
              </a:rPr>
              <a:t>여러 장의 종이에 먹지를 넣어 겹쳐 놓고 인쇄하는 것이 가능 </a:t>
            </a:r>
            <a:r>
              <a:rPr lang="ko-KR" altLang="en-US" sz="1800" smtClean="0">
                <a:solidFill>
                  <a:srgbClr val="A50021"/>
                </a:solidFill>
                <a:latin typeface="Arial" charset="0"/>
                <a:cs typeface="Arial" charset="0"/>
              </a:rPr>
              <a:t>→</a:t>
            </a:r>
            <a:r>
              <a:rPr lang="ko-KR" altLang="en-US" sz="1800" smtClean="0">
                <a:solidFill>
                  <a:srgbClr val="A50021"/>
                </a:solidFill>
                <a:latin typeface="Arial" charset="0"/>
              </a:rPr>
              <a:t> 영수증 인쇄 등을 위한 업무용으로 아직도 사용</a:t>
            </a:r>
          </a:p>
          <a:p>
            <a:pPr marL="1047750" lvl="2" indent="-190500">
              <a:buClr>
                <a:srgbClr val="9966FF"/>
              </a:buClr>
              <a:buSzPct val="75000"/>
              <a:buFont typeface="Wingdings" pitchFamily="2" charset="2"/>
              <a:buChar char="l"/>
            </a:pPr>
            <a:r>
              <a:rPr lang="ko-KR" altLang="en-US" sz="1800" smtClean="0">
                <a:solidFill>
                  <a:srgbClr val="A50021"/>
                </a:solidFill>
                <a:latin typeface="Arial" charset="0"/>
              </a:rPr>
              <a:t>유지비가 거의 들지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도트 매트릭스 프린터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작동원리</a:t>
            </a:r>
          </a:p>
          <a:p>
            <a:pPr lvl="1"/>
            <a:r>
              <a:rPr lang="ko-KR" altLang="en-US" sz="2000" smtClean="0"/>
              <a:t>미세한 잉크를 용지에 분사하여 이미지를 표현</a:t>
            </a:r>
          </a:p>
          <a:p>
            <a:pPr lvl="1"/>
            <a:r>
              <a:rPr lang="ko-KR" altLang="en-US" sz="2000" smtClean="0"/>
              <a:t>작은 점의 집합으로 형성되어 이미지를 표현 → 점의 크기가 작을수록 고품질의 이미지 출력가능</a:t>
            </a:r>
          </a:p>
          <a:p>
            <a:r>
              <a:rPr lang="ko-KR" altLang="en-US" smtClean="0"/>
              <a:t>단점</a:t>
            </a:r>
          </a:p>
          <a:p>
            <a:pPr lvl="1"/>
            <a:r>
              <a:rPr lang="ko-KR" altLang="en-US" sz="2000" smtClean="0"/>
              <a:t>잉크 카트리지의 가격이 비쌈</a:t>
            </a:r>
          </a:p>
          <a:p>
            <a:pPr lvl="1"/>
            <a:r>
              <a:rPr lang="ko-KR" altLang="en-US" sz="2000" smtClean="0"/>
              <a:t>인쇄속도가 느림</a:t>
            </a:r>
          </a:p>
          <a:p>
            <a:pPr lvl="1"/>
            <a:r>
              <a:rPr lang="ko-KR" altLang="en-US" sz="2000" smtClean="0"/>
              <a:t>고장이 잦음</a:t>
            </a:r>
          </a:p>
          <a:p>
            <a:r>
              <a:rPr lang="ko-KR" altLang="en-US" smtClean="0"/>
              <a:t>장점</a:t>
            </a:r>
          </a:p>
          <a:p>
            <a:pPr lvl="1"/>
            <a:r>
              <a:rPr lang="ko-KR" altLang="en-US" sz="2000" smtClean="0"/>
              <a:t>소음이 적음</a:t>
            </a:r>
          </a:p>
          <a:p>
            <a:pPr lvl="1"/>
            <a:r>
              <a:rPr lang="ko-KR" altLang="en-US" sz="2000" smtClean="0"/>
              <a:t>프린터의 가격이 저렴</a:t>
            </a:r>
          </a:p>
          <a:p>
            <a:pPr lvl="1"/>
            <a:r>
              <a:rPr lang="ko-KR" altLang="en-US" sz="2000" smtClean="0"/>
              <a:t>고 품질의 사진 출력가능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잉크젯</a:t>
            </a:r>
            <a:r>
              <a:rPr lang="en-US" altLang="ko-KR" smtClean="0"/>
              <a:t>(Inkjet)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입력장치</a:t>
            </a:r>
            <a:r>
              <a:rPr lang="en-US" altLang="ko-KR" smtClean="0"/>
              <a:t>-</a:t>
            </a:r>
            <a:r>
              <a:rPr lang="ko-KR" altLang="en-US" smtClean="0"/>
              <a:t>키보드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입력장치</a:t>
            </a:r>
            <a:r>
              <a:rPr lang="en-US" altLang="ko-KR" smtClean="0"/>
              <a:t>-</a:t>
            </a:r>
            <a:r>
              <a:rPr lang="ko-KR" altLang="en-US" smtClean="0"/>
              <a:t>마우스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입력장치 </a:t>
            </a:r>
            <a:r>
              <a:rPr lang="en-US" altLang="ko-KR" smtClean="0"/>
              <a:t>-</a:t>
            </a:r>
            <a:r>
              <a:rPr lang="ko-KR" altLang="en-US" smtClean="0"/>
              <a:t>스캐너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입력장치 </a:t>
            </a:r>
            <a:r>
              <a:rPr lang="en-US" altLang="ko-KR" smtClean="0"/>
              <a:t>- </a:t>
            </a:r>
            <a:r>
              <a:rPr lang="ko-KR" altLang="en-US" smtClean="0"/>
              <a:t>판독기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출력장치 </a:t>
            </a:r>
            <a:r>
              <a:rPr lang="en-US" altLang="ko-KR" smtClean="0"/>
              <a:t>-</a:t>
            </a:r>
            <a:r>
              <a:rPr lang="ko-KR" altLang="en-US" smtClean="0"/>
              <a:t>프린터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출력장치 </a:t>
            </a:r>
            <a:r>
              <a:rPr lang="en-US" altLang="ko-KR" smtClean="0"/>
              <a:t>- </a:t>
            </a:r>
            <a:r>
              <a:rPr lang="ko-KR" altLang="en-US" smtClean="0"/>
              <a:t>스피커</a:t>
            </a:r>
            <a:endParaRPr lang="en-US" altLang="ko-KR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작동원리</a:t>
            </a:r>
          </a:p>
          <a:p>
            <a:pPr lvl="1"/>
            <a:r>
              <a:rPr lang="ko-KR" altLang="en-US" smtClean="0"/>
              <a:t>데이터를 읽은후 글씨와 여백의 색을 구분하여 토너를 종이에 묻히는 방식</a:t>
            </a:r>
          </a:p>
          <a:p>
            <a:pPr lvl="1"/>
            <a:r>
              <a:rPr lang="ko-KR" altLang="en-US" smtClean="0"/>
              <a:t>복사기의 원리와 동일</a:t>
            </a:r>
          </a:p>
          <a:p>
            <a:r>
              <a:rPr lang="ko-KR" altLang="en-US" smtClean="0"/>
              <a:t>특성</a:t>
            </a:r>
          </a:p>
          <a:p>
            <a:pPr lvl="1"/>
            <a:r>
              <a:rPr lang="ko-KR" altLang="en-US" smtClean="0"/>
              <a:t>출력속도가 빠름</a:t>
            </a:r>
          </a:p>
          <a:p>
            <a:pPr lvl="1"/>
            <a:r>
              <a:rPr lang="ko-KR" altLang="en-US" smtClean="0"/>
              <a:t>선명한 해상도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레이저 프린터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용도</a:t>
            </a:r>
          </a:p>
          <a:p>
            <a:pPr lvl="1"/>
            <a:r>
              <a:rPr lang="ko-KR" altLang="en-US" smtClean="0"/>
              <a:t>컴퓨터가 처리한 출력신호를 사람이 들을 수 있는 가청영역의 음성신호로 변환하여 출력한다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작동원리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mtClean="0"/>
              <a:t>모터가 진동판을 진동 </a:t>
            </a:r>
            <a:endParaRPr lang="en-US" altLang="ko-KR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mtClean="0"/>
              <a:t>그것과 직접 접촉하고 있던 공기가 진동</a:t>
            </a:r>
            <a:endParaRPr lang="en-US" altLang="ko-KR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mtClean="0"/>
              <a:t>본래의 말 또는 음악신호의 형태에 해당하는 음파가 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출력장치 </a:t>
            </a:r>
            <a:r>
              <a:rPr lang="en-US" altLang="ko-KR" smtClean="0"/>
              <a:t>- </a:t>
            </a:r>
            <a:r>
              <a:rPr lang="ko-KR" altLang="en-US" smtClean="0"/>
              <a:t>스피커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두장의 유리판 사이에 네온 또는 아르곤 혼합가스를 채우고 점압을 가해 가스의전작 충돌하면 빛이 발생하도록하는 원리를 이용하여 화면을 표시하는 장치를 무엇이라고 하는가</a:t>
            </a:r>
            <a:r>
              <a:rPr lang="en-US" altLang="ko-KR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PDP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LCD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LED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CRT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모니터에 대한 설명 중 가장 옳지 못한 것은</a:t>
            </a:r>
            <a:r>
              <a:rPr lang="en-US" altLang="ko-KR" smtClean="0"/>
              <a:t>?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mtClean="0"/>
              <a:t>해상도가 좋을수록 모니터에 나타나는 영상은 선명하다</a:t>
            </a:r>
            <a:r>
              <a:rPr lang="en-US" altLang="ko-KR" smtClean="0"/>
              <a:t>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mtClean="0"/>
              <a:t>모니터에 나타나는 작은 점으로 영상을 표현하는 작은 점을 </a:t>
            </a:r>
            <a:r>
              <a:rPr lang="en-US" altLang="ko-KR" smtClean="0"/>
              <a:t>DOT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mtClean="0"/>
              <a:t>입출력장치의 하나로 문자나 그림을 화면에 나타내준다</a:t>
            </a:r>
            <a:r>
              <a:rPr lang="en-US" altLang="ko-KR" smtClean="0"/>
              <a:t>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smtClean="0"/>
              <a:t>PDP,</a:t>
            </a:r>
            <a:r>
              <a:rPr lang="ko-KR" altLang="en-US" smtClean="0"/>
              <a:t>액정</a:t>
            </a:r>
            <a:r>
              <a:rPr lang="en-US" altLang="ko-KR" smtClean="0"/>
              <a:t>,CRT</a:t>
            </a:r>
            <a:r>
              <a:rPr lang="ko-KR" altLang="en-US" smtClean="0"/>
              <a:t>등 여러가지 방식이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입출력장비 중 그 종류가 다른 하나는</a:t>
            </a:r>
            <a:r>
              <a:rPr lang="en-US" altLang="ko-KR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광학마크판독기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스캐너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디지털카메라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LCD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</a:t>
            </a:r>
            <a:r>
              <a:rPr lang="ko-KR" altLang="en-US" sz="4000" smtClean="0"/>
              <a:t>출</a:t>
            </a:r>
            <a:r>
              <a:rPr lang="ko-KR" altLang="en-US" sz="4000" smtClean="0"/>
              <a:t>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smtClean="0"/>
              <a:t>다음 중 컴퓨터의 기억장치 중 속도가 가장 빠른 기억장치로 옳은 것은</a:t>
            </a:r>
            <a:r>
              <a:rPr lang="en-US" altLang="ko-KR" b="1" smtClean="0"/>
              <a:t>?</a:t>
            </a:r>
          </a:p>
          <a:p>
            <a:r>
              <a:rPr lang="ko-KR" altLang="en-US" smtClean="0"/>
              <a:t>① 하드디스크</a:t>
            </a:r>
            <a:r>
              <a:rPr lang="en-US" altLang="ko-KR" smtClean="0"/>
              <a:t>(HDD)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플래시 메모리</a:t>
            </a:r>
            <a:r>
              <a:rPr lang="en-US" altLang="ko-KR" smtClean="0"/>
              <a:t>(Flash Memory)</a:t>
            </a:r>
            <a:endParaRPr lang="ko-KR" altLang="en-US" smtClean="0"/>
          </a:p>
          <a:p>
            <a:r>
              <a:rPr lang="ko-KR" altLang="en-US" smtClean="0"/>
              <a:t>③ 광학디스크</a:t>
            </a:r>
            <a:r>
              <a:rPr lang="en-US" altLang="ko-KR" smtClean="0"/>
              <a:t>(ODD)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레지스터</a:t>
            </a:r>
            <a:r>
              <a:rPr lang="en-US" altLang="ko-KR" smtClean="0"/>
              <a:t>(Register)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입력장치</a:t>
            </a:r>
            <a:r>
              <a:rPr lang="en-US" altLang="ko-KR" smtClean="0"/>
              <a:t>-</a:t>
            </a:r>
            <a:r>
              <a:rPr lang="ko-KR" altLang="en-US" smtClean="0"/>
              <a:t>키보드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입력장치</a:t>
            </a:r>
            <a:r>
              <a:rPr lang="en-US" altLang="ko-KR" smtClean="0"/>
              <a:t>-</a:t>
            </a:r>
            <a:r>
              <a:rPr lang="ko-KR" altLang="en-US" smtClean="0"/>
              <a:t>마우스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입력장치 </a:t>
            </a:r>
            <a:r>
              <a:rPr lang="en-US" altLang="ko-KR" smtClean="0"/>
              <a:t>-</a:t>
            </a:r>
            <a:r>
              <a:rPr lang="ko-KR" altLang="en-US" smtClean="0"/>
              <a:t>스캐너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입력장치 </a:t>
            </a:r>
            <a:r>
              <a:rPr lang="en-US" altLang="ko-KR" smtClean="0"/>
              <a:t>- </a:t>
            </a:r>
            <a:r>
              <a:rPr lang="ko-KR" altLang="en-US" smtClean="0"/>
              <a:t>판독기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출력장치 </a:t>
            </a:r>
            <a:r>
              <a:rPr lang="en-US" altLang="ko-KR" smtClean="0"/>
              <a:t>-</a:t>
            </a:r>
            <a:r>
              <a:rPr lang="ko-KR" altLang="en-US" smtClean="0"/>
              <a:t>프린터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출력장치 </a:t>
            </a:r>
            <a:r>
              <a:rPr lang="en-US" altLang="ko-KR" smtClean="0"/>
              <a:t>- </a:t>
            </a:r>
            <a:r>
              <a:rPr lang="ko-KR" altLang="en-US" smtClean="0"/>
              <a:t>스피커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용도</a:t>
            </a:r>
          </a:p>
          <a:p>
            <a:pPr lvl="1"/>
            <a:r>
              <a:rPr lang="ko-KR" altLang="en-US" sz="2000" smtClean="0"/>
              <a:t>기본적인 문자나 숫자를 입력하는 입력장치</a:t>
            </a:r>
          </a:p>
          <a:p>
            <a:r>
              <a:rPr lang="ko-KR" altLang="en-US" sz="2400" smtClean="0"/>
              <a:t>특성</a:t>
            </a:r>
          </a:p>
          <a:p>
            <a:pPr lvl="1"/>
            <a:r>
              <a:rPr lang="ko-KR" altLang="en-US" sz="2000" smtClean="0"/>
              <a:t>국내에서 사용되는 키보드는 거의 미국에서 설계된 </a:t>
            </a:r>
            <a:r>
              <a:rPr lang="en-US" altLang="ko-KR" sz="2000" smtClean="0"/>
              <a:t>101 </a:t>
            </a:r>
            <a:r>
              <a:rPr lang="ko-KR" altLang="en-US" sz="2000" smtClean="0"/>
              <a:t>키를 가진 키보드에 한글 키를 할당한 형식에 한글</a:t>
            </a:r>
            <a:r>
              <a:rPr lang="en-US" altLang="ko-KR" sz="2000" smtClean="0"/>
              <a:t>/</a:t>
            </a:r>
            <a:r>
              <a:rPr lang="ko-KR" altLang="en-US" sz="2000" smtClean="0"/>
              <a:t>영문 전환키와 한자키를 추가한 </a:t>
            </a:r>
            <a:r>
              <a:rPr lang="en-US" altLang="ko-KR" sz="2000" smtClean="0"/>
              <a:t>103</a:t>
            </a:r>
            <a:r>
              <a:rPr lang="ko-KR" altLang="en-US" sz="2000" smtClean="0"/>
              <a:t>키보드가 사용</a:t>
            </a:r>
          </a:p>
          <a:p>
            <a:pPr lvl="1"/>
            <a:r>
              <a:rPr lang="ko-KR" altLang="en-US" sz="2000" smtClean="0"/>
              <a:t>최근에 들어서는 윈도우용의 키를 추가한 </a:t>
            </a:r>
            <a:r>
              <a:rPr lang="en-US" altLang="ko-KR" sz="2000" smtClean="0"/>
              <a:t>106</a:t>
            </a:r>
            <a:r>
              <a:rPr lang="ko-KR" altLang="en-US" sz="2000" smtClean="0"/>
              <a:t>키보드가 많이 이용</a:t>
            </a:r>
            <a:r>
              <a:rPr lang="en-US" altLang="ko-KR" sz="2000" smtClean="0"/>
              <a:t>.</a:t>
            </a:r>
          </a:p>
          <a:p>
            <a:r>
              <a:rPr lang="ko-KR" altLang="en-US" sz="2400" smtClean="0"/>
              <a:t>종류</a:t>
            </a:r>
          </a:p>
          <a:p>
            <a:pPr lvl="1"/>
            <a:r>
              <a:rPr lang="ko-KR" altLang="en-US" sz="2000" smtClean="0"/>
              <a:t>주로 사용되는 키의 형식에 따라 나뉨</a:t>
            </a:r>
          </a:p>
          <a:p>
            <a:pPr lvl="1"/>
            <a:r>
              <a:rPr lang="ko-KR" altLang="en-US" sz="2000" smtClean="0"/>
              <a:t>기계식</a:t>
            </a:r>
            <a:r>
              <a:rPr lang="en-US" altLang="ko-KR" sz="2000" smtClean="0"/>
              <a:t>, </a:t>
            </a:r>
            <a:r>
              <a:rPr lang="ko-KR" altLang="en-US" sz="2000" smtClean="0"/>
              <a:t>폼</a:t>
            </a:r>
            <a:r>
              <a:rPr lang="en-US" altLang="ko-KR" sz="2000" smtClean="0"/>
              <a:t>(Foam), </a:t>
            </a:r>
            <a:r>
              <a:rPr lang="ko-KR" altLang="en-US" sz="2000" smtClean="0"/>
              <a:t>돔</a:t>
            </a:r>
            <a:r>
              <a:rPr lang="en-US" altLang="ko-KR" sz="2000" smtClean="0"/>
              <a:t>(Dome),</a:t>
            </a:r>
            <a:br>
              <a:rPr lang="en-US" altLang="ko-KR" sz="2000" smtClean="0"/>
            </a:br>
            <a:r>
              <a:rPr lang="ko-KR" altLang="en-US" sz="2000" smtClean="0"/>
              <a:t>멤브레인</a:t>
            </a:r>
            <a:r>
              <a:rPr lang="en-US" altLang="ko-KR" sz="2000" smtClean="0"/>
              <a:t>(Membrane),</a:t>
            </a:r>
            <a:br>
              <a:rPr lang="en-US" altLang="ko-KR" sz="2000" smtClean="0"/>
            </a:br>
            <a:r>
              <a:rPr lang="ko-KR" altLang="en-US" sz="2000" smtClean="0"/>
              <a:t>캐퍼씨티브</a:t>
            </a:r>
            <a:r>
              <a:rPr lang="en-US" altLang="ko-KR" sz="2000" smtClean="0"/>
              <a:t>(Capacitive)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입력장치</a:t>
            </a:r>
            <a:r>
              <a:rPr lang="en-US" altLang="ko-KR" smtClean="0"/>
              <a:t>-</a:t>
            </a:r>
            <a:r>
              <a:rPr lang="ko-KR" altLang="en-US" smtClean="0"/>
              <a:t>키보드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3000" smtClean="0"/>
              <a:t>1) </a:t>
            </a:r>
            <a:r>
              <a:rPr lang="ko-KR" altLang="en-US" sz="3000" smtClean="0"/>
              <a:t>용도 및 특성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 아이콘이나 메뉴 등을 클릭 하면 원하는 명령을 손 쉽게 컴퓨터에게 전달하는 용도로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영상편집등의 그래픽작업을 손쉽게 할 수 있다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 윈도우즈와 같은 </a:t>
            </a:r>
            <a:r>
              <a:rPr lang="en-US" altLang="ko-KR" smtClean="0"/>
              <a:t>GUI </a:t>
            </a:r>
            <a:r>
              <a:rPr lang="ko-KR" altLang="en-US" smtClean="0"/>
              <a:t>기반의 운영체제를 제어하기에 유용하다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입력장치</a:t>
            </a:r>
            <a:r>
              <a:rPr lang="en-US" altLang="ko-KR" smtClean="0"/>
              <a:t>-</a:t>
            </a:r>
            <a:r>
              <a:rPr lang="ko-KR" altLang="en-US" smtClean="0"/>
              <a:t>마우스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accent5">
                    <a:lumMod val="50000"/>
                  </a:schemeClr>
                </a:solidFill>
              </a:rPr>
              <a:t>클릭</a:t>
            </a:r>
            <a:r>
              <a:rPr lang="en-US" altLang="ko-KR" sz="2400" smtClean="0">
                <a:solidFill>
                  <a:schemeClr val="accent5">
                    <a:lumMod val="50000"/>
                  </a:schemeClr>
                </a:solidFill>
              </a:rPr>
              <a:t>(Click) </a:t>
            </a:r>
            <a:r>
              <a:rPr lang="en-US" altLang="ko-KR" sz="2400" smtClean="0"/>
              <a:t>- </a:t>
            </a:r>
            <a:r>
              <a:rPr lang="ko-KR" altLang="en-US" sz="2400" smtClean="0"/>
              <a:t>프로그램을 선택하거나 실행할 때 사용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 </a:t>
            </a:r>
            <a:r>
              <a:rPr lang="ko-KR" altLang="en-US" sz="2400" smtClean="0">
                <a:solidFill>
                  <a:schemeClr val="accent5">
                    <a:lumMod val="50000"/>
                  </a:schemeClr>
                </a:solidFill>
              </a:rPr>
              <a:t>더블클릭</a:t>
            </a:r>
            <a:r>
              <a:rPr lang="en-US" altLang="ko-KR" sz="2400" smtClean="0">
                <a:solidFill>
                  <a:schemeClr val="accent5">
                    <a:lumMod val="50000"/>
                  </a:schemeClr>
                </a:solidFill>
              </a:rPr>
              <a:t>(Double) </a:t>
            </a:r>
            <a:r>
              <a:rPr lang="en-US" altLang="ko-KR" sz="2400" smtClean="0"/>
              <a:t>- </a:t>
            </a:r>
            <a:r>
              <a:rPr lang="ko-KR" altLang="en-US" sz="2400" smtClean="0"/>
              <a:t>프로그램 실행시에 주로 사용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 </a:t>
            </a:r>
            <a:r>
              <a:rPr lang="ko-KR" altLang="en-US" sz="2400" smtClean="0">
                <a:solidFill>
                  <a:schemeClr val="accent5">
                    <a:lumMod val="50000"/>
                  </a:schemeClr>
                </a:solidFill>
              </a:rPr>
              <a:t>드래그 앤 드롭</a:t>
            </a:r>
            <a:r>
              <a:rPr lang="en-US" altLang="ko-KR" sz="2400" smtClean="0">
                <a:solidFill>
                  <a:schemeClr val="accent5">
                    <a:lumMod val="50000"/>
                  </a:schemeClr>
                </a:solidFill>
              </a:rPr>
              <a:t>(Drag and Drop)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마우스 버튼을 누른 상태로 끌어서 다른 위치에서 손을 놓는 것</a:t>
            </a:r>
            <a:r>
              <a:rPr lang="en-US" altLang="ko-KR" smtClean="0"/>
              <a:t>, </a:t>
            </a:r>
            <a:r>
              <a:rPr lang="ko-KR" altLang="en-US" smtClean="0"/>
              <a:t>창 크기를 조절하 거나 파일</a:t>
            </a:r>
            <a:r>
              <a:rPr lang="en-US" altLang="ko-KR" smtClean="0"/>
              <a:t>, </a:t>
            </a:r>
            <a:r>
              <a:rPr lang="ko-KR" altLang="en-US" smtClean="0"/>
              <a:t>폴더 등을 이동할 때 사용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 마우스 왼쪽 버튼 </a:t>
            </a:r>
            <a:r>
              <a:rPr lang="en-US" altLang="ko-KR" sz="2400" smtClean="0"/>
              <a:t>- </a:t>
            </a:r>
            <a:r>
              <a:rPr lang="ko-KR" altLang="en-US" sz="2400" smtClean="0"/>
              <a:t>선택하거나 </a:t>
            </a:r>
            <a:r>
              <a:rPr lang="ko-KR" altLang="en-US" sz="2400" smtClean="0">
                <a:solidFill>
                  <a:schemeClr val="accent5">
                    <a:lumMod val="50000"/>
                  </a:schemeClr>
                </a:solidFill>
              </a:rPr>
              <a:t>실행</a:t>
            </a:r>
            <a:r>
              <a:rPr lang="ko-KR" altLang="en-US" sz="2400" smtClean="0"/>
              <a:t>할 때 사용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 마우스 오른쪽 버튼 </a:t>
            </a:r>
            <a:r>
              <a:rPr lang="en-US" altLang="ko-KR" sz="2400" smtClean="0"/>
              <a:t>- </a:t>
            </a:r>
            <a:r>
              <a:rPr lang="ko-KR" altLang="en-US" sz="2400" smtClean="0">
                <a:solidFill>
                  <a:schemeClr val="accent5">
                    <a:lumMod val="50000"/>
                  </a:schemeClr>
                </a:solidFill>
              </a:rPr>
              <a:t>빠른 메뉴</a:t>
            </a:r>
            <a:r>
              <a:rPr lang="ko-KR" altLang="en-US" sz="2400" smtClean="0"/>
              <a:t>를 호출할 때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마우스 동작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움직임의 검출방식에 따라 분류하는 방법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볼 마우스와 광학 마우스가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 연결방법에 따라 분류하는 방법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시리얼 마우스</a:t>
            </a:r>
            <a:r>
              <a:rPr lang="en-US" altLang="ko-KR" smtClean="0"/>
              <a:t>, PS/2 </a:t>
            </a:r>
            <a:r>
              <a:rPr lang="ko-KR" altLang="en-US" smtClean="0"/>
              <a:t>마우스</a:t>
            </a:r>
            <a:r>
              <a:rPr lang="en-US" altLang="ko-KR" smtClean="0"/>
              <a:t>, USB </a:t>
            </a:r>
            <a:r>
              <a:rPr lang="ko-KR" altLang="en-US" smtClean="0"/>
              <a:t>마우스</a:t>
            </a:r>
            <a:r>
              <a:rPr lang="en-US" altLang="ko-KR" smtClean="0"/>
              <a:t>, </a:t>
            </a:r>
            <a:r>
              <a:rPr lang="ko-KR" altLang="en-US" smtClean="0"/>
              <a:t>무선 마우스로  구분한다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 버튼의 개수에 따라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버튼</a:t>
            </a:r>
            <a:r>
              <a:rPr lang="en-US" altLang="ko-KR" smtClean="0"/>
              <a:t>, 2</a:t>
            </a:r>
            <a:r>
              <a:rPr lang="ko-KR" altLang="en-US" smtClean="0"/>
              <a:t>버튼</a:t>
            </a:r>
            <a:r>
              <a:rPr lang="en-US" altLang="ko-KR" smtClean="0"/>
              <a:t>, 3</a:t>
            </a:r>
            <a:r>
              <a:rPr lang="ko-KR" altLang="en-US" smtClean="0"/>
              <a:t>버튼 마우스로  구분한다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마우스 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①볼마우스</a:t>
            </a:r>
          </a:p>
          <a:p>
            <a:pPr lvl="1"/>
            <a:r>
              <a:rPr lang="ko-KR" altLang="en-US" smtClean="0"/>
              <a:t>작동원리</a:t>
            </a:r>
          </a:p>
          <a:p>
            <a:pPr lvl="2"/>
            <a:r>
              <a:rPr lang="ko-KR" altLang="en-US" smtClean="0"/>
              <a:t>볼의 움직임을 감지하고 포인터의 상대적인 위치를 계산하여 포인터를 이동한다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특성</a:t>
            </a:r>
          </a:p>
          <a:p>
            <a:pPr lvl="2"/>
            <a:r>
              <a:rPr lang="ko-KR" altLang="en-US" smtClean="0"/>
              <a:t>편평한 곳이면 아무 곳이나 얹어놓고 사용가능하다</a:t>
            </a:r>
          </a:p>
          <a:p>
            <a:pPr lvl="2"/>
            <a:r>
              <a:rPr lang="ko-KR" altLang="en-US" smtClean="0"/>
              <a:t>볼의 움직임을 감지하는 롤러에 먼지와 이물질이 끼면 동작이 원활하지 못할 수 있음</a:t>
            </a:r>
          </a:p>
          <a:p>
            <a:pPr lvl="2"/>
            <a:r>
              <a:rPr lang="ko-KR" altLang="en-US" smtClean="0"/>
              <a:t>주기적으로 먼지와 이물질을 제거해 주어야하는 단점이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[1]</a:t>
            </a:r>
            <a:r>
              <a:rPr lang="ko-KR" altLang="en-US" smtClean="0"/>
              <a:t>움직임의 검출방식에 따라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②광학마우스</a:t>
            </a:r>
          </a:p>
          <a:p>
            <a:pPr lvl="1"/>
            <a:r>
              <a:rPr lang="ko-KR" altLang="en-US" smtClean="0"/>
              <a:t>작동원리</a:t>
            </a:r>
          </a:p>
          <a:p>
            <a:pPr lvl="2"/>
            <a:r>
              <a:rPr lang="ko-KR" altLang="en-US" smtClean="0"/>
              <a:t>광 센서와 발광부를 이용하여 마우스의 움직임을 감지하는 방식의 원리이다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특성</a:t>
            </a:r>
          </a:p>
          <a:p>
            <a:pPr lvl="2"/>
            <a:r>
              <a:rPr lang="ko-KR" altLang="en-US" smtClean="0"/>
              <a:t>먼지나 이물질에 대한문제가 없고 수명이 길다</a:t>
            </a:r>
          </a:p>
          <a:p>
            <a:pPr lvl="2"/>
            <a:r>
              <a:rPr lang="ko-KR" altLang="en-US" smtClean="0"/>
              <a:t>볼 마우스보다 더 정밀하다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①시리얼 마우스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시리얼 포트에 연결한다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조립 제품에서 흔히 사용되던 방식이다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9</a:t>
            </a:r>
            <a:r>
              <a:rPr lang="ko-KR" altLang="en-US" smtClean="0"/>
              <a:t>핀과 </a:t>
            </a:r>
            <a:r>
              <a:rPr lang="en-US" altLang="ko-KR" smtClean="0"/>
              <a:t>25</a:t>
            </a:r>
            <a:r>
              <a:rPr lang="ko-KR" altLang="en-US" smtClean="0"/>
              <a:t>핀 시리얼 포트에 연결가능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[2]</a:t>
            </a:r>
            <a:r>
              <a:rPr lang="ko-KR" altLang="en-US" smtClean="0"/>
              <a:t>연결방법에 따라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967</Words>
  <Application>Microsoft Office PowerPoint</Application>
  <PresentationFormat>화면 슬라이드 쇼(4:3)</PresentationFormat>
  <Paragraphs>180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고구려 벽화</vt:lpstr>
      <vt:lpstr>4장. 입출력장치</vt:lpstr>
      <vt:lpstr>INDEX</vt:lpstr>
      <vt:lpstr>1. 입력장치-키보드</vt:lpstr>
      <vt:lpstr>2. 입력장치-마우스</vt:lpstr>
      <vt:lpstr>2) 마우스 동작</vt:lpstr>
      <vt:lpstr>3)마우스  분류</vt:lpstr>
      <vt:lpstr>[1]움직임의 검출방식에 따라</vt:lpstr>
      <vt:lpstr>슬라이드 8</vt:lpstr>
      <vt:lpstr>[2]연결방법에 따라</vt:lpstr>
      <vt:lpstr>슬라이드 10</vt:lpstr>
      <vt:lpstr>슬라이드 11</vt:lpstr>
      <vt:lpstr>슬라이드 12</vt:lpstr>
      <vt:lpstr>[3]버튼의 개수에 따라</vt:lpstr>
      <vt:lpstr>3. 입력장치 – 스캐너</vt:lpstr>
      <vt:lpstr>4.입력장치 - 판독기</vt:lpstr>
      <vt:lpstr>5. 출력장치 – 프린터</vt:lpstr>
      <vt:lpstr>슬라이드 17</vt:lpstr>
      <vt:lpstr>도트 매트릭스 프린터</vt:lpstr>
      <vt:lpstr>잉크젯(Inkjet)</vt:lpstr>
      <vt:lpstr>레이저 프린터</vt:lpstr>
      <vt:lpstr>6. 출력장치 - 스피커</vt:lpstr>
      <vt:lpstr>기출문제풀이(1급 2001년 2회)</vt:lpstr>
      <vt:lpstr>기출문제풀이2 (1급 2007년 2회)</vt:lpstr>
      <vt:lpstr>기출문제풀이3 (1급 2010년 3회)</vt:lpstr>
      <vt:lpstr>기출문제풀이4 (1급 2010년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93</cp:revision>
  <dcterms:created xsi:type="dcterms:W3CDTF">2012-01-12T16:29:24Z</dcterms:created>
  <dcterms:modified xsi:type="dcterms:W3CDTF">2012-02-12T12:32:50Z</dcterms:modified>
</cp:coreProperties>
</file>