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1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92" r:id="rId20"/>
    <p:sldId id="293" r:id="rId21"/>
    <p:sldId id="294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2" r:id="rId35"/>
    <p:sldId id="321" r:id="rId36"/>
    <p:sldId id="323" r:id="rId37"/>
    <p:sldId id="284" r:id="rId38"/>
    <p:sldId id="288" r:id="rId39"/>
    <p:sldId id="287" r:id="rId40"/>
    <p:sldId id="25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858180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SP1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스프레드쉬트의 개요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현재 셀포인터가 있는 선택된 셀의 셀주소</a:t>
            </a:r>
            <a:r>
              <a:rPr lang="en-US" altLang="ko-KR" smtClean="0"/>
              <a:t>, </a:t>
            </a:r>
            <a:r>
              <a:rPr lang="ko-KR" altLang="en-US" smtClean="0"/>
              <a:t>이름을 나타내는 곳이다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이름상자를 이용하여 하나의 셀이나 몇 개를 묶어서 이름을 재정의 할수도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이름상자에 셀주소나 이름을 입력하면</a:t>
            </a:r>
            <a:r>
              <a:rPr lang="en-US" altLang="ko-KR" smtClean="0"/>
              <a:t>, </a:t>
            </a:r>
            <a:r>
              <a:rPr lang="ko-KR" altLang="en-US" smtClean="0"/>
              <a:t>공다로 그 셀 위치로 이동이 가능하다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6)</a:t>
            </a:r>
            <a:r>
              <a:rPr lang="ko-KR" altLang="en-US" smtClean="0"/>
              <a:t> 이름상자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785794"/>
            <a:ext cx="18542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현재 셀포인터가 있는 선택된 셀의 데이터나 수식이 표시되는 곳이다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수식입력줄을 이용해 선택한 셀의 데이터나 수식을 입력</a:t>
            </a:r>
            <a:r>
              <a:rPr lang="en-US" altLang="ko-KR" smtClean="0"/>
              <a:t>, </a:t>
            </a:r>
            <a:r>
              <a:rPr lang="ko-KR" altLang="en-US" smtClean="0"/>
              <a:t>수정할 수도 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7)</a:t>
            </a:r>
            <a:r>
              <a:rPr lang="ko-KR" altLang="en-US" smtClean="0"/>
              <a:t> 수식입력줄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00636"/>
            <a:ext cx="69532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7758138" cy="4686320"/>
          </a:xfrm>
        </p:spPr>
        <p:txBody>
          <a:bodyPr/>
          <a:lstStyle/>
          <a:p>
            <a:r>
              <a:rPr lang="ko-KR" altLang="en-US" smtClean="0"/>
              <a:t>행</a:t>
            </a:r>
            <a:r>
              <a:rPr lang="en-US" altLang="ko-KR" smtClean="0"/>
              <a:t>(</a:t>
            </a:r>
            <a:r>
              <a:rPr lang="ko-KR" altLang="en-US" smtClean="0"/>
              <a:t>줄</a:t>
            </a:r>
            <a:r>
              <a:rPr lang="en-US" altLang="ko-KR" smtClean="0"/>
              <a:t>)</a:t>
            </a:r>
            <a:r>
              <a:rPr lang="ko-KR" altLang="en-US" smtClean="0"/>
              <a:t>을 나타내는 숫자가 표시되는 곳이다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행의 번호는 </a:t>
            </a:r>
            <a:r>
              <a:rPr lang="en-US" altLang="ko-KR" smtClean="0"/>
              <a:t>1</a:t>
            </a:r>
            <a:r>
              <a:rPr lang="ko-KR" altLang="en-US" smtClean="0"/>
              <a:t>부터 시작해서 </a:t>
            </a:r>
            <a:r>
              <a:rPr lang="en-US" altLang="ko-KR" smtClean="0"/>
              <a:t>1,048,576</a:t>
            </a:r>
            <a:r>
              <a:rPr lang="ko-KR" altLang="en-US" smtClean="0"/>
              <a:t>까지 있다</a:t>
            </a:r>
            <a:r>
              <a:rPr lang="en-US" altLang="ko-KR" smtClean="0"/>
              <a:t>.(</a:t>
            </a:r>
            <a:r>
              <a:rPr lang="ko-KR" altLang="en-US" smtClean="0"/>
              <a:t>엑셀 </a:t>
            </a:r>
            <a:r>
              <a:rPr lang="en-US" altLang="ko-KR" smtClean="0"/>
              <a:t>2003</a:t>
            </a:r>
            <a:r>
              <a:rPr lang="ko-KR" altLang="en-US" smtClean="0"/>
              <a:t>버전은 </a:t>
            </a:r>
            <a:r>
              <a:rPr lang="en-US" altLang="ko-KR" smtClean="0"/>
              <a:t>65,535</a:t>
            </a:r>
            <a:r>
              <a:rPr lang="ko-KR" altLang="en-US" smtClean="0"/>
              <a:t> 까지만 있다</a:t>
            </a:r>
            <a:r>
              <a:rPr lang="en-US" altLang="ko-KR" smtClean="0"/>
              <a:t>.)</a:t>
            </a:r>
          </a:p>
          <a:p>
            <a:r>
              <a:rPr lang="en-US" altLang="ko-KR" smtClean="0"/>
              <a:t>Ctrl + ↓ </a:t>
            </a:r>
            <a:r>
              <a:rPr lang="ko-KR" altLang="en-US" smtClean="0"/>
              <a:t>키를 눌러 가장 마지막 행으로 이동이 가능하다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8)</a:t>
            </a:r>
            <a:r>
              <a:rPr lang="ko-KR" altLang="en-US" smtClean="0"/>
              <a:t> 행머리글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857232"/>
            <a:ext cx="848634" cy="5124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기본 워크시트의 개수는 </a:t>
            </a:r>
            <a:r>
              <a:rPr lang="en-US" altLang="ko-KR" smtClean="0"/>
              <a:t>3</a:t>
            </a:r>
            <a:r>
              <a:rPr lang="ko-KR" altLang="en-US" smtClean="0"/>
              <a:t>개 이지만 워크시트의 탭을 다 보여질수 없을 만큼 워크시트의 수가 많이 생성된 경우에 보이지않는 워크시트의 목록을 볼수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워크시트의 목록을 하나씩 이동하거나</a:t>
            </a:r>
            <a:r>
              <a:rPr lang="en-US" altLang="ko-KR" smtClean="0"/>
              <a:t>, </a:t>
            </a:r>
            <a:r>
              <a:rPr lang="ko-KR" altLang="en-US" smtClean="0"/>
              <a:t>한꺼번에 시작과 끝으로 이동도 가능하다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9)</a:t>
            </a:r>
            <a:r>
              <a:rPr lang="ko-KR" altLang="en-US" smtClean="0"/>
              <a:t> 이동버튼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00042"/>
            <a:ext cx="1447800" cy="78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6686568" cy="4614882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워크시트의 이름이 탭형식으로 나타나는 곳이다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기본적으로 </a:t>
            </a:r>
            <a:r>
              <a:rPr lang="en-US" altLang="ko-KR" sz="2800" smtClean="0"/>
              <a:t>3</a:t>
            </a:r>
            <a:r>
              <a:rPr lang="ko-KR" altLang="en-US" sz="2800" smtClean="0"/>
              <a:t>개의 탭이 생성되며</a:t>
            </a:r>
            <a:r>
              <a:rPr lang="en-US" altLang="ko-KR" sz="2800" smtClean="0"/>
              <a:t>, </a:t>
            </a:r>
            <a:r>
              <a:rPr lang="ko-KR" altLang="en-US" sz="2800" smtClean="0"/>
              <a:t>추가할수도 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각 시트의 탭에 마우스를 가져가 마우스의 오른쪽 버튼을 눌러 나오는 빠른 메뉴의 창에서 삽입</a:t>
            </a:r>
            <a:r>
              <a:rPr lang="en-US" altLang="ko-KR" sz="2800" smtClean="0"/>
              <a:t>,</a:t>
            </a:r>
            <a:r>
              <a:rPr lang="ko-KR" altLang="en-US" sz="2800" smtClean="0"/>
              <a:t>삭제</a:t>
            </a:r>
            <a:r>
              <a:rPr lang="en-US" altLang="ko-KR" sz="2800" smtClean="0"/>
              <a:t>, </a:t>
            </a:r>
            <a:r>
              <a:rPr lang="ko-KR" altLang="en-US" sz="2800" smtClean="0"/>
              <a:t>이름 바구기등등을 할 수 있다</a:t>
            </a:r>
            <a:r>
              <a:rPr lang="en-US" altLang="ko-KR" sz="2800" smtClean="0"/>
              <a:t>.</a:t>
            </a:r>
          </a:p>
          <a:p>
            <a:endParaRPr lang="en-US" altLang="ko-KR" sz="2800" smtClean="0"/>
          </a:p>
          <a:p>
            <a:endParaRPr lang="en-US" altLang="ko-KR" sz="28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10)</a:t>
            </a:r>
            <a:r>
              <a:rPr lang="ko-KR" altLang="en-US" smtClean="0"/>
              <a:t>워크시트 탭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000240"/>
            <a:ext cx="1673697" cy="2308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785794"/>
            <a:ext cx="29083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문서보기 기능의 아이콘으로 구성됨</a:t>
            </a:r>
            <a:r>
              <a:rPr lang="en-US" altLang="ko-KR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기본</a:t>
            </a:r>
            <a:r>
              <a:rPr lang="en-US" altLang="ko-KR" smtClean="0"/>
              <a:t>(    ), </a:t>
            </a:r>
            <a:r>
              <a:rPr lang="ko-KR" altLang="en-US" smtClean="0"/>
              <a:t>페이지레이아웃</a:t>
            </a:r>
            <a:r>
              <a:rPr lang="en-US" altLang="ko-KR" smtClean="0"/>
              <a:t>(    ), </a:t>
            </a:r>
            <a:r>
              <a:rPr lang="ko-KR" altLang="en-US" smtClean="0"/>
              <a:t>페이지 나누기 미리보기</a:t>
            </a:r>
            <a:r>
              <a:rPr lang="en-US" altLang="ko-KR" smtClean="0"/>
              <a:t>(    )</a:t>
            </a:r>
            <a:r>
              <a:rPr lang="ko-KR" altLang="en-US" smtClean="0"/>
              <a:t>등으로 구성되어 있다</a:t>
            </a:r>
            <a:r>
              <a:rPr lang="en-US" altLang="ko-KR" smtClean="0"/>
              <a:t>.</a:t>
            </a:r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11)</a:t>
            </a:r>
            <a:r>
              <a:rPr lang="ko-KR" altLang="en-US" smtClean="0"/>
              <a:t> 보기바로가기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642917"/>
            <a:ext cx="714380" cy="730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143248"/>
            <a:ext cx="30162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143248"/>
            <a:ext cx="30162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143380"/>
            <a:ext cx="30162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25963"/>
          </a:xfrm>
        </p:spPr>
        <p:txBody>
          <a:bodyPr/>
          <a:lstStyle/>
          <a:p>
            <a:r>
              <a:rPr lang="ko-KR" altLang="en-US" smtClean="0"/>
              <a:t>시트 화면의 확대 축소를 위한 슬라이드 부분이다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시트화면의 확대</a:t>
            </a:r>
            <a:r>
              <a:rPr lang="en-US" altLang="ko-KR" smtClean="0"/>
              <a:t>/</a:t>
            </a:r>
            <a:r>
              <a:rPr lang="ko-KR" altLang="en-US" smtClean="0"/>
              <a:t>축소 비율이 퍼센트 형식으로 표시된다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확대</a:t>
            </a:r>
            <a:r>
              <a:rPr lang="en-US" altLang="ko-KR" smtClean="0"/>
              <a:t>/</a:t>
            </a:r>
            <a:r>
              <a:rPr lang="ko-KR" altLang="en-US" smtClean="0"/>
              <a:t>축소</a:t>
            </a:r>
            <a:r>
              <a:rPr lang="en-US" altLang="ko-KR" smtClean="0"/>
              <a:t>]</a:t>
            </a:r>
            <a:r>
              <a:rPr lang="ko-KR" altLang="en-US" smtClean="0"/>
              <a:t>를 클릭하면 시트화면의 확대</a:t>
            </a:r>
            <a:r>
              <a:rPr lang="en-US" altLang="ko-KR" smtClean="0"/>
              <a:t>/</a:t>
            </a:r>
            <a:r>
              <a:rPr lang="ko-KR" altLang="en-US" smtClean="0"/>
              <a:t>축소 비율을 지정할수 있는 확대</a:t>
            </a:r>
            <a:r>
              <a:rPr lang="en-US" altLang="ko-KR" smtClean="0"/>
              <a:t>/</a:t>
            </a:r>
            <a:r>
              <a:rPr lang="ko-KR" altLang="en-US" smtClean="0"/>
              <a:t>축소 창이 나타난다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12)</a:t>
            </a:r>
            <a:r>
              <a:rPr lang="ko-KR" altLang="en-US" smtClean="0"/>
              <a:t> 확대</a:t>
            </a:r>
            <a:r>
              <a:rPr lang="en-US" altLang="ko-KR" smtClean="0"/>
              <a:t>/</a:t>
            </a:r>
            <a:r>
              <a:rPr lang="ko-KR" altLang="en-US" smtClean="0"/>
              <a:t>축소 슬라이드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2786058"/>
            <a:ext cx="166370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5500702"/>
            <a:ext cx="2286000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686320"/>
          </a:xfrm>
        </p:spPr>
        <p:txBody>
          <a:bodyPr/>
          <a:lstStyle/>
          <a:p>
            <a:r>
              <a:rPr lang="ko-KR" altLang="en-US" smtClean="0"/>
              <a:t>열을 나타내기위한 문자</a:t>
            </a:r>
            <a:r>
              <a:rPr lang="en-US" altLang="ko-KR" smtClean="0"/>
              <a:t>(</a:t>
            </a:r>
            <a:r>
              <a:rPr lang="ko-KR" altLang="en-US" smtClean="0"/>
              <a:t>알파벳</a:t>
            </a:r>
            <a:r>
              <a:rPr lang="en-US" altLang="ko-KR" smtClean="0"/>
              <a:t>)</a:t>
            </a:r>
            <a:r>
              <a:rPr lang="ko-KR" altLang="en-US" smtClean="0"/>
              <a:t>가 표시되는 곳이다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열은 세로 방향으로 </a:t>
            </a:r>
            <a:r>
              <a:rPr lang="en-US" altLang="ko-KR" smtClean="0"/>
              <a:t>A</a:t>
            </a:r>
            <a:r>
              <a:rPr lang="ko-KR" altLang="en-US" smtClean="0"/>
              <a:t>에서 </a:t>
            </a:r>
            <a:r>
              <a:rPr lang="en-US" altLang="ko-KR" smtClean="0"/>
              <a:t>XFD</a:t>
            </a:r>
            <a:r>
              <a:rPr lang="ko-KR" altLang="en-US" smtClean="0"/>
              <a:t>까지 </a:t>
            </a:r>
            <a:r>
              <a:rPr lang="en-US" altLang="ko-KR" smtClean="0"/>
              <a:t>16,384</a:t>
            </a:r>
            <a:r>
              <a:rPr lang="ko-KR" altLang="en-US" smtClean="0"/>
              <a:t>개의 열이</a:t>
            </a:r>
            <a:r>
              <a:rPr lang="en-US" altLang="ko-KR" smtClean="0"/>
              <a:t> </a:t>
            </a:r>
            <a:r>
              <a:rPr lang="ko-KR" altLang="en-US" smtClean="0"/>
              <a:t>존재한다</a:t>
            </a:r>
            <a:r>
              <a:rPr lang="en-US" altLang="ko-KR" smtClean="0"/>
              <a:t>.(2003</a:t>
            </a:r>
            <a:r>
              <a:rPr lang="ko-KR" altLang="en-US" smtClean="0"/>
              <a:t>버전은 </a:t>
            </a:r>
            <a:r>
              <a:rPr lang="en-US" altLang="ko-KR" smtClean="0"/>
              <a:t>256</a:t>
            </a:r>
            <a:r>
              <a:rPr lang="ko-KR" altLang="en-US" smtClean="0"/>
              <a:t>개이다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Ctrl+→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눌러 마지막행으로 이동할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13)</a:t>
            </a:r>
            <a:r>
              <a:rPr lang="ko-KR" altLang="en-US" smtClean="0"/>
              <a:t> 열머리글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5016"/>
            <a:ext cx="8015306" cy="38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0"/>
            <a:ext cx="7972452" cy="304324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엑셀 </a:t>
            </a:r>
            <a:r>
              <a:rPr lang="en-US" altLang="ko-KR" smtClean="0"/>
              <a:t>2007</a:t>
            </a:r>
            <a:r>
              <a:rPr lang="ko-KR" altLang="en-US" smtClean="0"/>
              <a:t>버전의 실질적인 작업공간이다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16,384</a:t>
            </a:r>
            <a:r>
              <a:rPr lang="ko-KR" altLang="en-US" smtClean="0"/>
              <a:t>개의 열과 </a:t>
            </a:r>
            <a:r>
              <a:rPr lang="en-US" altLang="ko-KR" smtClean="0"/>
              <a:t>1,048,576</a:t>
            </a:r>
            <a:r>
              <a:rPr lang="ko-KR" altLang="en-US" smtClean="0"/>
              <a:t>개의 행으로 구성되었다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데이터를 입력하거나 계산이 이루어진다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14)</a:t>
            </a:r>
            <a:r>
              <a:rPr lang="ko-KR" altLang="en-US" smtClean="0"/>
              <a:t> 워크시트</a:t>
            </a: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357694"/>
            <a:ext cx="4738695" cy="1899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셀</a:t>
            </a:r>
            <a:r>
              <a:rPr lang="en-US" altLang="ko-KR" smtClean="0"/>
              <a:t>(Cell)</a:t>
            </a:r>
          </a:p>
          <a:p>
            <a:pPr lvl="1"/>
            <a:r>
              <a:rPr lang="ko-KR" altLang="en-US" smtClean="0"/>
              <a:t>행과</a:t>
            </a:r>
            <a:r>
              <a:rPr lang="en-US" altLang="ko-KR" smtClean="0"/>
              <a:t> </a:t>
            </a:r>
            <a:r>
              <a:rPr lang="ko-KR" altLang="en-US" smtClean="0"/>
              <a:t>열이 교차되면서 만들어지는 사각공간</a:t>
            </a:r>
            <a:endParaRPr lang="en-US" altLang="ko-KR" smtClean="0"/>
          </a:p>
          <a:p>
            <a:pPr lvl="1"/>
            <a:r>
              <a:rPr lang="ko-KR" altLang="en-US" smtClean="0"/>
              <a:t>실제로 수식</a:t>
            </a:r>
            <a:r>
              <a:rPr lang="en-US" altLang="ko-KR" smtClean="0"/>
              <a:t>,</a:t>
            </a:r>
            <a:r>
              <a:rPr lang="ko-KR" altLang="en-US" smtClean="0"/>
              <a:t>데이터등이 입력되는 곳이다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2) </a:t>
            </a:r>
            <a:r>
              <a:rPr lang="ko-KR" altLang="en-US" smtClean="0"/>
              <a:t>셀포인터</a:t>
            </a:r>
            <a:endParaRPr lang="en-US" altLang="ko-KR" smtClean="0"/>
          </a:p>
          <a:p>
            <a:pPr lvl="1"/>
            <a:r>
              <a:rPr lang="ko-KR" altLang="en-US" smtClean="0"/>
              <a:t>현재 작업이 이루어지는 셀을 인식시키는 굵은 검정 사각형의 커서</a:t>
            </a:r>
            <a:endParaRPr lang="en-US" altLang="ko-KR" smtClean="0"/>
          </a:p>
          <a:p>
            <a:pPr lvl="1"/>
            <a:r>
              <a:rPr lang="ko-KR" altLang="en-US" smtClean="0"/>
              <a:t>셀포인터가 위치한 곳에 데이터가 입력된다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마우스나 방향키 등을 이용해 셀포인터를 이동시킬수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워크시트 구성 요소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스프레드쉬트의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엑셀의 화면구성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워크시트 구성 요소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도구 모음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Excel </a:t>
            </a:r>
            <a:r>
              <a:rPr lang="ko-KR" altLang="en-US" smtClean="0"/>
              <a:t>옵션 설정하기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기본적인 복사하기</a:t>
            </a:r>
            <a:r>
              <a:rPr lang="en-US" altLang="ko-KR" smtClean="0"/>
              <a:t>,</a:t>
            </a:r>
            <a:r>
              <a:rPr lang="ko-KR" altLang="en-US" smtClean="0"/>
              <a:t> 붙여넣기와 글꼴</a:t>
            </a:r>
            <a:r>
              <a:rPr lang="en-US" altLang="ko-KR" smtClean="0"/>
              <a:t>, </a:t>
            </a:r>
            <a:r>
              <a:rPr lang="ko-KR" altLang="en-US" smtClean="0"/>
              <a:t>단락맞춤</a:t>
            </a:r>
            <a:r>
              <a:rPr lang="en-US" altLang="ko-KR" smtClean="0"/>
              <a:t>, </a:t>
            </a:r>
            <a:r>
              <a:rPr lang="ko-KR" altLang="en-US" smtClean="0"/>
              <a:t>표시형식</a:t>
            </a:r>
            <a:r>
              <a:rPr lang="en-US" altLang="ko-KR" smtClean="0"/>
              <a:t>, </a:t>
            </a:r>
            <a:r>
              <a:rPr lang="ko-KR" altLang="en-US" smtClean="0"/>
              <a:t>스타일</a:t>
            </a:r>
            <a:r>
              <a:rPr lang="en-US" altLang="ko-KR" smtClean="0"/>
              <a:t>, </a:t>
            </a:r>
            <a:r>
              <a:rPr lang="ko-KR" altLang="en-US" smtClean="0"/>
              <a:t>셀 삽입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,</a:t>
            </a:r>
            <a:r>
              <a:rPr lang="ko-KR" altLang="en-US" smtClean="0"/>
              <a:t>정렬</a:t>
            </a:r>
            <a:r>
              <a:rPr lang="en-US" altLang="ko-KR" smtClean="0"/>
              <a:t>, </a:t>
            </a:r>
            <a:r>
              <a:rPr lang="ko-KR" altLang="en-US" smtClean="0"/>
              <a:t>찾기</a:t>
            </a:r>
            <a:r>
              <a:rPr lang="en-US" altLang="ko-KR" smtClean="0"/>
              <a:t>/</a:t>
            </a:r>
            <a:r>
              <a:rPr lang="ko-KR" altLang="en-US" smtClean="0"/>
              <a:t>바꾸기 등의 메뉴 아이콘등이 모여 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도구 모음</a:t>
            </a:r>
            <a:r>
              <a:rPr lang="en-US" altLang="ko-KR" smtClean="0"/>
              <a:t>1)</a:t>
            </a:r>
            <a:r>
              <a:rPr lang="ko-KR" altLang="en-US" smtClean="0"/>
              <a:t>리본메뉴</a:t>
            </a:r>
            <a:r>
              <a:rPr lang="en-US" altLang="ko-KR" smtClean="0"/>
              <a:t>-</a:t>
            </a:r>
            <a:r>
              <a:rPr lang="ko-KR" altLang="en-US" smtClean="0"/>
              <a:t>홈탭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857628"/>
            <a:ext cx="792412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/>
          <a:lstStyle/>
          <a:p>
            <a:r>
              <a:rPr lang="ko-KR" altLang="en-US" smtClean="0"/>
              <a:t>표에 대한 편집메뉴 및 그림</a:t>
            </a:r>
            <a:r>
              <a:rPr lang="en-US" altLang="ko-KR" smtClean="0"/>
              <a:t>,</a:t>
            </a:r>
            <a:r>
              <a:rPr lang="ko-KR" altLang="en-US" smtClean="0"/>
              <a:t>클립아트</a:t>
            </a:r>
            <a:r>
              <a:rPr lang="en-US" altLang="ko-KR" smtClean="0"/>
              <a:t>,</a:t>
            </a:r>
            <a:r>
              <a:rPr lang="ko-KR" altLang="en-US" smtClean="0"/>
              <a:t>도형</a:t>
            </a:r>
            <a:r>
              <a:rPr lang="en-US" altLang="ko-KR" smtClean="0"/>
              <a:t>, SmartArt</a:t>
            </a:r>
            <a:r>
              <a:rPr lang="ko-KR" altLang="en-US" smtClean="0"/>
              <a:t> 삽입</a:t>
            </a:r>
            <a:r>
              <a:rPr lang="en-US" altLang="ko-KR" smtClean="0"/>
              <a:t>, </a:t>
            </a:r>
            <a:r>
              <a:rPr lang="ko-KR" altLang="en-US" smtClean="0"/>
              <a:t>차트편집</a:t>
            </a:r>
            <a:r>
              <a:rPr lang="en-US" altLang="ko-KR" smtClean="0"/>
              <a:t>, </a:t>
            </a:r>
            <a:r>
              <a:rPr lang="ko-KR" altLang="en-US" smtClean="0"/>
              <a:t>머리글</a:t>
            </a:r>
            <a:r>
              <a:rPr lang="en-US" altLang="ko-KR" smtClean="0"/>
              <a:t>/</a:t>
            </a:r>
            <a:r>
              <a:rPr lang="ko-KR" altLang="en-US" smtClean="0"/>
              <a:t>바닥글</a:t>
            </a:r>
            <a:r>
              <a:rPr lang="en-US" altLang="ko-KR" smtClean="0"/>
              <a:t>, </a:t>
            </a:r>
            <a:r>
              <a:rPr lang="ko-KR" altLang="en-US" smtClean="0"/>
              <a:t>워드아트</a:t>
            </a:r>
            <a:r>
              <a:rPr lang="en-US" altLang="ko-KR" smtClean="0"/>
              <a:t>, </a:t>
            </a:r>
            <a:r>
              <a:rPr lang="ko-KR" altLang="en-US" smtClean="0"/>
              <a:t>기호삽입을 위한 메뉴아이콘등이 모여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리본메뉴</a:t>
            </a:r>
            <a:r>
              <a:rPr lang="en-US" altLang="ko-KR" smtClean="0"/>
              <a:t>-</a:t>
            </a:r>
            <a:r>
              <a:rPr lang="ko-KR" altLang="en-US" smtClean="0"/>
              <a:t>삽입 탭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256"/>
            <a:ext cx="7762894" cy="91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테마편집 및 여백</a:t>
            </a:r>
            <a:r>
              <a:rPr lang="en-US" altLang="ko-KR" smtClean="0"/>
              <a:t>, </a:t>
            </a:r>
            <a:r>
              <a:rPr lang="ko-KR" altLang="en-US" smtClean="0"/>
              <a:t>인쇄를 위한 용지 방향</a:t>
            </a:r>
            <a:r>
              <a:rPr lang="en-US" altLang="ko-KR" smtClean="0"/>
              <a:t>/</a:t>
            </a:r>
            <a:r>
              <a:rPr lang="ko-KR" altLang="en-US" smtClean="0"/>
              <a:t>크기등의 페이지 설정</a:t>
            </a:r>
            <a:r>
              <a:rPr lang="en-US" altLang="ko-KR" smtClean="0"/>
              <a:t>, </a:t>
            </a:r>
            <a:r>
              <a:rPr lang="ko-KR" altLang="en-US" smtClean="0"/>
              <a:t>크기조정</a:t>
            </a:r>
            <a:r>
              <a:rPr lang="en-US" altLang="ko-KR" smtClean="0"/>
              <a:t>, </a:t>
            </a:r>
            <a:r>
              <a:rPr lang="ko-KR" altLang="en-US" smtClean="0"/>
              <a:t>시트 옵션 및 정렬을 위한 메뉴아이콘등이 모여 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3)</a:t>
            </a:r>
            <a:r>
              <a:rPr lang="ko-KR" altLang="en-US" smtClean="0"/>
              <a:t> 리본메뉴</a:t>
            </a:r>
            <a:r>
              <a:rPr lang="en-US" altLang="ko-KR" smtClean="0"/>
              <a:t>- </a:t>
            </a:r>
            <a:r>
              <a:rPr lang="ko-KR" altLang="en-US" smtClean="0"/>
              <a:t>페이지레이아웃 탭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71942"/>
            <a:ext cx="7543820" cy="946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ko-KR" altLang="en-US" smtClean="0"/>
              <a:t>합수삽입을 위한 마법사 메뉴</a:t>
            </a:r>
            <a:r>
              <a:rPr lang="en-US" altLang="ko-KR" smtClean="0"/>
              <a:t>, </a:t>
            </a:r>
            <a:r>
              <a:rPr lang="ko-KR" altLang="en-US" smtClean="0"/>
              <a:t>이름관리자</a:t>
            </a:r>
            <a:r>
              <a:rPr lang="en-US" altLang="ko-KR" smtClean="0"/>
              <a:t>, </a:t>
            </a:r>
            <a:r>
              <a:rPr lang="ko-KR" altLang="en-US" smtClean="0"/>
              <a:t>수식분석</a:t>
            </a:r>
            <a:r>
              <a:rPr lang="en-US" altLang="ko-KR" smtClean="0"/>
              <a:t>, </a:t>
            </a:r>
            <a:r>
              <a:rPr lang="ko-KR" altLang="en-US" smtClean="0"/>
              <a:t>계산 등의 메뉴 아이콘이 모여있다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 리본메뉴</a:t>
            </a:r>
            <a:r>
              <a:rPr lang="en-US" altLang="ko-KR" smtClean="0"/>
              <a:t>-</a:t>
            </a:r>
            <a:r>
              <a:rPr lang="ko-KR" altLang="en-US" smtClean="0"/>
              <a:t>수식 탭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00570"/>
            <a:ext cx="7786152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/>
          <a:lstStyle/>
          <a:p>
            <a:r>
              <a:rPr lang="ko-KR" altLang="en-US" smtClean="0"/>
              <a:t>외부데이터 가져오기 메뉴 및 연결</a:t>
            </a:r>
            <a:r>
              <a:rPr lang="en-US" altLang="ko-KR" smtClean="0"/>
              <a:t>, </a:t>
            </a:r>
            <a:r>
              <a:rPr lang="ko-KR" altLang="en-US" smtClean="0"/>
              <a:t>정렬 및 필터</a:t>
            </a:r>
            <a:r>
              <a:rPr lang="en-US" altLang="ko-KR" smtClean="0"/>
              <a:t>, </a:t>
            </a:r>
            <a:r>
              <a:rPr lang="ko-KR" altLang="en-US" smtClean="0"/>
              <a:t>통합</a:t>
            </a:r>
            <a:r>
              <a:rPr lang="en-US" altLang="ko-KR" smtClean="0"/>
              <a:t>, </a:t>
            </a:r>
            <a:r>
              <a:rPr lang="ko-KR" altLang="en-US" smtClean="0"/>
              <a:t>시나리오</a:t>
            </a:r>
            <a:r>
              <a:rPr lang="en-US" altLang="ko-KR" smtClean="0"/>
              <a:t>,</a:t>
            </a:r>
            <a:r>
              <a:rPr lang="ko-KR" altLang="en-US" smtClean="0"/>
              <a:t>목표값찾기</a:t>
            </a:r>
            <a:r>
              <a:rPr lang="en-US" altLang="ko-KR" smtClean="0"/>
              <a:t>,</a:t>
            </a:r>
            <a:r>
              <a:rPr lang="ko-KR" altLang="en-US" smtClean="0"/>
              <a:t>데이터표등의 데이터분석 도구와 부분합등의 메뉴 아이콘등이 모여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 </a:t>
            </a:r>
            <a:r>
              <a:rPr lang="ko-KR" altLang="en-US" smtClean="0"/>
              <a:t>리본메뉴</a:t>
            </a:r>
            <a:r>
              <a:rPr lang="en-US" altLang="ko-KR" smtClean="0"/>
              <a:t>-</a:t>
            </a:r>
            <a:r>
              <a:rPr lang="ko-KR" altLang="en-US" smtClean="0"/>
              <a:t>데이터 탭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357694"/>
            <a:ext cx="805967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ko-KR" altLang="en-US" smtClean="0"/>
              <a:t>맞춤법 검사 등의 언어교정 메뉴 및</a:t>
            </a:r>
            <a:r>
              <a:rPr lang="en-US" altLang="ko-KR" smtClean="0"/>
              <a:t> </a:t>
            </a:r>
            <a:r>
              <a:rPr lang="ko-KR" altLang="en-US" smtClean="0"/>
              <a:t>메모편집</a:t>
            </a:r>
            <a:r>
              <a:rPr lang="en-US" altLang="ko-KR" smtClean="0"/>
              <a:t>, </a:t>
            </a:r>
            <a:r>
              <a:rPr lang="ko-KR" altLang="en-US" smtClean="0"/>
              <a:t>시트보호 등의 메뉴 아이콘등이 모여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6)</a:t>
            </a:r>
            <a:r>
              <a:rPr lang="ko-KR" altLang="en-US" smtClean="0"/>
              <a:t> 리본메뉴</a:t>
            </a:r>
            <a:r>
              <a:rPr lang="en-US" altLang="ko-KR" smtClean="0"/>
              <a:t>-</a:t>
            </a:r>
            <a:r>
              <a:rPr lang="ko-KR" altLang="en-US" smtClean="0"/>
              <a:t>검토 탭</a:t>
            </a:r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876"/>
            <a:ext cx="8039100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기본</a:t>
            </a:r>
            <a:r>
              <a:rPr lang="en-US" altLang="ko-KR" smtClean="0"/>
              <a:t>, </a:t>
            </a:r>
            <a:r>
              <a:rPr lang="ko-KR" altLang="en-US" smtClean="0"/>
              <a:t>페이지레이아웃</a:t>
            </a:r>
            <a:r>
              <a:rPr lang="en-US" altLang="ko-KR" smtClean="0"/>
              <a:t>, </a:t>
            </a:r>
            <a:r>
              <a:rPr lang="ko-KR" altLang="en-US" smtClean="0"/>
              <a:t>페이지 나누기 미리보기등의 통합문서보기 메뉴 및 확대</a:t>
            </a:r>
            <a:r>
              <a:rPr lang="en-US" altLang="ko-KR" smtClean="0"/>
              <a:t>/</a:t>
            </a:r>
            <a:r>
              <a:rPr lang="ko-KR" altLang="en-US" smtClean="0"/>
              <a:t>축소 메뉴</a:t>
            </a:r>
            <a:r>
              <a:rPr lang="en-US" altLang="ko-KR" smtClean="0"/>
              <a:t>, </a:t>
            </a:r>
            <a:r>
              <a:rPr lang="ko-KR" altLang="en-US" smtClean="0"/>
              <a:t>트고정 메뉴</a:t>
            </a:r>
            <a:r>
              <a:rPr lang="en-US" altLang="ko-KR" smtClean="0"/>
              <a:t>, </a:t>
            </a:r>
            <a:r>
              <a:rPr lang="ko-KR" altLang="en-US" smtClean="0"/>
              <a:t>매크로 편집등의 메뉴 아이콘등이 모여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7) </a:t>
            </a:r>
            <a:r>
              <a:rPr lang="ko-KR" altLang="en-US" smtClean="0"/>
              <a:t>리본메뉴</a:t>
            </a:r>
            <a:r>
              <a:rPr lang="en-US" altLang="ko-KR" smtClean="0"/>
              <a:t>-</a:t>
            </a:r>
            <a:r>
              <a:rPr lang="ko-KR" altLang="en-US" smtClean="0"/>
              <a:t>보기 탭</a:t>
            </a:r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3571876"/>
            <a:ext cx="8194439" cy="114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Office </a:t>
            </a:r>
            <a:r>
              <a:rPr lang="ko-KR" altLang="en-US" smtClean="0"/>
              <a:t>단추를 누르면 </a:t>
            </a:r>
            <a:r>
              <a:rPr lang="en-US" altLang="ko-KR" smtClean="0"/>
              <a:t>Excel</a:t>
            </a:r>
            <a:r>
              <a:rPr lang="ko-KR" altLang="en-US" smtClean="0"/>
              <a:t>옵션 단추가 나오는데 엑셀의 작업환경을 설정하는 곳이다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Excel </a:t>
            </a:r>
            <a:r>
              <a:rPr lang="ko-KR" altLang="en-US" smtClean="0"/>
              <a:t>옵션 설정하기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643174" y="3000372"/>
            <a:ext cx="3786214" cy="2928958"/>
            <a:chOff x="2285984" y="3143248"/>
            <a:chExt cx="3643338" cy="31570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5984" y="3143248"/>
              <a:ext cx="3643338" cy="31570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4071934" y="5857892"/>
              <a:ext cx="857256" cy="357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기본설정 탭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5357850" cy="46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929322" y="1643050"/>
            <a:ext cx="3000396" cy="2554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리본메뉴에 개발도구 탭표시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사용자 정의 목록 편집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기본문서의 글꼴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글자크기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기본 워크시트의 개수등 지정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사용자 이름 설정과 언어설정</a:t>
            </a: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수식 탭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5715012" cy="466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143636" y="1714488"/>
            <a:ext cx="2643206" cy="41134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통합문서 계산 옵션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수식작업 옵션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오류 검사 옵션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오류 검사 규칙에 대한 옵션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각종 계산 및 업무에 필요한 데이타분석 및 통계처리 등 수치와 관련된 업무처리를 쉽게 작성해주는 프로그램을 의미 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문서작성</a:t>
            </a:r>
            <a:r>
              <a:rPr lang="en-US" altLang="ko-KR" smtClean="0"/>
              <a:t>, </a:t>
            </a:r>
            <a:r>
              <a:rPr lang="ko-KR" altLang="en-US" smtClean="0"/>
              <a:t>수치계산</a:t>
            </a:r>
            <a:r>
              <a:rPr lang="en-US" altLang="ko-KR" smtClean="0"/>
              <a:t>, </a:t>
            </a:r>
            <a:r>
              <a:rPr lang="ko-KR" altLang="en-US" smtClean="0"/>
              <a:t>데이타관리</a:t>
            </a:r>
            <a:r>
              <a:rPr lang="en-US" altLang="ko-KR" smtClean="0"/>
              <a:t>, </a:t>
            </a:r>
            <a:r>
              <a:rPr lang="ko-KR" altLang="en-US" smtClean="0"/>
              <a:t>차트작성</a:t>
            </a:r>
            <a:r>
              <a:rPr lang="en-US" altLang="ko-KR" smtClean="0"/>
              <a:t>, </a:t>
            </a:r>
            <a:r>
              <a:rPr lang="ko-KR" altLang="en-US" smtClean="0"/>
              <a:t>매크로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스프레드쉬트의 개념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언어 교정 탭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5752557" cy="469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72198" y="1500174"/>
            <a:ext cx="2857520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자동고침옵션에 대한 내용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맞춤법검사 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사용자 지정 사전</a:t>
            </a: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저장 탭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5786450" cy="471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72198" y="1714488"/>
            <a:ext cx="2786082" cy="44360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통합문서 저장에 대한 옵션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파일저장형식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기본파일위치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복구화일 위치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복구저장간격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자동복구예외항목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문서관리 서버파일에 대한오프라인 편집옵션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통합문서의 시각적모양유지</a:t>
            </a: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</a:t>
            </a:r>
            <a:r>
              <a:rPr lang="ko-KR" altLang="en-US" smtClean="0"/>
              <a:t>고급 탭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5664954" cy="46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15074" y="1643050"/>
            <a:ext cx="2571768" cy="40318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편집옵션에 대한 내용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엔터의 방향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소수점 자동삽입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채우기핸들사용 여부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셀내용 자동완성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시스템구분 기호 사용 등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60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잘라내기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/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복사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/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붙여넣기의 옵션</a:t>
            </a: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6)</a:t>
            </a:r>
            <a:r>
              <a:rPr lang="ko-KR" altLang="en-US" smtClean="0"/>
              <a:t>사용자 지정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5429288" cy="454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86446" y="1571612"/>
            <a:ext cx="3000396" cy="2035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빠른실행도구모음의 사용자 지정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250000"/>
              </a:lnSpc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7)</a:t>
            </a:r>
            <a:r>
              <a:rPr lang="ko-KR" altLang="en-US" smtClean="0"/>
              <a:t>추가 기능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5429260" cy="442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857884" y="1785926"/>
            <a:ext cx="264320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Microsoft office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의 추가기능</a:t>
            </a: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mtClean="0">
              <a:latin typeface="HY동녘M" pitchFamily="18" charset="-127"/>
              <a:ea typeface="HY동녘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엑셀의 추가기능</a:t>
            </a: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8)</a:t>
            </a:r>
            <a:r>
              <a:rPr lang="ko-KR" altLang="en-US" smtClean="0"/>
              <a:t>보안 센터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5572136" cy="454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15074" y="1571612"/>
            <a:ext cx="2214578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mtClean="0"/>
              <a:t>개인 정보보호에 대한 옵션</a:t>
            </a:r>
            <a:endParaRPr lang="en-US" altLang="ko-KR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mtClean="0"/>
              <a:t>보안센터 설정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9)</a:t>
            </a:r>
            <a:r>
              <a:rPr lang="ko-KR" altLang="en-US" smtClean="0"/>
              <a:t>리소스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5752557" cy="469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86512" y="1643050"/>
            <a:ext cx="2643206" cy="24355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온라인 리소스를 찾아보며  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Microsoft office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프로그램의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성능</a:t>
            </a:r>
            <a:r>
              <a:rPr lang="en-US" altLang="ko-KR" sz="160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smtClean="0">
                <a:latin typeface="HY동녘M" pitchFamily="18" charset="-127"/>
                <a:ea typeface="HY동녘M" pitchFamily="18" charset="-127"/>
              </a:rPr>
              <a:t>및 안전성을 유지 관리</a:t>
            </a:r>
            <a:endParaRPr lang="ko-KR" altLang="en-US" sz="160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다음 중 워크시트에 대한 설명 중 틀린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기본 워크시트는 </a:t>
            </a:r>
            <a:r>
              <a:rPr lang="en-US" altLang="ko-KR" smtClean="0"/>
              <a:t>3</a:t>
            </a:r>
            <a:r>
              <a:rPr lang="ko-KR" altLang="en-US" smtClean="0"/>
              <a:t>개의 시트로 구성되어있다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② 행과 열이 만나는 지점을 셀이라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③ 시트는 숨기기를 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④ 여러 워크시트에 동시에 같은 자료를 입력할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en-US" altLang="ko-KR" smtClean="0"/>
              <a:t>  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2004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워크시트나 통합 문서에서 셀 포인터 이동을 위해 자주 사용되는 바로 가는 키의 종류는 다음과 같다</a:t>
            </a:r>
            <a:r>
              <a:rPr lang="en-US" altLang="ko-KR" smtClean="0"/>
              <a:t>. </a:t>
            </a:r>
            <a:r>
              <a:rPr lang="ko-KR" altLang="en-US" smtClean="0"/>
              <a:t>이들 중 틀린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</a:t>
            </a:r>
            <a:r>
              <a:rPr lang="en-US" altLang="ko-KR" smtClean="0"/>
              <a:t>[Ctrl] + </a:t>
            </a:r>
            <a:r>
              <a:rPr lang="ko-KR" altLang="en-US" smtClean="0"/>
              <a:t>화살표 키 </a:t>
            </a:r>
            <a:r>
              <a:rPr lang="en-US" altLang="ko-KR" smtClean="0"/>
              <a:t>: </a:t>
            </a:r>
            <a:r>
              <a:rPr lang="ko-KR" altLang="en-US" smtClean="0"/>
              <a:t>현재 데이터 범위에서 해당 방향의 모서리로 이동</a:t>
            </a:r>
          </a:p>
          <a:p>
            <a:pPr>
              <a:buNone/>
            </a:pPr>
            <a:r>
              <a:rPr lang="ko-KR" altLang="en-US" smtClean="0"/>
              <a:t>② </a:t>
            </a:r>
            <a:r>
              <a:rPr lang="en-US" altLang="ko-KR" smtClean="0"/>
              <a:t>[Ctrl] + [Home] : </a:t>
            </a:r>
            <a:r>
              <a:rPr lang="ko-KR" altLang="en-US" smtClean="0"/>
              <a:t>워크시트의 시작 부분으로 이동</a:t>
            </a:r>
          </a:p>
          <a:p>
            <a:pPr>
              <a:buNone/>
            </a:pPr>
            <a:r>
              <a:rPr lang="ko-KR" altLang="en-US" smtClean="0"/>
              <a:t>③ </a:t>
            </a:r>
            <a:r>
              <a:rPr lang="en-US" altLang="ko-KR" smtClean="0"/>
              <a:t>[Home] : </a:t>
            </a:r>
            <a:r>
              <a:rPr lang="ko-KR" altLang="en-US" smtClean="0"/>
              <a:t>현재 셀이 위치한 열의 시작 부분으로 이동</a:t>
            </a:r>
          </a:p>
          <a:p>
            <a:pPr>
              <a:buNone/>
            </a:pPr>
            <a:r>
              <a:rPr lang="ko-KR" altLang="en-US" smtClean="0"/>
              <a:t>④ </a:t>
            </a:r>
            <a:r>
              <a:rPr lang="en-US" altLang="ko-KR" smtClean="0"/>
              <a:t>[Ctrl] + [PageDown] : </a:t>
            </a:r>
            <a:r>
              <a:rPr lang="ko-KR" altLang="en-US" smtClean="0"/>
              <a:t>현재 통합문서에서 다음 시트로 이동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2004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엑셀의 화면구성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57950" y="1857364"/>
            <a:ext cx="2571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Office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단추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②빠른 실행 도구모음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③제목표시줄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④창조절단추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⑤리본메뉴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⑥이름상자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⑦수식입력줄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⑧행머리글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⑨이동버튼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⑩워크시트 탭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⑪보기바로가기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⑫확대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/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축소 슬라이드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⑬열머리글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⑭워크시트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57261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스프레드쉬트의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엑셀의 화면구성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워크시트 구성 요소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도구 모음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Excel </a:t>
            </a:r>
            <a:r>
              <a:rPr lang="ko-KR" altLang="en-US" smtClean="0"/>
              <a:t>옵션 설정하기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285860"/>
            <a:ext cx="8501122" cy="52864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엑셀 </a:t>
            </a:r>
            <a:r>
              <a:rPr lang="en-US" altLang="ko-KR" smtClean="0"/>
              <a:t>2007</a:t>
            </a:r>
            <a:r>
              <a:rPr lang="ko-KR" altLang="en-US" smtClean="0"/>
              <a:t>이전 버전의 </a:t>
            </a:r>
            <a:r>
              <a:rPr lang="en-US" altLang="ko-KR" smtClean="0"/>
              <a:t>[</a:t>
            </a:r>
            <a:r>
              <a:rPr lang="ko-KR" altLang="en-US" smtClean="0"/>
              <a:t>파일</a:t>
            </a:r>
            <a:r>
              <a:rPr lang="en-US" altLang="ko-KR" smtClean="0"/>
              <a:t>]</a:t>
            </a:r>
            <a:r>
              <a:rPr lang="ko-KR" altLang="en-US" smtClean="0"/>
              <a:t>메뉴에 상응하는 단추이다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새로만들기</a:t>
            </a:r>
            <a:r>
              <a:rPr lang="en-US" altLang="ko-KR" smtClean="0"/>
              <a:t>], [</a:t>
            </a:r>
            <a:r>
              <a:rPr lang="ko-KR" altLang="en-US" smtClean="0"/>
              <a:t>열기</a:t>
            </a:r>
            <a:r>
              <a:rPr lang="en-US" altLang="ko-KR" smtClean="0"/>
              <a:t>],[</a:t>
            </a:r>
            <a:r>
              <a:rPr lang="ko-KR" altLang="en-US" smtClean="0"/>
              <a:t>저장</a:t>
            </a:r>
            <a:r>
              <a:rPr lang="en-US" altLang="ko-KR" smtClean="0"/>
              <a:t>] </a:t>
            </a:r>
            <a:r>
              <a:rPr lang="ko-KR" altLang="en-US" smtClean="0"/>
              <a:t>등의 메뉴와 엑셀 옵션을 지정할 수 있는 </a:t>
            </a:r>
            <a:r>
              <a:rPr lang="en-US" altLang="ko-KR" smtClean="0"/>
              <a:t>[Excel </a:t>
            </a:r>
            <a:r>
              <a:rPr lang="ko-KR" altLang="en-US" smtClean="0"/>
              <a:t>옵션</a:t>
            </a:r>
            <a:r>
              <a:rPr lang="en-US" altLang="ko-KR" smtClean="0"/>
              <a:t>]</a:t>
            </a:r>
            <a:r>
              <a:rPr lang="ko-KR" altLang="en-US" smtClean="0"/>
              <a:t>단추</a:t>
            </a:r>
            <a:r>
              <a:rPr lang="en-US" altLang="ko-KR" smtClean="0"/>
              <a:t>, </a:t>
            </a:r>
            <a:r>
              <a:rPr lang="ko-KR" altLang="en-US" smtClean="0"/>
              <a:t>엑셀 종료를 위한 </a:t>
            </a:r>
            <a:r>
              <a:rPr lang="en-US" altLang="ko-KR" smtClean="0"/>
              <a:t>[Excel </a:t>
            </a:r>
            <a:r>
              <a:rPr lang="ko-KR" altLang="en-US" smtClean="0"/>
              <a:t>끝내기</a:t>
            </a:r>
            <a:r>
              <a:rPr lang="en-US" altLang="ko-KR" smtClean="0"/>
              <a:t>]</a:t>
            </a:r>
            <a:r>
              <a:rPr lang="ko-KR" altLang="en-US" smtClean="0"/>
              <a:t>단출 구성됨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빠른실행도구모음에 해당명령을 추가할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 Office </a:t>
            </a:r>
            <a:r>
              <a:rPr lang="ko-KR" altLang="en-US" smtClean="0"/>
              <a:t>단추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500042"/>
            <a:ext cx="679448" cy="85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자주 사용하는 도구를 빠르게 실행할수 있는 도구모음으로 저장</a:t>
            </a:r>
            <a:r>
              <a:rPr lang="en-US" altLang="ko-KR" smtClean="0"/>
              <a:t>, </a:t>
            </a:r>
            <a:r>
              <a:rPr lang="ko-KR" altLang="en-US" smtClean="0"/>
              <a:t>실행취소</a:t>
            </a:r>
            <a:r>
              <a:rPr lang="en-US" altLang="ko-KR" smtClean="0"/>
              <a:t>, </a:t>
            </a:r>
            <a:r>
              <a:rPr lang="ko-KR" altLang="en-US" smtClean="0"/>
              <a:t>다시실행으로 구성되어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우측 작은버튼</a:t>
            </a:r>
            <a:r>
              <a:rPr lang="en-US" altLang="ko-KR" smtClean="0"/>
              <a:t>(   )</a:t>
            </a:r>
            <a:r>
              <a:rPr lang="ko-KR" altLang="en-US" smtClean="0"/>
              <a:t>을 이용해 사용저지정으로 목록을 추가할수 있으며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엑셀 옵션 단추</a:t>
            </a:r>
            <a:r>
              <a:rPr lang="en-US" altLang="ko-KR" smtClean="0"/>
              <a:t>(          )</a:t>
            </a:r>
            <a:r>
              <a:rPr lang="ko-KR" altLang="en-US" smtClean="0"/>
              <a:t>를 눌러 목록에 추가 할 수도 있다</a:t>
            </a:r>
            <a:r>
              <a:rPr lang="en-US" altLang="ko-KR" smtClean="0"/>
              <a:t>.       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 빠른 실행 도구모음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286124"/>
            <a:ext cx="367394" cy="3857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4429132"/>
            <a:ext cx="1244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428604"/>
            <a:ext cx="14732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14750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문서의 파일 이름과 프로그램이름이 표시되는 곳이다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문서를 저장하지않은 경우 </a:t>
            </a:r>
            <a:r>
              <a:rPr lang="en-US" altLang="ko-KR" smtClean="0"/>
              <a:t>‘BooK1’,’Book2’</a:t>
            </a:r>
            <a:r>
              <a:rPr lang="ko-KR" altLang="en-US" smtClean="0"/>
              <a:t>등으로 디폴트 이름이 표시된다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오피스 </a:t>
            </a:r>
            <a:r>
              <a:rPr lang="en-US" altLang="ko-KR" smtClean="0"/>
              <a:t>2007</a:t>
            </a:r>
            <a:r>
              <a:rPr lang="ko-KR" altLang="en-US" smtClean="0"/>
              <a:t>버전의</a:t>
            </a:r>
            <a:r>
              <a:rPr lang="en-US" altLang="ko-KR" smtClean="0"/>
              <a:t> </a:t>
            </a:r>
            <a:r>
              <a:rPr lang="ko-KR" altLang="en-US" smtClean="0"/>
              <a:t>엑셀</a:t>
            </a:r>
            <a:r>
              <a:rPr lang="en-US" altLang="ko-KR" smtClean="0"/>
              <a:t> </a:t>
            </a:r>
            <a:r>
              <a:rPr lang="ko-KR" altLang="en-US" smtClean="0"/>
              <a:t>확장자는 </a:t>
            </a:r>
            <a:r>
              <a:rPr lang="en-US" altLang="ko-KR" smtClean="0"/>
              <a:t>.xlsx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 제목표시줄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643446"/>
            <a:ext cx="22987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모든 윈도우용 응용프로그램은 윈도우 형태로 실행되기 때문에 실행되는 창을 조절하기 위한 조절 단추이다</a:t>
            </a:r>
            <a:r>
              <a:rPr lang="en-US" altLang="ko-KR" smtClean="0"/>
              <a:t>.</a:t>
            </a:r>
          </a:p>
          <a:p>
            <a:pPr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 창조절단추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214414" y="3357562"/>
            <a:ext cx="6215106" cy="2571768"/>
            <a:chOff x="2071670" y="3500438"/>
            <a:chExt cx="6215106" cy="257176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70" y="3571876"/>
              <a:ext cx="319089" cy="333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71670" y="5024233"/>
              <a:ext cx="319089" cy="333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71670" y="5667175"/>
              <a:ext cx="319089" cy="333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71670" y="4309853"/>
              <a:ext cx="319089" cy="333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2643174" y="3500438"/>
              <a:ext cx="564360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울릉도M" pitchFamily="18" charset="-127"/>
                  <a:ea typeface="HY울릉도M" pitchFamily="18" charset="-127"/>
                </a:rPr>
                <a:t>최소화 단추 </a:t>
              </a:r>
              <a:r>
                <a:rPr lang="en-US" altLang="ko-KR" smtClean="0">
                  <a:latin typeface="HY울릉도M" pitchFamily="18" charset="-127"/>
                  <a:ea typeface="HY울릉도M" pitchFamily="18" charset="-127"/>
                </a:rPr>
                <a:t>: </a:t>
              </a:r>
              <a:r>
                <a:rPr lang="ko-KR" altLang="en-US" smtClean="0">
                  <a:latin typeface="HY울릉도M" pitchFamily="18" charset="-127"/>
                  <a:ea typeface="HY울릉도M" pitchFamily="18" charset="-127"/>
                </a:rPr>
                <a:t>창을 시작표시줄에 목록 상태로 둔다</a:t>
              </a:r>
              <a:r>
                <a:rPr lang="en-US" altLang="ko-KR" smtClean="0">
                  <a:latin typeface="HY울릉도M" pitchFamily="18" charset="-127"/>
                  <a:ea typeface="HY울릉도M" pitchFamily="18" charset="-127"/>
                </a:rPr>
                <a:t>.</a:t>
              </a:r>
              <a:endParaRPr lang="ko-KR" altLang="en-US"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43174" y="4191005"/>
              <a:ext cx="564360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울릉도M" pitchFamily="18" charset="-127"/>
                  <a:ea typeface="HY울릉도M" pitchFamily="18" charset="-127"/>
                </a:rPr>
                <a:t>창복원 단추 </a:t>
              </a:r>
              <a:r>
                <a:rPr lang="en-US" altLang="ko-KR" smtClean="0">
                  <a:latin typeface="HY울릉도M" pitchFamily="18" charset="-127"/>
                  <a:ea typeface="HY울릉도M" pitchFamily="18" charset="-127"/>
                </a:rPr>
                <a:t>: </a:t>
              </a:r>
              <a:r>
                <a:rPr lang="ko-KR" altLang="en-US" smtClean="0">
                  <a:latin typeface="HY울릉도M" pitchFamily="18" charset="-127"/>
                  <a:ea typeface="HY울릉도M" pitchFamily="18" charset="-127"/>
                </a:rPr>
                <a:t>부분창 상태로 둔다</a:t>
              </a:r>
              <a:r>
                <a:rPr lang="en-US" altLang="ko-KR" smtClean="0">
                  <a:latin typeface="HY울릉도M" pitchFamily="18" charset="-127"/>
                  <a:ea typeface="HY울릉도M" pitchFamily="18" charset="-127"/>
                </a:rPr>
                <a:t>.</a:t>
              </a:r>
              <a:endParaRPr lang="ko-KR" altLang="en-US"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43174" y="4881572"/>
              <a:ext cx="564360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울릉도M" pitchFamily="18" charset="-127"/>
                  <a:ea typeface="HY울릉도M" pitchFamily="18" charset="-127"/>
                </a:rPr>
                <a:t>최대화 단추 </a:t>
              </a:r>
              <a:r>
                <a:rPr lang="en-US" altLang="ko-KR" smtClean="0">
                  <a:latin typeface="HY울릉도M" pitchFamily="18" charset="-127"/>
                  <a:ea typeface="HY울릉도M" pitchFamily="18" charset="-127"/>
                </a:rPr>
                <a:t>: </a:t>
              </a:r>
              <a:r>
                <a:rPr lang="ko-KR" altLang="en-US" smtClean="0">
                  <a:latin typeface="HY울릉도M" pitchFamily="18" charset="-127"/>
                  <a:ea typeface="HY울릉도M" pitchFamily="18" charset="-127"/>
                </a:rPr>
                <a:t>전체창 상태로 둔다</a:t>
              </a:r>
              <a:r>
                <a:rPr lang="en-US" altLang="ko-KR" smtClean="0">
                  <a:latin typeface="HY울릉도M" pitchFamily="18" charset="-127"/>
                  <a:ea typeface="HY울릉도M" pitchFamily="18" charset="-127"/>
                </a:rPr>
                <a:t>.</a:t>
              </a:r>
              <a:endParaRPr lang="ko-KR" altLang="en-US"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43174" y="5572140"/>
              <a:ext cx="5643602" cy="5000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울릉도M" pitchFamily="18" charset="-127"/>
                  <a:ea typeface="HY울릉도M" pitchFamily="18" charset="-127"/>
                </a:rPr>
                <a:t>닫기단추 </a:t>
              </a:r>
              <a:r>
                <a:rPr lang="en-US" altLang="ko-KR" smtClean="0">
                  <a:latin typeface="HY울릉도M" pitchFamily="18" charset="-127"/>
                  <a:ea typeface="HY울릉도M" pitchFamily="18" charset="-127"/>
                </a:rPr>
                <a:t>: </a:t>
              </a:r>
              <a:r>
                <a:rPr lang="ko-KR" altLang="en-US" smtClean="0">
                  <a:latin typeface="HY울릉도M" pitchFamily="18" charset="-127"/>
                  <a:ea typeface="HY울릉도M" pitchFamily="18" charset="-127"/>
                </a:rPr>
                <a:t>실행창을 종료한다</a:t>
              </a:r>
              <a:r>
                <a:rPr lang="en-US" altLang="ko-KR" smtClean="0">
                  <a:latin typeface="HY울릉도M" pitchFamily="18" charset="-127"/>
                  <a:ea typeface="HY울릉도M" pitchFamily="18" charset="-127"/>
                </a:rPr>
                <a:t>.</a:t>
              </a:r>
              <a:endParaRPr lang="ko-KR" altLang="en-US">
                <a:latin typeface="HY울릉도M" pitchFamily="18" charset="-127"/>
                <a:ea typeface="HY울릉도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엑셀 </a:t>
            </a:r>
            <a:r>
              <a:rPr lang="en-US" altLang="ko-KR" smtClean="0"/>
              <a:t>2007</a:t>
            </a:r>
            <a:r>
              <a:rPr lang="ko-KR" altLang="en-US" smtClean="0"/>
              <a:t>의 새로운 메뉴이다</a:t>
            </a:r>
            <a:r>
              <a:rPr lang="en-US" altLang="ko-KR" smtClean="0"/>
              <a:t>. [</a:t>
            </a:r>
            <a:r>
              <a:rPr lang="ko-KR" altLang="en-US" smtClean="0"/>
              <a:t>홈</a:t>
            </a:r>
            <a:r>
              <a:rPr lang="en-US" altLang="ko-KR" smtClean="0"/>
              <a:t>],[</a:t>
            </a:r>
            <a:r>
              <a:rPr lang="ko-KR" altLang="en-US" smtClean="0"/>
              <a:t>삽입</a:t>
            </a:r>
            <a:r>
              <a:rPr lang="en-US" altLang="ko-KR" smtClean="0"/>
              <a:t>],[</a:t>
            </a:r>
            <a:r>
              <a:rPr lang="ko-KR" altLang="en-US" smtClean="0"/>
              <a:t>페이지레이아웃</a:t>
            </a:r>
            <a:r>
              <a:rPr lang="en-US" altLang="ko-KR" smtClean="0"/>
              <a:t>] </a:t>
            </a:r>
            <a:r>
              <a:rPr lang="ko-KR" altLang="en-US" smtClean="0"/>
              <a:t>등등의 메뉴로 시작되며 각가의 개체를 선택할때마다 </a:t>
            </a:r>
            <a:r>
              <a:rPr lang="en-US" altLang="ko-KR" smtClean="0"/>
              <a:t>[</a:t>
            </a:r>
            <a:r>
              <a:rPr lang="ko-KR" altLang="en-US" smtClean="0"/>
              <a:t>서식</a:t>
            </a:r>
            <a:r>
              <a:rPr lang="en-US" altLang="ko-KR" smtClean="0"/>
              <a:t>][</a:t>
            </a:r>
            <a:r>
              <a:rPr lang="ko-KR" altLang="en-US" smtClean="0"/>
              <a:t>디자인</a:t>
            </a:r>
            <a:r>
              <a:rPr lang="en-US" altLang="ko-KR" smtClean="0"/>
              <a:t>]</a:t>
            </a:r>
            <a:r>
              <a:rPr lang="ko-KR" altLang="en-US" smtClean="0"/>
              <a:t>등의 추가 메뉴들이 활성화된다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각 탭은 관련 있는 명령들을 묶어서 그룹으로 구성되어있다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각 그룹의 </a:t>
            </a:r>
            <a:r>
              <a:rPr lang="en-US" altLang="ko-KR" smtClean="0"/>
              <a:t>[</a:t>
            </a:r>
            <a:r>
              <a:rPr lang="ko-KR" altLang="en-US" smtClean="0"/>
              <a:t>추가옵션</a:t>
            </a:r>
            <a:r>
              <a:rPr lang="en-US" altLang="ko-KR" smtClean="0"/>
              <a:t>] </a:t>
            </a:r>
            <a:r>
              <a:rPr lang="ko-KR" altLang="en-US" smtClean="0"/>
              <a:t>버튼</a:t>
            </a:r>
            <a:r>
              <a:rPr lang="en-US" altLang="ko-KR" smtClean="0"/>
              <a:t>(    )</a:t>
            </a:r>
            <a:r>
              <a:rPr lang="ko-KR" altLang="en-US" smtClean="0"/>
              <a:t>을 클릭하여 추가옵션을 설정할 수도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</a:t>
            </a:r>
            <a:r>
              <a:rPr lang="ko-KR" altLang="en-US" smtClean="0"/>
              <a:t> 리본메뉴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929198"/>
            <a:ext cx="340181" cy="357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929330"/>
            <a:ext cx="5581644" cy="60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1230</Words>
  <Application>Microsoft Office PowerPoint</Application>
  <PresentationFormat>화면 슬라이드 쇼(4:3)</PresentationFormat>
  <Paragraphs>163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고구려 벽화</vt:lpstr>
      <vt:lpstr>SP1장. 스프레드쉬트의 개요</vt:lpstr>
      <vt:lpstr>INDEX</vt:lpstr>
      <vt:lpstr>1. 스프레드쉬트의 개념</vt:lpstr>
      <vt:lpstr>2. 엑셀의 화면구성</vt:lpstr>
      <vt:lpstr>1) Office 단추</vt:lpstr>
      <vt:lpstr>2) 빠른 실행 도구모음</vt:lpstr>
      <vt:lpstr>3) 제목표시줄</vt:lpstr>
      <vt:lpstr>4) 창조절단추</vt:lpstr>
      <vt:lpstr>5) 리본메뉴</vt:lpstr>
      <vt:lpstr>6) 이름상자</vt:lpstr>
      <vt:lpstr>7) 수식입력줄</vt:lpstr>
      <vt:lpstr>8) 행머리글</vt:lpstr>
      <vt:lpstr>9) 이동버튼</vt:lpstr>
      <vt:lpstr>10)워크시트 탭</vt:lpstr>
      <vt:lpstr>11) 보기바로가기</vt:lpstr>
      <vt:lpstr>12) 확대/축소 슬라이드</vt:lpstr>
      <vt:lpstr>13) 열머리글</vt:lpstr>
      <vt:lpstr>14) 워크시트</vt:lpstr>
      <vt:lpstr>3. 워크시트 구성 요소</vt:lpstr>
      <vt:lpstr>4. 도구 모음1)리본메뉴-홈탭</vt:lpstr>
      <vt:lpstr>2) 리본메뉴-삽입 탭</vt:lpstr>
      <vt:lpstr>3) 리본메뉴- 페이지레이아웃 탭</vt:lpstr>
      <vt:lpstr>4) 리본메뉴-수식 탭</vt:lpstr>
      <vt:lpstr>5) 리본메뉴-데이터 탭</vt:lpstr>
      <vt:lpstr>6) 리본메뉴-검토 탭</vt:lpstr>
      <vt:lpstr>7) 리본메뉴-보기 탭</vt:lpstr>
      <vt:lpstr>5. Excel 옵션 설정하기</vt:lpstr>
      <vt:lpstr>1)기본설정 탭</vt:lpstr>
      <vt:lpstr>2) 수식 탭</vt:lpstr>
      <vt:lpstr>3)언어 교정 탭</vt:lpstr>
      <vt:lpstr>4)저장 탭</vt:lpstr>
      <vt:lpstr>5)고급 탭</vt:lpstr>
      <vt:lpstr>6)사용자 지정</vt:lpstr>
      <vt:lpstr>7)추가 기능</vt:lpstr>
      <vt:lpstr>8)보안 센터</vt:lpstr>
      <vt:lpstr>9)리소스</vt:lpstr>
      <vt:lpstr>기출문제풀이(1급 2004년 4회)</vt:lpstr>
      <vt:lpstr>기출문제풀이2 (1급 2004년 4회)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190</cp:revision>
  <dcterms:created xsi:type="dcterms:W3CDTF">2012-01-12T16:29:24Z</dcterms:created>
  <dcterms:modified xsi:type="dcterms:W3CDTF">2012-03-03T22:03:58Z</dcterms:modified>
</cp:coreProperties>
</file>