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3" r:id="rId5"/>
    <p:sldId id="294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284" r:id="rId14"/>
    <p:sldId id="288" r:id="rId15"/>
    <p:sldId id="291" r:id="rId16"/>
    <p:sldId id="287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SP10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재무함수</a:t>
            </a:r>
            <a:r>
              <a:rPr lang="en-US" altLang="ko-KR" smtClean="0"/>
              <a:t>,</a:t>
            </a:r>
            <a:r>
              <a:rPr lang="ko-KR" altLang="en-US" smtClean="0"/>
              <a:t>정보함수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/>
          <a:lstStyle/>
          <a:p>
            <a:r>
              <a:rPr lang="ko-KR" altLang="en-US" smtClean="0"/>
              <a:t>사업자금으로 </a:t>
            </a:r>
            <a:r>
              <a:rPr lang="en-US" altLang="ko-KR" smtClean="0"/>
              <a:t>5</a:t>
            </a:r>
            <a:r>
              <a:rPr lang="ko-KR" altLang="en-US" smtClean="0"/>
              <a:t>천만원을 대출받았을 때</a:t>
            </a:r>
            <a:r>
              <a:rPr lang="en-US" altLang="ko-KR" smtClean="0"/>
              <a:t>2</a:t>
            </a:r>
            <a:r>
              <a:rPr lang="ko-KR" altLang="en-US" smtClean="0"/>
              <a:t>년동안 연 </a:t>
            </a:r>
            <a:r>
              <a:rPr lang="en-US" altLang="ko-KR" smtClean="0"/>
              <a:t>7.5%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이자와 원금을 상환하려고 계획하였다면 매월 얼마의 돈을 필요로하는지 </a:t>
            </a:r>
            <a:r>
              <a:rPr lang="en-US" altLang="ko-KR" smtClean="0"/>
              <a:t>[C16]</a:t>
            </a:r>
            <a:r>
              <a:rPr lang="ko-KR" altLang="en-US" smtClean="0"/>
              <a:t>셀에</a:t>
            </a:r>
            <a:r>
              <a:rPr lang="en-US" altLang="ko-KR" smtClean="0"/>
              <a:t> </a:t>
            </a:r>
            <a:r>
              <a:rPr lang="ko-KR" altLang="en-US" smtClean="0"/>
              <a:t>구하시오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2</a:t>
            </a:r>
            <a:r>
              <a:rPr lang="en-US" altLang="ko-KR" smtClean="0"/>
              <a:t>) PMT</a:t>
            </a:r>
            <a:r>
              <a:rPr lang="en-US" altLang="ko-KR" smtClean="0"/>
              <a:t>()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4042140" cy="3036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428736"/>
            <a:ext cx="4186238" cy="4525963"/>
          </a:xfrm>
        </p:spPr>
        <p:txBody>
          <a:bodyPr/>
          <a:lstStyle/>
          <a:p>
            <a:r>
              <a:rPr lang="en-US" altLang="ko-KR" smtClean="0"/>
              <a:t>20</a:t>
            </a:r>
            <a:r>
              <a:rPr lang="ko-KR" altLang="en-US" smtClean="0"/>
              <a:t>년 동안 매달 말에 </a:t>
            </a:r>
            <a:r>
              <a:rPr lang="en-US" altLang="ko-KR" smtClean="0"/>
              <a:t>10</a:t>
            </a:r>
            <a:r>
              <a:rPr lang="ko-KR" altLang="en-US" smtClean="0"/>
              <a:t>만원씩 수령할 수 있는 연금에 가입하고자 할 때 일시불로 보험에 가입하면 천만원 인데 이자율은 </a:t>
            </a:r>
            <a:r>
              <a:rPr lang="en-US" altLang="ko-KR" smtClean="0"/>
              <a:t>7%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연금의 현재 가치를 구하여라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3) PV()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643050"/>
            <a:ext cx="4162016" cy="2595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428736"/>
            <a:ext cx="4186238" cy="4525963"/>
          </a:xfrm>
        </p:spPr>
        <p:txBody>
          <a:bodyPr/>
          <a:lstStyle/>
          <a:p>
            <a:r>
              <a:rPr lang="ko-KR" altLang="en-US" smtClean="0"/>
              <a:t>오천만원을 모으기 위해 연이율 </a:t>
            </a:r>
            <a:r>
              <a:rPr lang="en-US" altLang="ko-KR" smtClean="0"/>
              <a:t>4.5%</a:t>
            </a:r>
            <a:r>
              <a:rPr lang="ko-KR" altLang="en-US" smtClean="0"/>
              <a:t>인 은행에 </a:t>
            </a:r>
            <a:r>
              <a:rPr lang="en-US" altLang="ko-KR" smtClean="0"/>
              <a:t>3</a:t>
            </a:r>
            <a:r>
              <a:rPr lang="ko-KR" altLang="en-US" smtClean="0"/>
              <a:t>년간 적립한다면 얼마를 한달에 저축해야 </a:t>
            </a:r>
            <a:r>
              <a:rPr lang="en-US" altLang="ko-KR" smtClean="0"/>
              <a:t>3</a:t>
            </a:r>
            <a:r>
              <a:rPr lang="ko-KR" altLang="en-US" smtClean="0"/>
              <a:t>년후 </a:t>
            </a:r>
            <a:r>
              <a:rPr lang="en-US" altLang="ko-KR" smtClean="0"/>
              <a:t>5</a:t>
            </a:r>
            <a:r>
              <a:rPr lang="ko-KR" altLang="en-US" smtClean="0"/>
              <a:t>천만원을 찾을 수 있는가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4) </a:t>
            </a:r>
            <a:r>
              <a:rPr lang="en-US" altLang="ko-KR" smtClean="0"/>
              <a:t>PMT()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428736"/>
            <a:ext cx="4492961" cy="2470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중 </a:t>
            </a:r>
            <a:r>
              <a:rPr lang="en-US" altLang="ko-KR" dirty="0" smtClean="0"/>
              <a:t>50,000,000</a:t>
            </a:r>
            <a:r>
              <a:rPr lang="ko-KR" altLang="en-US" dirty="0" smtClean="0"/>
              <a:t>원을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년간 대출할 때 연 </a:t>
            </a:r>
            <a:r>
              <a:rPr lang="en-US" altLang="ko-KR" dirty="0" smtClean="0"/>
              <a:t>5%</a:t>
            </a:r>
            <a:r>
              <a:rPr lang="ko-KR" altLang="en-US" dirty="0" smtClean="0"/>
              <a:t>의 이자율이 적용될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매월 말 상환해야 할 불입액을 양수로 표현하는 </a:t>
            </a:r>
            <a:r>
              <a:rPr lang="ko-KR" altLang="en-US" dirty="0" err="1" smtClean="0"/>
              <a:t>함수식으로</a:t>
            </a:r>
            <a:r>
              <a:rPr lang="ko-KR" altLang="en-US" dirty="0" smtClean="0"/>
              <a:t>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=PMT(5%/12, 10*12, -50000000) </a:t>
            </a:r>
          </a:p>
          <a:p>
            <a:pPr lvl="1"/>
            <a:r>
              <a:rPr lang="en-US" altLang="ko-KR" dirty="0" smtClean="0"/>
              <a:t>② =PMT(5%/12, 10, -50000000) </a:t>
            </a:r>
          </a:p>
          <a:p>
            <a:pPr lvl="1"/>
            <a:r>
              <a:rPr lang="en-US" altLang="ko-KR" dirty="0" smtClean="0"/>
              <a:t>③ =PMT(5%/12, 10*12, 50000000) </a:t>
            </a:r>
          </a:p>
          <a:p>
            <a:pPr lvl="1"/>
            <a:r>
              <a:rPr lang="en-US" altLang="ko-KR" dirty="0" smtClean="0"/>
              <a:t>④ =PMT(5%, 12, 10, 50000000) 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7187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연이율은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로 고정되어 있고 매달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원씩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동안 저금했을 때 복리로 계산하여 원금과 이자의 합인 만기 금액을 구하는 수식으로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=FV(A2/12,B2*12,-C2) </a:t>
            </a:r>
          </a:p>
          <a:p>
            <a:pPr lvl="1"/>
            <a:r>
              <a:rPr lang="en-US" altLang="ko-KR" dirty="0" smtClean="0"/>
              <a:t>② =FV(A2,B2,C2) </a:t>
            </a:r>
          </a:p>
          <a:p>
            <a:pPr lvl="1"/>
            <a:r>
              <a:rPr lang="en-US" altLang="ko-KR" dirty="0" smtClean="0"/>
              <a:t>③ =PV(A2/12,B2*12,-C2) </a:t>
            </a:r>
          </a:p>
          <a:p>
            <a:pPr lvl="1"/>
            <a:r>
              <a:rPr lang="en-US" altLang="ko-KR" dirty="0" smtClean="0"/>
              <a:t>④ =PV(A2,B2,C2)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 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098" name="Picture 2" descr="C:\DOCUME~1\hye\LOCALS~1\Temp\UNI00000fcc2aa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929198"/>
            <a:ext cx="4333897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 대출 원금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천만원을</a:t>
            </a:r>
            <a:r>
              <a:rPr lang="ko-KR" altLang="en-US" dirty="0" smtClean="0"/>
              <a:t> 연 이자율 </a:t>
            </a:r>
            <a:r>
              <a:rPr lang="en-US" altLang="ko-KR" dirty="0" smtClean="0"/>
              <a:t>6.5%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동안 매월 말에 상환하는 경우 매월의 불입 금액을 계산하는 </a:t>
            </a:r>
            <a:r>
              <a:rPr lang="ko-KR" altLang="en-US" dirty="0" err="1" smtClean="0"/>
              <a:t>함수식으로</a:t>
            </a:r>
            <a:r>
              <a:rPr lang="ko-KR" altLang="en-US" dirty="0" smtClean="0"/>
              <a:t> 옳은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</a:t>
            </a:r>
            <a:r>
              <a:rPr lang="en-US" altLang="ko-KR" dirty="0" smtClean="0"/>
              <a:t>=PMT(6.5%/12, 3*12, -30000000)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 smtClean="0"/>
              <a:t>=PMT(6.5%, 3*12, -30000000)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</a:t>
            </a:r>
            <a:r>
              <a:rPr lang="en-US" altLang="ko-KR" dirty="0" smtClean="0"/>
              <a:t>=PMT(6.5%/12, 3*12, 30000000)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</a:t>
            </a:r>
            <a:r>
              <a:rPr lang="en-US" altLang="ko-KR" dirty="0" smtClean="0"/>
              <a:t>=PMT(6.5%, 3*12, 30000000)</a:t>
            </a:r>
            <a:r>
              <a:rPr lang="ko-KR" altLang="en-US" dirty="0" smtClean="0"/>
              <a:t>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</a:t>
            </a:r>
            <a:r>
              <a:rPr lang="ko-KR" altLang="en-US" smtClean="0"/>
              <a:t>  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재무함수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Fv()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Npv</a:t>
            </a:r>
            <a:r>
              <a:rPr lang="en-US" altLang="ko-KR" dirty="0" smtClean="0"/>
              <a:t>(), Pmt()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정보함수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Isblank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Iserror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재무함수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Fv()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Npv</a:t>
            </a:r>
            <a:r>
              <a:rPr lang="en-US" altLang="ko-KR" dirty="0" smtClean="0"/>
              <a:t>(), Pmt()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정보함수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Isblank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Iserror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1) Fv()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 Fv(</a:t>
            </a:r>
            <a:r>
              <a:rPr lang="ko-KR" altLang="en-US" dirty="0" smtClean="0"/>
              <a:t>이율</a:t>
            </a:r>
            <a:r>
              <a:rPr lang="en-US" altLang="ko-KR" dirty="0" smtClean="0"/>
              <a:t>,</a:t>
            </a:r>
            <a:r>
              <a:rPr lang="ko-KR" altLang="en-US" dirty="0" smtClean="0"/>
              <a:t>납입횟수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정기납입액</a:t>
            </a:r>
            <a:r>
              <a:rPr lang="en-US" altLang="ko-KR" dirty="0" smtClean="0"/>
              <a:t>, [</a:t>
            </a:r>
            <a:r>
              <a:rPr lang="ko-KR" altLang="en-US" dirty="0" smtClean="0"/>
              <a:t>현재가치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납입시점</a:t>
            </a:r>
            <a:r>
              <a:rPr lang="en-US" altLang="ko-KR" dirty="0" smtClean="0"/>
              <a:t>])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정기적으로 입금했을 경우 미래 가치를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흔히 말하는 적금을 의미한다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옵션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납입시점 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또는 생략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월말</a:t>
            </a:r>
            <a:r>
              <a:rPr lang="en-US" altLang="ko-KR" dirty="0" smtClean="0"/>
              <a:t>, 1-&gt;</a:t>
            </a:r>
            <a:r>
              <a:rPr lang="ko-KR" altLang="en-US" dirty="0" smtClean="0"/>
              <a:t>월초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매월초</a:t>
            </a:r>
            <a:r>
              <a:rPr lang="en-US" altLang="ko-KR" dirty="0" smtClean="0"/>
              <a:t> 44</a:t>
            </a:r>
            <a:r>
              <a:rPr lang="ko-KR" altLang="en-US" dirty="0" smtClean="0"/>
              <a:t>만원씩 </a:t>
            </a:r>
            <a:r>
              <a:rPr lang="ko-KR" altLang="en-US" dirty="0" err="1" smtClean="0"/>
              <a:t>연이률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6%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만기 적금의 기대금액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재무함수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589240"/>
            <a:ext cx="5206959" cy="65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r>
              <a:rPr lang="en-US" altLang="ko-KR" dirty="0" smtClean="0"/>
              <a:t>2) PMT()</a:t>
            </a:r>
          </a:p>
          <a:p>
            <a:pPr lvl="1"/>
            <a:r>
              <a:rPr lang="en-US" altLang="ko-KR" dirty="0" smtClean="0"/>
              <a:t>= PMT(</a:t>
            </a:r>
            <a:r>
              <a:rPr lang="ko-KR" altLang="en-US" dirty="0" smtClean="0"/>
              <a:t>이율</a:t>
            </a:r>
            <a:r>
              <a:rPr lang="en-US" altLang="ko-KR" dirty="0" smtClean="0"/>
              <a:t>,</a:t>
            </a:r>
            <a:r>
              <a:rPr lang="ko-KR" altLang="en-US" dirty="0" smtClean="0"/>
              <a:t>불입 </a:t>
            </a:r>
            <a:r>
              <a:rPr lang="ko-KR" altLang="en-US" dirty="0" err="1" smtClean="0"/>
              <a:t>총횟수</a:t>
            </a:r>
            <a:r>
              <a:rPr lang="en-US" altLang="ko-KR" dirty="0" smtClean="0"/>
              <a:t>,[</a:t>
            </a:r>
            <a:r>
              <a:rPr lang="ko-KR" altLang="en-US" dirty="0" smtClean="0"/>
              <a:t>현재가치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미래가치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납입시점</a:t>
            </a:r>
            <a:r>
              <a:rPr lang="en-US" altLang="ko-KR" dirty="0" smtClean="0"/>
              <a:t>])</a:t>
            </a:r>
          </a:p>
          <a:p>
            <a:pPr lvl="1"/>
            <a:r>
              <a:rPr lang="ko-KR" altLang="en-US" dirty="0" smtClean="0"/>
              <a:t>일정금액을 매월 또는 매년 대출</a:t>
            </a:r>
            <a:r>
              <a:rPr lang="en-US" altLang="ko-KR" dirty="0" smtClean="0"/>
              <a:t> /</a:t>
            </a:r>
            <a:r>
              <a:rPr lang="ko-KR" altLang="en-US" dirty="0" smtClean="0"/>
              <a:t> 투자했을 경우  납입하거나 수령해야 할 금액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이율이 </a:t>
            </a:r>
            <a:r>
              <a:rPr lang="en-US" altLang="ko-KR" dirty="0" smtClean="0"/>
              <a:t>4%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동안 천 만원을 모으려면 매달 입금해야 할 금액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157192"/>
            <a:ext cx="5510833" cy="821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US" altLang="ko-KR" dirty="0" smtClean="0"/>
              <a:t>PV()</a:t>
            </a:r>
          </a:p>
          <a:p>
            <a:pPr lvl="1"/>
            <a:r>
              <a:rPr lang="en-US" altLang="ko-KR" dirty="0" smtClean="0"/>
              <a:t>=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이율</a:t>
            </a:r>
            <a:r>
              <a:rPr lang="en-US" altLang="ko-KR" dirty="0" smtClean="0"/>
              <a:t>,</a:t>
            </a:r>
            <a:r>
              <a:rPr lang="ko-KR" altLang="en-US" dirty="0" smtClean="0"/>
              <a:t>납입횟수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정기납입액</a:t>
            </a:r>
            <a:r>
              <a:rPr lang="en-US" altLang="ko-KR" dirty="0" smtClean="0"/>
              <a:t>,[</a:t>
            </a:r>
            <a:r>
              <a:rPr lang="ko-KR" altLang="en-US" dirty="0" err="1" smtClean="0"/>
              <a:t>미래가지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납입시점</a:t>
            </a:r>
            <a:r>
              <a:rPr lang="en-US" altLang="ko-KR" dirty="0" smtClean="0"/>
              <a:t>])</a:t>
            </a:r>
          </a:p>
          <a:p>
            <a:pPr lvl="1"/>
            <a:r>
              <a:rPr lang="ko-KR" altLang="en-US" dirty="0" smtClean="0"/>
              <a:t>매월 또는 매년 일정금액을 일정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지불해 주는 연금이나 보험의 지급 총액에 대한 현재가치를 산출해준다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이율이 </a:t>
            </a:r>
            <a:r>
              <a:rPr lang="en-US" altLang="ko-KR" dirty="0" smtClean="0"/>
              <a:t>9%</a:t>
            </a:r>
            <a:r>
              <a:rPr lang="ko-KR" altLang="en-US" dirty="0" smtClean="0"/>
              <a:t>일 때 매 월말에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만원씩 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년 동안 지급해주는 연금의 현재가치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517232"/>
            <a:ext cx="5922045" cy="787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en-US" altLang="ko-KR" dirty="0" err="1" smtClean="0"/>
              <a:t>npv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npv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2,…) </a:t>
            </a:r>
          </a:p>
          <a:p>
            <a:pPr lvl="1"/>
            <a:r>
              <a:rPr lang="ko-KR" altLang="en-US" dirty="0" smtClean="0"/>
              <a:t>특정 금액을 투자하고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매월 일정한 수입이 보장될 때 투자금액의 현재 가지를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할인율 </a:t>
            </a:r>
            <a:r>
              <a:rPr lang="en-US" altLang="ko-KR" dirty="0" smtClean="0"/>
              <a:t>12%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후에 </a:t>
            </a:r>
            <a:r>
              <a:rPr lang="en-US" altLang="ko-KR" dirty="0" smtClean="0"/>
              <a:t>900</a:t>
            </a:r>
            <a:r>
              <a:rPr lang="ko-KR" altLang="en-US" dirty="0" smtClean="0"/>
              <a:t>을 투자하고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동안 </a:t>
            </a:r>
            <a:r>
              <a:rPr lang="en-US" altLang="ko-KR" dirty="0" smtClean="0"/>
              <a:t>630, 242, 360, 63, 190</a:t>
            </a:r>
            <a:r>
              <a:rPr lang="ko-KR" altLang="en-US" dirty="0" smtClean="0"/>
              <a:t>의 연간 수입을 얻었다면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후의 가치는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301208"/>
            <a:ext cx="6618759" cy="871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Isblank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Isblank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셀주소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셀주소의</a:t>
            </a:r>
            <a:r>
              <a:rPr lang="ko-KR" altLang="en-US" dirty="0" smtClean="0"/>
              <a:t> 공간이 데이터가 없는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상태인지를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Blank</a:t>
            </a:r>
            <a:r>
              <a:rPr lang="ko-KR" altLang="en-US" dirty="0" smtClean="0"/>
              <a:t>상태이면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 false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셀의 내용이 빈칸이 아니면 수식을 수행하는 문장</a:t>
            </a:r>
            <a:endParaRPr lang="en-US" altLang="ko-KR" dirty="0" smtClean="0"/>
          </a:p>
          <a:p>
            <a:pPr lvl="1"/>
            <a:r>
              <a:rPr lang="en-US" altLang="ko-KR" smtClean="0"/>
              <a:t>=IF(ISBLANK(A1)," ",SUM(A1:C1))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정보함수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Iserror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Iserror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수식의 결과가 에러가 있는지 없는지를 체크한다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있으면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=if(ISERROR(A1*C1)," ",A1*C1)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114815"/>
          </a:xfrm>
        </p:spPr>
        <p:txBody>
          <a:bodyPr/>
          <a:lstStyle/>
          <a:p>
            <a:r>
              <a:rPr lang="ko-KR" altLang="en-US" smtClean="0"/>
              <a:t>앞으로 </a:t>
            </a:r>
            <a:r>
              <a:rPr lang="en-US" altLang="ko-KR" smtClean="0"/>
              <a:t>1</a:t>
            </a:r>
            <a:r>
              <a:rPr lang="ko-KR" altLang="en-US" smtClean="0"/>
              <a:t>년동안 연이율이 </a:t>
            </a:r>
            <a:r>
              <a:rPr lang="en-US" altLang="ko-KR" smtClean="0"/>
              <a:t>5%</a:t>
            </a:r>
            <a:r>
              <a:rPr lang="ko-KR" altLang="en-US" smtClean="0"/>
              <a:t>인 저축예금에 매월 </a:t>
            </a:r>
            <a:r>
              <a:rPr lang="en-US" altLang="ko-KR" smtClean="0"/>
              <a:t>30</a:t>
            </a:r>
            <a:r>
              <a:rPr lang="ko-KR" altLang="en-US" smtClean="0"/>
              <a:t>만원씩 적립한다면 </a:t>
            </a:r>
            <a:r>
              <a:rPr lang="en-US" altLang="ko-KR" smtClean="0"/>
              <a:t>1</a:t>
            </a:r>
            <a:r>
              <a:rPr lang="ko-KR" altLang="en-US" smtClean="0"/>
              <a:t>년 후에 찾게 되는 금액이 얼마인지 </a:t>
            </a:r>
            <a:r>
              <a:rPr lang="en-US" altLang="ko-KR" smtClean="0"/>
              <a:t>[C7]</a:t>
            </a:r>
            <a:r>
              <a:rPr lang="ko-KR" altLang="en-US" smtClean="0"/>
              <a:t>셀에 구하시오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1)FV()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71612"/>
            <a:ext cx="3956061" cy="2967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625</Words>
  <Application>Microsoft Office PowerPoint</Application>
  <PresentationFormat>화면 슬라이드 쇼(4:3)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고구려 벽화</vt:lpstr>
      <vt:lpstr>SP10장. 재무함수,정보함수</vt:lpstr>
      <vt:lpstr>INDEX</vt:lpstr>
      <vt:lpstr>1. 재무함수</vt:lpstr>
      <vt:lpstr>슬라이드 4</vt:lpstr>
      <vt:lpstr>슬라이드 5</vt:lpstr>
      <vt:lpstr>슬라이드 6</vt:lpstr>
      <vt:lpstr>2. 정보함수</vt:lpstr>
      <vt:lpstr>슬라이드 8</vt:lpstr>
      <vt:lpstr>예제1)FV()함수</vt:lpstr>
      <vt:lpstr>예제2) PMT()함수</vt:lpstr>
      <vt:lpstr>예제3) PV()함수</vt:lpstr>
      <vt:lpstr>예제4) PMT()함수</vt:lpstr>
      <vt:lpstr>기출문제풀이1(1급 2011년 2회)</vt:lpstr>
      <vt:lpstr>기출문제풀이2 (1급 2011년 1회)</vt:lpstr>
      <vt:lpstr>기출문제풀이3 (1급 2007년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241</cp:revision>
  <dcterms:created xsi:type="dcterms:W3CDTF">2012-01-12T16:29:24Z</dcterms:created>
  <dcterms:modified xsi:type="dcterms:W3CDTF">2012-03-10T12:17:21Z</dcterms:modified>
</cp:coreProperties>
</file>