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0" r:id="rId4"/>
    <p:sldId id="305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6" r:id="rId17"/>
    <p:sldId id="307" r:id="rId18"/>
    <p:sldId id="308" r:id="rId19"/>
    <p:sldId id="309" r:id="rId20"/>
    <p:sldId id="310" r:id="rId21"/>
    <p:sldId id="284" r:id="rId22"/>
    <p:sldId id="288" r:id="rId23"/>
    <p:sldId id="291" r:id="rId24"/>
    <p:sldId id="292" r:id="rId25"/>
    <p:sldId id="304" r:id="rId26"/>
    <p:sldId id="287" r:id="rId27"/>
    <p:sldId id="259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07" autoAdjust="0"/>
    <p:restoredTop sz="94660"/>
  </p:normalViewPr>
  <p:slideViewPr>
    <p:cSldViewPr>
      <p:cViewPr>
        <p:scale>
          <a:sx n="100" d="100"/>
          <a:sy n="100" d="100"/>
        </p:scale>
        <p:origin x="-34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143116"/>
            <a:ext cx="7715304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mtClean="0"/>
              <a:t>SP11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차트 </a:t>
            </a:r>
            <a:r>
              <a:rPr lang="ko-KR" altLang="en-US" smtClean="0"/>
              <a:t>작성</a:t>
            </a:r>
            <a:r>
              <a:rPr lang="en-US" altLang="ko-KR" smtClean="0"/>
              <a:t>1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285860"/>
            <a:ext cx="5257808" cy="44930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데이터의 불규칙한 간격이나 묶음을 보여준다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주로</a:t>
            </a:r>
            <a:r>
              <a:rPr lang="en-US" altLang="ko-KR" smtClean="0"/>
              <a:t>, </a:t>
            </a:r>
            <a:r>
              <a:rPr lang="ko-KR" altLang="en-US" smtClean="0"/>
              <a:t>과학</a:t>
            </a:r>
            <a:r>
              <a:rPr lang="en-US" altLang="ko-KR" smtClean="0"/>
              <a:t>.</a:t>
            </a:r>
            <a:r>
              <a:rPr lang="ko-KR" altLang="en-US" smtClean="0"/>
              <a:t>공학용 데이타분석에 사용하는 차트이다</a:t>
            </a:r>
            <a:r>
              <a:rPr lang="en-US" altLang="ko-KR" smtClean="0"/>
              <a:t>.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표식만 있는 분산형</a:t>
            </a:r>
            <a:r>
              <a:rPr lang="en-US" altLang="ko-KR" smtClean="0"/>
              <a:t>, </a:t>
            </a:r>
            <a:r>
              <a:rPr lang="ko-KR" altLang="en-US" smtClean="0"/>
              <a:t>곡선 및 표식이 있는 분산형 등 </a:t>
            </a:r>
            <a:r>
              <a:rPr lang="en-US" altLang="ko-KR" smtClean="0"/>
              <a:t>5</a:t>
            </a:r>
            <a:r>
              <a:rPr lang="ko-KR" altLang="en-US" smtClean="0"/>
              <a:t>가지가 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6)</a:t>
            </a:r>
            <a:r>
              <a:rPr lang="ko-KR" altLang="en-US" dirty="0" err="1" smtClean="0"/>
              <a:t>분산형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1500174"/>
            <a:ext cx="3000396" cy="240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4329114" cy="4525963"/>
          </a:xfrm>
        </p:spPr>
        <p:txBody>
          <a:bodyPr/>
          <a:lstStyle/>
          <a:p>
            <a:r>
              <a:rPr lang="ko-KR" altLang="en-US" smtClean="0"/>
              <a:t>① </a:t>
            </a:r>
            <a:r>
              <a:rPr lang="ko-KR" altLang="en-US" smtClean="0"/>
              <a:t>주식형</a:t>
            </a:r>
            <a:endParaRPr lang="en-US" altLang="ko-KR" smtClean="0"/>
          </a:p>
          <a:p>
            <a:r>
              <a:rPr lang="ko-KR" altLang="en-US" smtClean="0"/>
              <a:t>주가 흐름을 파악하고자 할 때 사용하는 차트이다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거래량</a:t>
            </a:r>
            <a:r>
              <a:rPr lang="en-US" altLang="ko-KR" smtClean="0"/>
              <a:t>, </a:t>
            </a:r>
            <a:r>
              <a:rPr lang="ko-KR" altLang="en-US" smtClean="0"/>
              <a:t>시가</a:t>
            </a:r>
            <a:r>
              <a:rPr lang="en-US" altLang="ko-KR" smtClean="0"/>
              <a:t>, </a:t>
            </a:r>
            <a:r>
              <a:rPr lang="ko-KR" altLang="en-US" smtClean="0"/>
              <a:t>종가</a:t>
            </a:r>
            <a:r>
              <a:rPr lang="en-US" altLang="ko-KR" smtClean="0"/>
              <a:t>,</a:t>
            </a:r>
            <a:r>
              <a:rPr lang="ko-KR" altLang="en-US" smtClean="0"/>
              <a:t>고가</a:t>
            </a:r>
            <a:r>
              <a:rPr lang="en-US" altLang="ko-KR" smtClean="0"/>
              <a:t>, </a:t>
            </a:r>
            <a:r>
              <a:rPr lang="ko-KR" altLang="en-US" smtClean="0"/>
              <a:t>저가 등 을나타낸다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4</a:t>
            </a:r>
            <a:r>
              <a:rPr lang="ko-KR" altLang="en-US" smtClean="0"/>
              <a:t>가지 종류가 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7) </a:t>
            </a:r>
            <a:r>
              <a:rPr lang="ko-KR" altLang="en-US" dirty="0" smtClean="0"/>
              <a:t>기타종류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1928802"/>
            <a:ext cx="3280634" cy="28576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4186238" cy="4525963"/>
          </a:xfrm>
        </p:spPr>
        <p:txBody>
          <a:bodyPr/>
          <a:lstStyle/>
          <a:p>
            <a:r>
              <a:rPr lang="ko-KR" altLang="en-US" smtClean="0"/>
              <a:t>② </a:t>
            </a:r>
            <a:r>
              <a:rPr lang="ko-KR" altLang="en-US" smtClean="0"/>
              <a:t>표면형</a:t>
            </a:r>
            <a:endParaRPr lang="en-US" altLang="ko-KR" smtClean="0"/>
          </a:p>
          <a:p>
            <a:r>
              <a:rPr lang="ko-KR" altLang="en-US" smtClean="0"/>
              <a:t>두 개 데이터 집합에서 최적의 조합을 찾을 </a:t>
            </a:r>
            <a:r>
              <a:rPr lang="ko-KR" altLang="en-US" smtClean="0"/>
              <a:t>때</a:t>
            </a:r>
            <a:r>
              <a:rPr lang="ko-KR" altLang="en-US" smtClean="0"/>
              <a:t> 사용하는 차트이다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3</a:t>
            </a:r>
            <a:r>
              <a:rPr lang="ko-KR" altLang="en-US" smtClean="0"/>
              <a:t>차원 표면형</a:t>
            </a:r>
            <a:r>
              <a:rPr lang="en-US" altLang="ko-KR" smtClean="0"/>
              <a:t>, </a:t>
            </a:r>
            <a:r>
              <a:rPr lang="ko-KR" altLang="en-US" smtClean="0"/>
              <a:t>표면형 등 </a:t>
            </a:r>
            <a:r>
              <a:rPr lang="en-US" altLang="ko-KR" smtClean="0"/>
              <a:t>4</a:t>
            </a:r>
            <a:r>
              <a:rPr lang="ko-KR" altLang="en-US" smtClean="0"/>
              <a:t>가지가 있다</a:t>
            </a:r>
            <a:r>
              <a:rPr lang="en-US" altLang="ko-KR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2357430"/>
            <a:ext cx="3526128" cy="27846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4329114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③ </a:t>
            </a:r>
            <a:r>
              <a:rPr lang="ko-KR" altLang="en-US" smtClean="0"/>
              <a:t>도넛형</a:t>
            </a:r>
            <a:endParaRPr lang="en-US" altLang="ko-KR" smtClean="0"/>
          </a:p>
          <a:p>
            <a:r>
              <a:rPr lang="ko-KR" altLang="en-US" smtClean="0"/>
              <a:t>전제체대한 각부분의 비율을 확인할 때 유리한 것은 원형과 동일하다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원형과 다른점은 여러 개의 데이터계열을 가질 수 있다는 것이다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도넛형과 쪼개진 도넛형 등 두 가지가 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1214422"/>
            <a:ext cx="3429024" cy="22479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3643315"/>
            <a:ext cx="3429002" cy="2286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4614866" cy="452596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④ </a:t>
            </a:r>
            <a:r>
              <a:rPr lang="ko-KR" altLang="en-US" smtClean="0"/>
              <a:t>거품형</a:t>
            </a:r>
            <a:endParaRPr lang="en-US" altLang="ko-KR" smtClean="0"/>
          </a:p>
          <a:p>
            <a:r>
              <a:rPr lang="ko-KR" altLang="en-US" smtClean="0"/>
              <a:t>계열간의 항목을 비교할때 사용하는 차트이다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분산형 차트의 한 종류로 데이터 계열이 </a:t>
            </a:r>
            <a:r>
              <a:rPr lang="en-US" altLang="ko-KR" smtClean="0"/>
              <a:t>3</a:t>
            </a:r>
            <a:r>
              <a:rPr lang="ko-KR" altLang="en-US" smtClean="0"/>
              <a:t>개인 경우에 사용된다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세번째 값은 작성하지 않고 거품의 크기로 나타낸다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거품형과 </a:t>
            </a:r>
            <a:r>
              <a:rPr lang="en-US" altLang="ko-KR" smtClean="0"/>
              <a:t>3</a:t>
            </a:r>
            <a:r>
              <a:rPr lang="ko-KR" altLang="en-US" smtClean="0"/>
              <a:t>차원 효과의 거품형 두 종류가 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357298"/>
            <a:ext cx="3568948" cy="2246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3714752"/>
            <a:ext cx="3571900" cy="2357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4972056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⑤ </a:t>
            </a:r>
            <a:r>
              <a:rPr lang="ko-KR" altLang="en-US" smtClean="0"/>
              <a:t>방사형</a:t>
            </a:r>
            <a:endParaRPr lang="en-US" altLang="ko-KR" smtClean="0"/>
          </a:p>
          <a:p>
            <a:r>
              <a:rPr lang="ko-KR" altLang="en-US" smtClean="0"/>
              <a:t>많은 데이터 계열의 값을 나타내고자 할 때 효과적인 차트이다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차트 가운데를 축으로 해서 뻗어 나오는 값을 그래프적으로 나타낸것이다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방사형</a:t>
            </a:r>
            <a:r>
              <a:rPr lang="en-US" altLang="ko-KR" smtClean="0"/>
              <a:t>, </a:t>
            </a:r>
            <a:r>
              <a:rPr lang="ko-KR" altLang="en-US" smtClean="0"/>
              <a:t>표식이 있는 방사형</a:t>
            </a:r>
            <a:r>
              <a:rPr lang="en-US" altLang="ko-KR" smtClean="0"/>
              <a:t>, </a:t>
            </a:r>
            <a:r>
              <a:rPr lang="ko-KR" altLang="en-US" smtClean="0"/>
              <a:t>채워진 방사형 등 </a:t>
            </a:r>
            <a:r>
              <a:rPr lang="en-US" altLang="ko-KR" smtClean="0"/>
              <a:t>3</a:t>
            </a:r>
            <a:r>
              <a:rPr lang="ko-KR" altLang="en-US" smtClean="0"/>
              <a:t>가지 종류가 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642918"/>
            <a:ext cx="2214578" cy="17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2714620"/>
            <a:ext cx="2174503" cy="1714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4786322"/>
            <a:ext cx="2143140" cy="17643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pc="0" smtClean="0">
                <a:ln>
                  <a:noFill/>
                </a:ln>
                <a:solidFill>
                  <a:schemeClr val="tx2"/>
                </a:solidFill>
                <a:effectLst/>
              </a:rPr>
              <a:t>3</a:t>
            </a:r>
            <a:r>
              <a:rPr lang="en-US" altLang="ko-KR" spc="0" smtClean="0">
                <a:ln>
                  <a:noFill/>
                </a:ln>
                <a:solidFill>
                  <a:schemeClr val="tx2"/>
                </a:solidFill>
                <a:effectLst/>
              </a:rPr>
              <a:t>. </a:t>
            </a:r>
            <a:r>
              <a:rPr lang="ko-KR" altLang="en-US" spc="0" smtClean="0">
                <a:ln>
                  <a:noFill/>
                </a:ln>
                <a:solidFill>
                  <a:schemeClr val="tx2"/>
                </a:solidFill>
                <a:effectLst/>
              </a:rPr>
              <a:t>차트영역서식</a:t>
            </a:r>
            <a:r>
              <a:rPr lang="en-US" altLang="ko-KR" spc="0" smtClean="0">
                <a:ln>
                  <a:noFill/>
                </a:ln>
                <a:solidFill>
                  <a:schemeClr val="tx2"/>
                </a:solidFill>
                <a:effectLst/>
              </a:rPr>
              <a:t>1) </a:t>
            </a:r>
            <a:r>
              <a:rPr lang="ko-KR" altLang="en-US" spc="0" smtClean="0">
                <a:ln>
                  <a:noFill/>
                </a:ln>
                <a:solidFill>
                  <a:schemeClr val="tx2"/>
                </a:solidFill>
                <a:effectLst/>
              </a:rPr>
              <a:t>채우기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000372"/>
            <a:ext cx="6181732" cy="31391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785786" y="1714488"/>
            <a:ext cx="7000924" cy="1000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채우기 메뉴에는 채우기없음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단색채우기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그라데이션채우기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그림 또는 질감 채우기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자동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색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투명도 설정에 대한 메뉴가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0" smtClean="0">
                <a:ln>
                  <a:noFill/>
                </a:ln>
                <a:solidFill>
                  <a:schemeClr val="tx2"/>
                </a:solidFill>
                <a:effectLst/>
              </a:rPr>
              <a:t>3</a:t>
            </a:r>
            <a:r>
              <a:rPr lang="en-US" altLang="ko-KR" spc="0" smtClean="0">
                <a:ln>
                  <a:noFill/>
                </a:ln>
                <a:solidFill>
                  <a:schemeClr val="tx2"/>
                </a:solidFill>
                <a:effectLst/>
              </a:rPr>
              <a:t>. </a:t>
            </a:r>
            <a:r>
              <a:rPr lang="ko-KR" altLang="en-US" spc="0" smtClean="0">
                <a:ln>
                  <a:noFill/>
                </a:ln>
                <a:solidFill>
                  <a:schemeClr val="tx2"/>
                </a:solidFill>
                <a:effectLst/>
              </a:rPr>
              <a:t>차트영역서식 </a:t>
            </a:r>
            <a:r>
              <a:rPr lang="en-US" altLang="ko-KR" spc="0" smtClean="0">
                <a:ln>
                  <a:noFill/>
                </a:ln>
                <a:solidFill>
                  <a:schemeClr val="tx2"/>
                </a:solidFill>
                <a:effectLst/>
              </a:rPr>
              <a:t>2)</a:t>
            </a:r>
            <a:r>
              <a:rPr lang="ko-KR" altLang="en-US" spc="0" smtClean="0">
                <a:ln>
                  <a:noFill/>
                </a:ln>
                <a:solidFill>
                  <a:schemeClr val="tx2"/>
                </a:solidFill>
                <a:effectLst/>
              </a:rPr>
              <a:t>테두리색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928934"/>
            <a:ext cx="6677035" cy="34000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85786" y="1714488"/>
            <a:ext cx="7000924" cy="1000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테두리색 메뉴에는 선없음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실선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그라데이션 선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자동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색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투명도 설정에 대한 메뉴가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pc="0" smtClean="0">
                <a:ln>
                  <a:noFill/>
                </a:ln>
                <a:solidFill>
                  <a:schemeClr val="tx2"/>
                </a:solidFill>
                <a:effectLst/>
              </a:rPr>
              <a:t>3</a:t>
            </a:r>
            <a:r>
              <a:rPr lang="en-US" altLang="ko-KR" spc="0" smtClean="0">
                <a:ln>
                  <a:noFill/>
                </a:ln>
                <a:solidFill>
                  <a:schemeClr val="tx2"/>
                </a:solidFill>
                <a:effectLst/>
              </a:rPr>
              <a:t>. </a:t>
            </a:r>
            <a:r>
              <a:rPr lang="ko-KR" altLang="en-US" spc="0" smtClean="0">
                <a:ln>
                  <a:noFill/>
                </a:ln>
                <a:solidFill>
                  <a:schemeClr val="tx2"/>
                </a:solidFill>
                <a:effectLst/>
              </a:rPr>
              <a:t>차트영역서식 </a:t>
            </a:r>
            <a:r>
              <a:rPr lang="en-US" altLang="ko-KR" spc="0" smtClean="0">
                <a:ln>
                  <a:noFill/>
                </a:ln>
                <a:solidFill>
                  <a:schemeClr val="tx2"/>
                </a:solidFill>
                <a:effectLst/>
              </a:rPr>
              <a:t>3)</a:t>
            </a:r>
            <a:r>
              <a:rPr lang="ko-KR" altLang="en-US" spc="0" smtClean="0">
                <a:ln>
                  <a:noFill/>
                </a:ln>
                <a:solidFill>
                  <a:schemeClr val="tx2"/>
                </a:solidFill>
                <a:effectLst/>
              </a:rPr>
              <a:t>테두리스타일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928934"/>
            <a:ext cx="6162681" cy="31377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85786" y="1714488"/>
            <a:ext cx="7000924" cy="1000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테두리스타일 메뉴에는 너비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겹선종류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대시 종류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끝모양 종류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조인 유형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화살표 설정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둥근 모서리  설정에 대한 메뉴가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0" smtClean="0">
                <a:ln>
                  <a:noFill/>
                </a:ln>
                <a:solidFill>
                  <a:schemeClr val="tx2"/>
                </a:solidFill>
                <a:effectLst/>
              </a:rPr>
              <a:t>3</a:t>
            </a:r>
            <a:r>
              <a:rPr lang="en-US" altLang="ko-KR" spc="0" smtClean="0">
                <a:ln>
                  <a:noFill/>
                </a:ln>
                <a:solidFill>
                  <a:schemeClr val="tx2"/>
                </a:solidFill>
                <a:effectLst/>
              </a:rPr>
              <a:t>. </a:t>
            </a:r>
            <a:r>
              <a:rPr lang="ko-KR" altLang="en-US" spc="0" smtClean="0">
                <a:ln>
                  <a:noFill/>
                </a:ln>
                <a:solidFill>
                  <a:schemeClr val="tx2"/>
                </a:solidFill>
                <a:effectLst/>
              </a:rPr>
              <a:t>차트영역서식 </a:t>
            </a:r>
            <a:r>
              <a:rPr lang="en-US" altLang="ko-KR" spc="0" smtClean="0">
                <a:ln>
                  <a:noFill/>
                </a:ln>
                <a:solidFill>
                  <a:schemeClr val="tx2"/>
                </a:solidFill>
                <a:effectLst/>
              </a:rPr>
              <a:t>4)</a:t>
            </a:r>
            <a:r>
              <a:rPr lang="ko-KR" altLang="en-US" spc="0" smtClean="0">
                <a:ln>
                  <a:noFill/>
                </a:ln>
                <a:solidFill>
                  <a:schemeClr val="tx2"/>
                </a:solidFill>
                <a:effectLst/>
              </a:rPr>
              <a:t>그림자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928934"/>
            <a:ext cx="5643602" cy="31483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85786" y="1714488"/>
            <a:ext cx="7000924" cy="1000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그림자 메뉴에는 미리설정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색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투명도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크시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흐리게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각도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거리 설정에 대한 메뉴가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3543296" cy="48531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차트만들기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차트의 종류</a:t>
            </a:r>
            <a:endParaRPr lang="en-US" altLang="ko-KR" dirty="0" smtClean="0"/>
          </a:p>
          <a:p>
            <a:pPr marL="971550" lvl="1" indent="-514350">
              <a:buFont typeface="+mj-lt"/>
              <a:buAutoNum type="arabicParenR"/>
            </a:pPr>
            <a:r>
              <a:rPr lang="ko-KR" altLang="en-US" dirty="0" smtClean="0"/>
              <a:t>세로막대형</a:t>
            </a:r>
            <a:endParaRPr lang="en-US" altLang="ko-KR" dirty="0" smtClean="0"/>
          </a:p>
          <a:p>
            <a:pPr marL="971550" lvl="1" indent="-514350">
              <a:buFont typeface="+mj-lt"/>
              <a:buAutoNum type="arabicParenR"/>
            </a:pPr>
            <a:r>
              <a:rPr lang="ko-KR" altLang="en-US" dirty="0" err="1" smtClean="0"/>
              <a:t>꺽은선형</a:t>
            </a:r>
            <a:endParaRPr lang="en-US" altLang="ko-KR" dirty="0" smtClean="0"/>
          </a:p>
          <a:p>
            <a:pPr marL="971550" lvl="1" indent="-514350">
              <a:buFont typeface="+mj-lt"/>
              <a:buAutoNum type="arabicParenR"/>
            </a:pPr>
            <a:r>
              <a:rPr lang="en-US" altLang="ko-KR" dirty="0" smtClean="0"/>
              <a:t> </a:t>
            </a:r>
            <a:r>
              <a:rPr lang="ko-KR" altLang="en-US" dirty="0" smtClean="0"/>
              <a:t>원 형</a:t>
            </a:r>
            <a:endParaRPr lang="en-US" altLang="ko-KR" dirty="0" smtClean="0"/>
          </a:p>
          <a:p>
            <a:pPr marL="971550" lvl="1" indent="-514350">
              <a:buFont typeface="+mj-lt"/>
              <a:buAutoNum type="arabicParenR"/>
            </a:pPr>
            <a:r>
              <a:rPr lang="ko-KR" altLang="en-US" dirty="0" smtClean="0"/>
              <a:t>가로막대형</a:t>
            </a:r>
            <a:endParaRPr lang="en-US" altLang="ko-KR" dirty="0" smtClean="0"/>
          </a:p>
          <a:p>
            <a:pPr marL="971550" lvl="1" indent="-514350">
              <a:buFont typeface="+mj-lt"/>
              <a:buAutoNum type="arabicParenR"/>
            </a:pPr>
            <a:r>
              <a:rPr lang="ko-KR" altLang="en-US" dirty="0" err="1" smtClean="0"/>
              <a:t>영역형</a:t>
            </a:r>
            <a:endParaRPr lang="en-US" altLang="ko-KR" dirty="0" smtClean="0"/>
          </a:p>
          <a:p>
            <a:pPr marL="971550" lvl="1" indent="-514350">
              <a:buFont typeface="+mj-lt"/>
              <a:buAutoNum type="arabicParenR"/>
            </a:pPr>
            <a:r>
              <a:rPr lang="ko-KR" altLang="en-US" dirty="0" err="1" smtClean="0"/>
              <a:t>분산형</a:t>
            </a:r>
            <a:endParaRPr lang="en-US" altLang="ko-KR" dirty="0" smtClean="0"/>
          </a:p>
          <a:p>
            <a:pPr marL="971550" lvl="1" indent="-514350">
              <a:buFont typeface="+mj-lt"/>
              <a:buAutoNum type="arabicParenR"/>
            </a:pPr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4214810" y="1571612"/>
            <a:ext cx="3543296" cy="485313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/>
              <a:buChar char=""/>
              <a:tabLst/>
              <a:defRPr/>
            </a:pP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3. </a:t>
            </a:r>
            <a:r>
              <a:rPr kumimoji="0" lang="ko-KR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차트영역서식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0" smtClean="0">
                <a:ln>
                  <a:noFill/>
                </a:ln>
                <a:solidFill>
                  <a:schemeClr val="tx2"/>
                </a:solidFill>
                <a:effectLst/>
              </a:rPr>
              <a:t>3</a:t>
            </a:r>
            <a:r>
              <a:rPr lang="en-US" altLang="ko-KR" spc="0" smtClean="0">
                <a:ln>
                  <a:noFill/>
                </a:ln>
                <a:solidFill>
                  <a:schemeClr val="tx2"/>
                </a:solidFill>
                <a:effectLst/>
              </a:rPr>
              <a:t>. </a:t>
            </a:r>
            <a:r>
              <a:rPr lang="ko-KR" altLang="en-US" spc="0" smtClean="0">
                <a:ln>
                  <a:noFill/>
                </a:ln>
                <a:solidFill>
                  <a:schemeClr val="tx2"/>
                </a:solidFill>
                <a:effectLst/>
              </a:rPr>
              <a:t>차트영역서식 </a:t>
            </a:r>
            <a:r>
              <a:rPr lang="en-US" altLang="ko-KR" spc="0" smtClean="0">
                <a:ln>
                  <a:noFill/>
                </a:ln>
                <a:solidFill>
                  <a:schemeClr val="tx2"/>
                </a:solidFill>
                <a:effectLst/>
              </a:rPr>
              <a:t>5)3</a:t>
            </a:r>
            <a:r>
              <a:rPr lang="ko-KR" altLang="en-US" spc="0" smtClean="0">
                <a:ln>
                  <a:noFill/>
                </a:ln>
                <a:solidFill>
                  <a:schemeClr val="tx2"/>
                </a:solidFill>
                <a:effectLst/>
              </a:rPr>
              <a:t>차원서식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857496"/>
            <a:ext cx="6886579" cy="36571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857224" y="1571612"/>
            <a:ext cx="7000924" cy="1000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3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차원서식 메뉴에는 입체효과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깊이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외형선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표면 설정에 대한 메뉴가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다음 중 차트의 종류에 대한 설명으로 옳지 않은 것은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① 혼합형 차트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값의 차이가 많은 계열이 차트에 포함된 경우에 사용되며 특정 계열을 강조할 때 사용한다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② </a:t>
            </a:r>
            <a:r>
              <a:rPr lang="ko-KR" altLang="en-US" dirty="0" err="1" smtClean="0"/>
              <a:t>분산형</a:t>
            </a:r>
            <a:r>
              <a:rPr lang="ko-KR" altLang="en-US" dirty="0" smtClean="0"/>
              <a:t> 차트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항목의 값을 점으로 표시하여 여러 데이터 값들의 관계를 보여주는데 주로 과학 데이터의 차트 작성에 사용한다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③ </a:t>
            </a:r>
            <a:r>
              <a:rPr lang="ko-KR" altLang="en-US" dirty="0" err="1" smtClean="0"/>
              <a:t>꺾은선형</a:t>
            </a:r>
            <a:r>
              <a:rPr lang="ko-KR" altLang="en-US" dirty="0" smtClean="0"/>
              <a:t> 차트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데이터 계열을 하나의 선으로 표현해 시간에 따른 각 계열의 변화나 추세를 보여 주고자 할 때 작성하며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차원 차트로도 작성할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④ 가로 막대형 차트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개별 항목들을 비교하며 범주는 수평으로 구성되고 값을 수직으로 구성되어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비교하는 값들을 강조한다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1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2008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다음 중 차트에 대한 설명으로 옳지 않은 것은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① </a:t>
            </a:r>
            <a:r>
              <a:rPr lang="ko-KR" altLang="en-US" dirty="0" smtClean="0"/>
              <a:t>워크시트에서 차트에 사용될 데이터의 범위를 지정한 후 </a:t>
            </a:r>
            <a:r>
              <a:rPr lang="en-US" altLang="ko-KR" dirty="0" smtClean="0"/>
              <a:t>&lt;Alt&gt;+&lt;F1&gt;</a:t>
            </a:r>
            <a:r>
              <a:rPr lang="ko-KR" altLang="en-US" dirty="0" smtClean="0"/>
              <a:t>을 누르면 별도의 차트 시트에 기본 차트가 작성된다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② </a:t>
            </a:r>
            <a:r>
              <a:rPr lang="ko-KR" altLang="en-US" dirty="0" smtClean="0"/>
              <a:t>차트 영역이란 차트 전체를 의미하며 해당 영역에 그림이나 배경 무늬를 삽입할 수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③ </a:t>
            </a:r>
            <a:r>
              <a:rPr lang="ko-KR" altLang="en-US" dirty="0" smtClean="0"/>
              <a:t>차트에서 행은 데이터 범위 중 필드가 데이터의 계열이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행은 각 레코드가 데이터의 계열이 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④ </a:t>
            </a:r>
            <a:r>
              <a:rPr lang="ko-KR" altLang="en-US" dirty="0" smtClean="0"/>
              <a:t>차트에서 눈금선의 스타일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 두께를 변경하려면 눈금선의 바로 가기 메뉴에서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눈금선 서식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선택하여 설정한다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2 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2010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3400435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차트의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보기 대화상자에 대한 설명으로 옳지 않은 것은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① &lt;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단추를 클릭하면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차트로 변경된다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② '</a:t>
            </a:r>
            <a:r>
              <a:rPr lang="ko-KR" altLang="en-US" dirty="0" smtClean="0"/>
              <a:t>자동 크기 조정</a:t>
            </a:r>
            <a:r>
              <a:rPr lang="en-US" altLang="ko-KR" dirty="0" smtClean="0"/>
              <a:t>' </a:t>
            </a:r>
            <a:r>
              <a:rPr lang="ko-KR" altLang="en-US" dirty="0" smtClean="0"/>
              <a:t>옵션을 선택하면 </a:t>
            </a:r>
            <a:r>
              <a:rPr lang="en-US" altLang="ko-KR" dirty="0" smtClean="0"/>
              <a:t>'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(I)' </a:t>
            </a:r>
            <a:r>
              <a:rPr lang="ko-KR" altLang="en-US" dirty="0" smtClean="0"/>
              <a:t>옵션을 선택할 수 없다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③ </a:t>
            </a:r>
            <a:r>
              <a:rPr lang="ko-KR" altLang="en-US" dirty="0" smtClean="0"/>
              <a:t>차트의 높이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원근감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상하좌우 회전 등을 변경할 수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④ '</a:t>
            </a:r>
            <a:r>
              <a:rPr lang="ko-KR" altLang="en-US" dirty="0" smtClean="0"/>
              <a:t>직각 축으로 고정</a:t>
            </a:r>
            <a:r>
              <a:rPr lang="en-US" altLang="ko-KR" dirty="0" smtClean="0"/>
              <a:t>' </a:t>
            </a:r>
            <a:r>
              <a:rPr lang="ko-KR" altLang="en-US" dirty="0" smtClean="0"/>
              <a:t>확인란을 선택하면 </a:t>
            </a:r>
            <a:r>
              <a:rPr lang="en-US" altLang="ko-KR" dirty="0" smtClean="0"/>
              <a:t>'</a:t>
            </a:r>
            <a:r>
              <a:rPr lang="ko-KR" altLang="en-US" dirty="0" smtClean="0"/>
              <a:t>자동 크기조정</a:t>
            </a:r>
            <a:r>
              <a:rPr lang="en-US" altLang="ko-KR" dirty="0" smtClean="0"/>
              <a:t>' </a:t>
            </a:r>
            <a:r>
              <a:rPr lang="ko-KR" altLang="en-US" dirty="0" smtClean="0"/>
              <a:t>옵션을 설정할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3 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2011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3074" name="Picture 2" descr="C:\DOCUME~1\hye\LOCALS~1\Temp\UNI00000fcc2b5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4786322"/>
            <a:ext cx="3055955" cy="1571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중 차트 마법사의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단계에서 설정할 수 있는 항목으로 옳지 않은 것은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① </a:t>
            </a:r>
            <a:r>
              <a:rPr lang="ko-KR" altLang="en-US" dirty="0" smtClean="0"/>
              <a:t>데이터 범위 </a:t>
            </a:r>
          </a:p>
          <a:p>
            <a:pPr lvl="1"/>
            <a:r>
              <a:rPr lang="ko-KR" altLang="en-US" dirty="0" smtClean="0"/>
              <a:t>② 계열 </a:t>
            </a:r>
          </a:p>
          <a:p>
            <a:pPr lvl="1"/>
            <a:r>
              <a:rPr lang="ko-KR" altLang="en-US" dirty="0" smtClean="0"/>
              <a:t>③ 계열 위치를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 중에서 선택 </a:t>
            </a:r>
          </a:p>
          <a:p>
            <a:pPr lvl="1"/>
            <a:r>
              <a:rPr lang="ko-KR" altLang="en-US" dirty="0" smtClean="0"/>
              <a:t>④ 차트의 제목 </a:t>
            </a:r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4 </a:t>
            </a:r>
            <a:r>
              <a:rPr lang="en-US" altLang="ko-KR" sz="1400" dirty="0" smtClean="0"/>
              <a:t>(2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2006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b="1" smtClean="0"/>
              <a:t>다음 중 </a:t>
            </a:r>
            <a:r>
              <a:rPr lang="en-US" altLang="ko-KR" b="1" smtClean="0"/>
              <a:t>[</a:t>
            </a:r>
            <a:r>
              <a:rPr lang="ko-KR" altLang="en-US" b="1" smtClean="0"/>
              <a:t>차트</a:t>
            </a:r>
            <a:r>
              <a:rPr lang="en-US" altLang="ko-KR" b="1" smtClean="0"/>
              <a:t>] </a:t>
            </a:r>
            <a:r>
              <a:rPr lang="ko-KR" altLang="en-US" b="1" smtClean="0"/>
              <a:t>기능에 대한 설명으로 옳은 것은</a:t>
            </a:r>
            <a:r>
              <a:rPr lang="en-US" altLang="ko-KR" b="1" smtClean="0"/>
              <a:t>?</a:t>
            </a:r>
          </a:p>
          <a:p>
            <a:pPr lvl="1"/>
            <a:r>
              <a:rPr lang="ko-KR" altLang="en-US" smtClean="0"/>
              <a:t>① 차트로 작성할 데이터를 시트에 입력하지 않고 차트 마법사 </a:t>
            </a:r>
            <a:r>
              <a:rPr lang="en-US" altLang="ko-KR" smtClean="0"/>
              <a:t>2</a:t>
            </a:r>
            <a:r>
              <a:rPr lang="ko-KR" altLang="en-US" smtClean="0"/>
              <a:t>단계에서 직접 모든 원본 데이터를 입력할 수도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일정 기간 동안의 데이터 변화 추세를 확인하는 데는 세로 막대형 차트가 적합하다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</a:t>
            </a:r>
            <a:r>
              <a:rPr lang="en-US" altLang="ko-KR" smtClean="0"/>
              <a:t>3</a:t>
            </a:r>
            <a:r>
              <a:rPr lang="ko-KR" altLang="en-US" smtClean="0"/>
              <a:t>차원</a:t>
            </a:r>
            <a:r>
              <a:rPr lang="en-US" altLang="ko-KR" smtClean="0"/>
              <a:t>, </a:t>
            </a:r>
            <a:r>
              <a:rPr lang="ko-KR" altLang="en-US" smtClean="0"/>
              <a:t>원형</a:t>
            </a:r>
            <a:r>
              <a:rPr lang="en-US" altLang="ko-KR" smtClean="0"/>
              <a:t>, </a:t>
            </a:r>
            <a:r>
              <a:rPr lang="ko-KR" altLang="en-US" smtClean="0"/>
              <a:t>방사형</a:t>
            </a:r>
            <a:r>
              <a:rPr lang="en-US" altLang="ko-KR" smtClean="0"/>
              <a:t>, </a:t>
            </a:r>
            <a:r>
              <a:rPr lang="ko-KR" altLang="en-US" smtClean="0"/>
              <a:t>도넛형</a:t>
            </a:r>
            <a:r>
              <a:rPr lang="en-US" altLang="ko-KR" smtClean="0"/>
              <a:t>, </a:t>
            </a:r>
            <a:r>
              <a:rPr lang="ko-KR" altLang="en-US" smtClean="0"/>
              <a:t>표면형 차트에 추세선을 추가할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범례의 경우 지정할 수 있는 위치에는 아래쪽</a:t>
            </a:r>
            <a:r>
              <a:rPr lang="en-US" altLang="ko-KR" smtClean="0"/>
              <a:t>, </a:t>
            </a:r>
            <a:r>
              <a:rPr lang="ko-KR" altLang="en-US" smtClean="0"/>
              <a:t>모서리</a:t>
            </a:r>
            <a:r>
              <a:rPr lang="en-US" altLang="ko-KR" smtClean="0"/>
              <a:t>, </a:t>
            </a:r>
            <a:r>
              <a:rPr lang="ko-KR" altLang="en-US" smtClean="0"/>
              <a:t>위쪽</a:t>
            </a:r>
            <a:r>
              <a:rPr lang="en-US" altLang="ko-KR" smtClean="0"/>
              <a:t>, </a:t>
            </a:r>
            <a:r>
              <a:rPr lang="ko-KR" altLang="en-US" smtClean="0"/>
              <a:t>오른쪽</a:t>
            </a:r>
            <a:r>
              <a:rPr lang="en-US" altLang="ko-KR" smtClean="0"/>
              <a:t>, </a:t>
            </a:r>
            <a:r>
              <a:rPr lang="ko-KR" altLang="en-US" smtClean="0"/>
              <a:t>왼쪽이 있는데 이중에서 모서리를 설정하면 차트의 오른쪽 아래 모서리에 범례가 표시된다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5 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2007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④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③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①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4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5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①</a:t>
            </a:r>
            <a:r>
              <a:rPr lang="en-US" altLang="ko-KR" smtClean="0"/>
              <a:t> 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457200" y="1600200"/>
            <a:ext cx="3543296" cy="48531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1. </a:t>
            </a:r>
            <a:r>
              <a:rPr kumimoji="0" lang="ko-KR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차트만들기</a:t>
            </a:r>
            <a:endParaRPr kumimoji="0" lang="en-US" altLang="ko-KR" sz="32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2. </a:t>
            </a:r>
            <a:r>
              <a:rPr kumimoji="0" lang="ko-KR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차트의 종류</a:t>
            </a:r>
            <a:endParaRPr kumimoji="0" lang="en-US" altLang="ko-KR" sz="32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971550" marR="0" lvl="1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세로막대형</a:t>
            </a: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971550" marR="0" lvl="1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꺽은선형</a:t>
            </a: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971550" marR="0" lvl="1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원 형</a:t>
            </a: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971550" marR="0" lvl="1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가로막대형</a:t>
            </a: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971550" marR="0" lvl="1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영역형</a:t>
            </a: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971550" marR="0" lvl="1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분산형</a:t>
            </a: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971550" marR="0" lvl="1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기타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4214810" y="1571612"/>
            <a:ext cx="3543296" cy="485313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/>
              <a:buChar char=""/>
              <a:tabLst/>
              <a:defRPr/>
            </a:pP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3. </a:t>
            </a:r>
            <a:r>
              <a:rPr kumimoji="0" lang="ko-KR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차트영역서식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196752"/>
            <a:ext cx="8435280" cy="288032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800" dirty="0" smtClean="0"/>
              <a:t>워크시트 영역의 차트 만들 영역을 블록 잡는다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리본메뉴의 </a:t>
            </a:r>
            <a:r>
              <a:rPr lang="en-US" altLang="ko-KR" sz="2800" dirty="0" smtClean="0"/>
              <a:t>[</a:t>
            </a:r>
            <a:r>
              <a:rPr lang="ko-KR" altLang="en-US" sz="2800" dirty="0" smtClean="0"/>
              <a:t>삽입</a:t>
            </a:r>
            <a:r>
              <a:rPr lang="en-US" altLang="ko-KR" sz="2800" dirty="0" smtClean="0"/>
              <a:t>]</a:t>
            </a:r>
            <a:r>
              <a:rPr lang="ko-KR" altLang="en-US" sz="2800" dirty="0" smtClean="0"/>
              <a:t>탭을 눌러 </a:t>
            </a:r>
            <a:r>
              <a:rPr lang="en-US" altLang="ko-KR" sz="2800" dirty="0" smtClean="0"/>
              <a:t>[</a:t>
            </a:r>
            <a:r>
              <a:rPr lang="ko-KR" altLang="en-US" sz="2800" dirty="0" smtClean="0"/>
              <a:t>차트</a:t>
            </a:r>
            <a:r>
              <a:rPr lang="en-US" altLang="ko-KR" sz="2800" dirty="0" smtClean="0"/>
              <a:t>]</a:t>
            </a:r>
            <a:r>
              <a:rPr lang="ko-KR" altLang="en-US" sz="2800" dirty="0" smtClean="0"/>
              <a:t>그룹의 원하는 모양의 차트를 클릭한다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r>
              <a:rPr lang="ko-KR" altLang="en-US" sz="2800" dirty="0" smtClean="0"/>
              <a:t>선택한 모양의 차트가 워크시트 영역에 생성된다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차트가 생성되면서 리본메뉴에 </a:t>
            </a:r>
            <a:r>
              <a:rPr lang="en-US" altLang="ko-KR" sz="2800" dirty="0" smtClean="0"/>
              <a:t>[</a:t>
            </a:r>
            <a:r>
              <a:rPr lang="ko-KR" altLang="en-US" sz="2800" dirty="0" smtClean="0"/>
              <a:t>디자인</a:t>
            </a:r>
            <a:r>
              <a:rPr lang="en-US" altLang="ko-KR" sz="2800" dirty="0" smtClean="0"/>
              <a:t>],[</a:t>
            </a:r>
            <a:r>
              <a:rPr lang="ko-KR" altLang="en-US" sz="2800" dirty="0" smtClean="0"/>
              <a:t>레이아웃</a:t>
            </a:r>
            <a:r>
              <a:rPr lang="en-US" altLang="ko-KR" sz="2800" dirty="0" smtClean="0"/>
              <a:t>],[</a:t>
            </a:r>
            <a:r>
              <a:rPr lang="ko-KR" altLang="en-US" sz="2800" dirty="0" smtClean="0"/>
              <a:t>서식</a:t>
            </a:r>
            <a:r>
              <a:rPr lang="en-US" altLang="ko-KR" sz="2800" dirty="0" smtClean="0"/>
              <a:t>]</a:t>
            </a:r>
            <a:r>
              <a:rPr lang="ko-KR" altLang="en-US" sz="2800" dirty="0" smtClean="0"/>
              <a:t>탭이  추가로 생기면서 차트편집을 효율적으로 할 수 있게 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차트만들기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221088"/>
            <a:ext cx="6196658" cy="2135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00034" y="642918"/>
            <a:ext cx="4429156" cy="64294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ko-KR" altLang="en-US" smtClean="0"/>
              <a:t>차트 구성요소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785918" y="1643050"/>
            <a:ext cx="5381639" cy="4387827"/>
            <a:chOff x="1785918" y="1643050"/>
            <a:chExt cx="5381639" cy="438782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85918" y="1785926"/>
              <a:ext cx="5381639" cy="4244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4000496" y="1643050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solidFill>
                    <a:srgbClr val="FF0000"/>
                  </a:solidFill>
                  <a:latin typeface="HY울릉도M" pitchFamily="18" charset="-127"/>
                  <a:ea typeface="HY울릉도M" pitchFamily="18" charset="-127"/>
                </a:rPr>
                <a:t>챠트제목</a:t>
              </a:r>
              <a:endParaRPr lang="ko-KR" altLang="en-US" sz="140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7884" y="2071678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solidFill>
                    <a:srgbClr val="FF0000"/>
                  </a:solidFill>
                  <a:latin typeface="HY울릉도M" pitchFamily="18" charset="-127"/>
                  <a:ea typeface="HY울릉도M" pitchFamily="18" charset="-127"/>
                </a:rPr>
                <a:t>챠트영역</a:t>
              </a:r>
              <a:endParaRPr lang="ko-KR" altLang="en-US" sz="140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29190" y="2786058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solidFill>
                    <a:srgbClr val="FF0000"/>
                  </a:solidFill>
                  <a:latin typeface="HY울릉도M" pitchFamily="18" charset="-127"/>
                  <a:ea typeface="HY울릉도M" pitchFamily="18" charset="-127"/>
                </a:rPr>
                <a:t>그</a:t>
              </a:r>
              <a:r>
                <a:rPr lang="ko-KR" altLang="en-US" sz="1400" smtClean="0">
                  <a:solidFill>
                    <a:srgbClr val="FF0000"/>
                  </a:solidFill>
                  <a:latin typeface="HY울릉도M" pitchFamily="18" charset="-127"/>
                  <a:ea typeface="HY울릉도M" pitchFamily="18" charset="-127"/>
                </a:rPr>
                <a:t>림</a:t>
              </a:r>
              <a:r>
                <a:rPr lang="ko-KR" altLang="en-US" sz="1400" smtClean="0">
                  <a:solidFill>
                    <a:srgbClr val="FF0000"/>
                  </a:solidFill>
                  <a:latin typeface="HY울릉도M" pitchFamily="18" charset="-127"/>
                  <a:ea typeface="HY울릉도M" pitchFamily="18" charset="-127"/>
                </a:rPr>
                <a:t>영역</a:t>
              </a:r>
              <a:endParaRPr lang="ko-KR" altLang="en-US" sz="140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0826" y="3571876"/>
              <a:ext cx="571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solidFill>
                    <a:srgbClr val="FF0000"/>
                  </a:solidFill>
                  <a:latin typeface="HY울릉도M" pitchFamily="18" charset="-127"/>
                  <a:ea typeface="HY울릉도M" pitchFamily="18" charset="-127"/>
                </a:rPr>
                <a:t>범례</a:t>
              </a:r>
              <a:endParaRPr lang="ko-KR" altLang="en-US" sz="140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3372" y="5715016"/>
              <a:ext cx="1214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solidFill>
                    <a:srgbClr val="FF0000"/>
                  </a:solidFill>
                  <a:latin typeface="HY울릉도M" pitchFamily="18" charset="-127"/>
                  <a:ea typeface="HY울릉도M" pitchFamily="18" charset="-127"/>
                </a:rPr>
                <a:t>항목축제목</a:t>
              </a:r>
              <a:endParaRPr lang="ko-KR" altLang="en-US" sz="140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85918" y="4000504"/>
              <a:ext cx="92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solidFill>
                    <a:srgbClr val="FF0000"/>
                  </a:solidFill>
                  <a:latin typeface="HY울릉도M" pitchFamily="18" charset="-127"/>
                  <a:ea typeface="HY울릉도M" pitchFamily="18" charset="-127"/>
                </a:rPr>
                <a:t>값</a:t>
              </a:r>
              <a:r>
                <a:rPr lang="ko-KR" altLang="en-US" sz="1400" smtClean="0">
                  <a:solidFill>
                    <a:srgbClr val="FF0000"/>
                  </a:solidFill>
                  <a:latin typeface="HY울릉도M" pitchFamily="18" charset="-127"/>
                  <a:ea typeface="HY울릉도M" pitchFamily="18" charset="-127"/>
                </a:rPr>
                <a:t>축제목</a:t>
              </a:r>
              <a:endParaRPr lang="ko-KR" altLang="en-US" sz="140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범례에 있는 항목을 막대그래프로 나타내준다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묶은 세로 막대형</a:t>
            </a:r>
            <a:r>
              <a:rPr lang="en-US" altLang="ko-KR" smtClean="0"/>
              <a:t>, </a:t>
            </a:r>
            <a:r>
              <a:rPr lang="ko-KR" altLang="en-US" smtClean="0"/>
              <a:t>누적세로 막대형</a:t>
            </a:r>
            <a:r>
              <a:rPr lang="en-US" altLang="ko-KR" smtClean="0"/>
              <a:t> </a:t>
            </a:r>
            <a:r>
              <a:rPr lang="ko-KR" altLang="en-US" smtClean="0"/>
              <a:t>등 </a:t>
            </a:r>
            <a:r>
              <a:rPr lang="en-US" altLang="ko-KR" smtClean="0"/>
              <a:t>19</a:t>
            </a:r>
            <a:r>
              <a:rPr lang="ko-KR" altLang="en-US" smtClean="0"/>
              <a:t>개의 종류가 있다</a:t>
            </a:r>
            <a:r>
              <a:rPr lang="en-US" altLang="ko-KR" smtClean="0"/>
              <a:t>.</a:t>
            </a:r>
            <a:endParaRPr lang="en-US" altLang="ko-KR" smtClean="0"/>
          </a:p>
          <a:p>
            <a:r>
              <a:rPr lang="en-US" altLang="ko-KR" smtClean="0"/>
              <a:t>X</a:t>
            </a:r>
            <a:r>
              <a:rPr lang="ko-KR" altLang="en-US" smtClean="0"/>
              <a:t>축</a:t>
            </a:r>
            <a:r>
              <a:rPr lang="en-US" altLang="ko-KR" smtClean="0"/>
              <a:t>(</a:t>
            </a:r>
            <a:r>
              <a:rPr lang="ko-KR" altLang="en-US" smtClean="0"/>
              <a:t>항목축</a:t>
            </a:r>
            <a:r>
              <a:rPr lang="en-US" altLang="ko-KR" smtClean="0"/>
              <a:t>)</a:t>
            </a:r>
            <a:r>
              <a:rPr lang="ko-KR" altLang="en-US" smtClean="0"/>
              <a:t>은 표의 가장 왼쪽에 있는 항목들이 차지하고 범례는 그외의 데이터로서 숫자만 가능하다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차트의 종류 </a:t>
            </a:r>
            <a:r>
              <a:rPr lang="en-US" altLang="ko-KR" dirty="0" smtClean="0"/>
              <a:t>1)</a:t>
            </a:r>
            <a:r>
              <a:rPr lang="ko-KR" altLang="en-US" dirty="0" smtClean="0"/>
              <a:t>세로막대형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556792"/>
            <a:ext cx="3117850" cy="301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일정기간동안 데이터 변화의 추세를 알아보는데 적합한 챠트이다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연속적인 값의 </a:t>
            </a:r>
            <a:r>
              <a:rPr lang="ko-KR" altLang="en-US" smtClean="0"/>
              <a:t>변화를 표현하는 </a:t>
            </a:r>
            <a:r>
              <a:rPr lang="ko-KR" altLang="en-US" smtClean="0"/>
              <a:t>것이며</a:t>
            </a:r>
            <a:r>
              <a:rPr lang="en-US" altLang="ko-KR" smtClean="0"/>
              <a:t>, </a:t>
            </a:r>
            <a:r>
              <a:rPr lang="ko-KR" altLang="en-US" smtClean="0"/>
              <a:t>변화율에 중점을 두어 차트를 그리고자 할때 사용한다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누적꺾은선형</a:t>
            </a:r>
            <a:r>
              <a:rPr lang="en-US" altLang="ko-KR" smtClean="0"/>
              <a:t>, </a:t>
            </a:r>
            <a:r>
              <a:rPr lang="ko-KR" altLang="en-US" smtClean="0"/>
              <a:t>표식이 있는 꺾은 선형 등 </a:t>
            </a:r>
            <a:r>
              <a:rPr lang="en-US" altLang="ko-KR" smtClean="0"/>
              <a:t>7</a:t>
            </a:r>
            <a:r>
              <a:rPr lang="ko-KR" altLang="en-US" smtClean="0"/>
              <a:t>개의 종류가 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꺽은선형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1571612"/>
            <a:ext cx="3709219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357298"/>
            <a:ext cx="4686304" cy="5214974"/>
          </a:xfrm>
        </p:spPr>
        <p:txBody>
          <a:bodyPr>
            <a:normAutofit lnSpcReduction="10000"/>
          </a:bodyPr>
          <a:lstStyle/>
          <a:p>
            <a:r>
              <a:rPr lang="ko-KR" altLang="en-US" smtClean="0"/>
              <a:t>전체에 대한 항목의 비율을 나타낼 때 편리한 차트이다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항상 한 개의 항목만을 표시할 수 있는 것이 단점이다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차트를 분리해서 시각적인 효과를 부각 시킬 수 도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원형</a:t>
            </a:r>
            <a:r>
              <a:rPr lang="en-US" altLang="ko-KR" smtClean="0"/>
              <a:t>, 3</a:t>
            </a:r>
            <a:r>
              <a:rPr lang="ko-KR" altLang="en-US" smtClean="0"/>
              <a:t>차원 원형등 </a:t>
            </a:r>
            <a:r>
              <a:rPr lang="en-US" altLang="ko-KR" smtClean="0"/>
              <a:t>6</a:t>
            </a:r>
            <a:r>
              <a:rPr lang="ko-KR" altLang="en-US" smtClean="0"/>
              <a:t>가지의 종류가 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</a:t>
            </a:r>
            <a:r>
              <a:rPr lang="ko-KR" altLang="en-US" dirty="0" smtClean="0"/>
              <a:t> 원 형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642918"/>
            <a:ext cx="3500462" cy="32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4214818"/>
            <a:ext cx="2768598" cy="205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651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막대 길이로 각 항목간의 크기를 비교</a:t>
            </a:r>
            <a:r>
              <a:rPr lang="en-US" altLang="ko-KR" smtClean="0"/>
              <a:t>,</a:t>
            </a:r>
            <a:r>
              <a:rPr lang="ko-KR" altLang="en-US" smtClean="0"/>
              <a:t>분석한다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묶은 가로 막대형</a:t>
            </a:r>
            <a:r>
              <a:rPr lang="en-US" altLang="ko-KR" smtClean="0"/>
              <a:t>, </a:t>
            </a:r>
            <a:r>
              <a:rPr lang="ko-KR" altLang="en-US" smtClean="0"/>
              <a:t>누적 가로 막대형 등 </a:t>
            </a:r>
            <a:r>
              <a:rPr lang="en-US" altLang="ko-KR" smtClean="0"/>
              <a:t>15</a:t>
            </a:r>
            <a:r>
              <a:rPr lang="ko-KR" altLang="en-US" smtClean="0"/>
              <a:t>개 종류가 있다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항목 축과 값 축이 세로 막대형과 반대이다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</a:t>
            </a:r>
            <a:r>
              <a:rPr lang="ko-KR" altLang="en-US" dirty="0" smtClean="0"/>
              <a:t>가로막대형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1571612"/>
            <a:ext cx="314327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285860"/>
            <a:ext cx="5143536" cy="52149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전체영역</a:t>
            </a:r>
            <a:r>
              <a:rPr lang="en-US" altLang="ko-KR" smtClean="0"/>
              <a:t>, </a:t>
            </a:r>
            <a:r>
              <a:rPr lang="ko-KR" altLang="en-US" smtClean="0"/>
              <a:t>특정 영역을 비교할 </a:t>
            </a:r>
            <a:r>
              <a:rPr lang="ko-KR" altLang="en-US" smtClean="0"/>
              <a:t>때</a:t>
            </a:r>
            <a:r>
              <a:rPr lang="ko-KR" altLang="en-US" smtClean="0"/>
              <a:t> 유리한 차트이다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시간에 따른 각 값을 비교할 때도 유리한 차트이다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영역형</a:t>
            </a:r>
            <a:r>
              <a:rPr lang="en-US" altLang="ko-KR" smtClean="0"/>
              <a:t>, </a:t>
            </a:r>
            <a:r>
              <a:rPr lang="ko-KR" altLang="en-US" smtClean="0"/>
              <a:t>누겆영역형 등 </a:t>
            </a:r>
            <a:r>
              <a:rPr lang="en-US" altLang="ko-KR" smtClean="0"/>
              <a:t>6</a:t>
            </a:r>
            <a:r>
              <a:rPr lang="ko-KR" altLang="en-US" smtClean="0"/>
              <a:t>가지 종류가 있다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5)</a:t>
            </a:r>
            <a:r>
              <a:rPr lang="ko-KR" altLang="en-US" dirty="0" err="1" smtClean="0"/>
              <a:t>영역형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1285860"/>
            <a:ext cx="314270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</TotalTime>
  <Words>1050</Words>
  <Application>Microsoft Office PowerPoint</Application>
  <PresentationFormat>화면 슬라이드 쇼(4:3)</PresentationFormat>
  <Paragraphs>127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고구려 벽화</vt:lpstr>
      <vt:lpstr>SP11장. 차트 작성1</vt:lpstr>
      <vt:lpstr>INDEX</vt:lpstr>
      <vt:lpstr>1. 차트만들기</vt:lpstr>
      <vt:lpstr>차트 구성요소</vt:lpstr>
      <vt:lpstr>2. 차트의 종류 1)세로막대형</vt:lpstr>
      <vt:lpstr>2) 꺽은선형</vt:lpstr>
      <vt:lpstr>3) 원 형</vt:lpstr>
      <vt:lpstr>4)가로막대형</vt:lpstr>
      <vt:lpstr>5)영역형</vt:lpstr>
      <vt:lpstr>6)분산형</vt:lpstr>
      <vt:lpstr>7) 기타종류</vt:lpstr>
      <vt:lpstr>슬라이드 12</vt:lpstr>
      <vt:lpstr>슬라이드 13</vt:lpstr>
      <vt:lpstr>슬라이드 14</vt:lpstr>
      <vt:lpstr>슬라이드 15</vt:lpstr>
      <vt:lpstr>3. 차트영역서식1) 채우기</vt:lpstr>
      <vt:lpstr>3. 차트영역서식 2)테두리색</vt:lpstr>
      <vt:lpstr>3. 차트영역서식 3)테두리스타일</vt:lpstr>
      <vt:lpstr>3. 차트영역서식 4)그림자</vt:lpstr>
      <vt:lpstr>3. 차트영역서식 5)3차원서식</vt:lpstr>
      <vt:lpstr>기출문제풀이1(1급 2008년 4회)</vt:lpstr>
      <vt:lpstr>기출문제풀이2 (1급 2010년 4회)</vt:lpstr>
      <vt:lpstr>기출문제풀이3 (1급 2011년 2회)</vt:lpstr>
      <vt:lpstr>기출문제풀이4 (2급 2006년 3회)</vt:lpstr>
      <vt:lpstr>기출문제풀이5 (1급 2007년 1회)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246</cp:revision>
  <dcterms:created xsi:type="dcterms:W3CDTF">2012-01-12T16:29:24Z</dcterms:created>
  <dcterms:modified xsi:type="dcterms:W3CDTF">2012-03-11T08:37:35Z</dcterms:modified>
</cp:coreProperties>
</file>