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90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301" r:id="rId12"/>
    <p:sldId id="302" r:id="rId13"/>
    <p:sldId id="303" r:id="rId14"/>
    <p:sldId id="304" r:id="rId15"/>
    <p:sldId id="308" r:id="rId16"/>
    <p:sldId id="305" r:id="rId17"/>
    <p:sldId id="299" r:id="rId18"/>
    <p:sldId id="300" r:id="rId19"/>
    <p:sldId id="309" r:id="rId20"/>
    <p:sldId id="310" r:id="rId21"/>
    <p:sldId id="311" r:id="rId22"/>
    <p:sldId id="284" r:id="rId23"/>
    <p:sldId id="288" r:id="rId24"/>
    <p:sldId id="291" r:id="rId25"/>
    <p:sldId id="287" r:id="rId26"/>
    <p:sldId id="259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972" autoAdjust="0"/>
    <p:restoredTop sz="94660"/>
  </p:normalViewPr>
  <p:slideViewPr>
    <p:cSldViewPr>
      <p:cViewPr>
        <p:scale>
          <a:sx n="100" d="100"/>
          <a:sy n="100" d="100"/>
        </p:scale>
        <p:origin x="-36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B9BB6-7921-459E-B0FD-54E594520E1C}" type="datetimeFigureOut">
              <a:rPr lang="ko-KR" altLang="en-US" smtClean="0"/>
              <a:t>2012-03-11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7C3AE-4EA2-40DB-B461-0E4ED222D0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E6C73-0588-4BA1-B3B0-4D7A2B832A1B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03877-0AE7-41A3-AA03-5FDF1E7A53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03877-0AE7-41A3-AA03-5FDF1E7A531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>
                <a:latin typeface="HY울릉도M" pitchFamily="18" charset="-127"/>
                <a:ea typeface="HY울릉도M" pitchFamily="18" charset="-127"/>
              </a:defRPr>
            </a:lvl1pPr>
            <a:lvl2pPr>
              <a:buSzPct val="120000"/>
              <a:defRPr>
                <a:latin typeface="HY울릉도M" pitchFamily="18" charset="-127"/>
                <a:ea typeface="HY울릉도M" pitchFamily="18" charset="-127"/>
              </a:defRPr>
            </a:lvl2pPr>
            <a:lvl3pPr>
              <a:buSzPct val="120000"/>
              <a:defRPr>
                <a:latin typeface="HY울릉도M" pitchFamily="18" charset="-127"/>
                <a:ea typeface="HY울릉도M" pitchFamily="18" charset="-127"/>
              </a:defRPr>
            </a:lvl3pPr>
            <a:lvl4pPr>
              <a:defRPr>
                <a:latin typeface="HY울릉도M" pitchFamily="18" charset="-127"/>
                <a:ea typeface="HY울릉도M" pitchFamily="18" charset="-127"/>
              </a:defRPr>
            </a:lvl4pPr>
            <a:lvl5pPr>
              <a:defRPr>
                <a:latin typeface="HY울릉도M" pitchFamily="18" charset="-127"/>
                <a:ea typeface="HY울릉도M" pitchFamily="18" charset="-127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HY동녘M" pitchFamily="18" charset="-127"/>
          <a:ea typeface="HY동녘M" pitchFamily="18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HY동녘M" pitchFamily="18" charset="-127"/>
          <a:ea typeface="HY동녘M" pitchFamily="18" charset="-127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2910" y="2143116"/>
            <a:ext cx="7715304" cy="1500198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mtClean="0"/>
              <a:t>SP12</a:t>
            </a:r>
            <a:r>
              <a:rPr lang="ko-KR" altLang="en-US" smtClean="0"/>
              <a:t>장</a:t>
            </a:r>
            <a:r>
              <a:rPr lang="en-US" altLang="ko-KR" smtClean="0"/>
              <a:t>. </a:t>
            </a:r>
            <a:r>
              <a:rPr lang="ko-KR" altLang="en-US" smtClean="0"/>
              <a:t>차트 작성</a:t>
            </a:r>
            <a:r>
              <a:rPr lang="en-US" altLang="ko-KR" smtClean="0"/>
              <a:t>2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4906888" cy="3412976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[</a:t>
            </a:r>
            <a:r>
              <a:rPr lang="ko-KR" altLang="en-US" sz="2400" dirty="0" smtClean="0"/>
              <a:t>그림</a:t>
            </a:r>
            <a:r>
              <a:rPr lang="en-US" altLang="ko-KR" sz="2400" dirty="0" smtClean="0"/>
              <a:t>] </a:t>
            </a:r>
            <a:r>
              <a:rPr lang="ko-KR" altLang="en-US" sz="2400" dirty="0" smtClean="0"/>
              <a:t>아이콘을 누르면 그림삽입 대화상자가 열린다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[</a:t>
            </a:r>
            <a:r>
              <a:rPr lang="ko-KR" altLang="en-US" sz="2400" dirty="0" smtClean="0"/>
              <a:t>도형</a:t>
            </a:r>
            <a:r>
              <a:rPr lang="en-US" altLang="ko-KR" sz="2400" dirty="0" smtClean="0"/>
              <a:t>] </a:t>
            </a:r>
            <a:r>
              <a:rPr lang="ko-KR" altLang="en-US" sz="2400" dirty="0" smtClean="0"/>
              <a:t>아이콘을 누르면 도형목록이 열린다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[</a:t>
            </a:r>
            <a:r>
              <a:rPr lang="ko-KR" altLang="en-US" sz="2400" dirty="0" smtClean="0"/>
              <a:t>텍스트상자</a:t>
            </a:r>
            <a:r>
              <a:rPr lang="en-US" altLang="ko-KR" sz="2400" dirty="0" smtClean="0"/>
              <a:t>] </a:t>
            </a:r>
            <a:r>
              <a:rPr lang="ko-KR" altLang="en-US" sz="2400" dirty="0" smtClean="0"/>
              <a:t>아이콘을 누르면 가로텍스트 상자와 세로 텍스트 상자를 삽입 할 수 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]</a:t>
            </a:r>
            <a:r>
              <a:rPr lang="ko-KR" altLang="en-US" dirty="0" smtClean="0"/>
              <a:t>그룹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980728"/>
            <a:ext cx="2463036" cy="5183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5085184"/>
            <a:ext cx="2209180" cy="10662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528" y="1268760"/>
            <a:ext cx="5256584" cy="4968552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[</a:t>
            </a:r>
            <a:r>
              <a:rPr lang="ko-KR" altLang="en-US" sz="1800" dirty="0" smtClean="0"/>
              <a:t>차트제목</a:t>
            </a:r>
            <a:r>
              <a:rPr lang="en-US" altLang="ko-KR" sz="1800" dirty="0" smtClean="0"/>
              <a:t>]:</a:t>
            </a:r>
            <a:r>
              <a:rPr lang="ko-KR" altLang="en-US" sz="1800" dirty="0" smtClean="0"/>
              <a:t> 없음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제목을 가운데에 맞춰 표시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차트 위의 메뉴 선택을 할 수 있으며</a:t>
            </a:r>
            <a:r>
              <a:rPr lang="en-US" altLang="ko-KR" sz="1800" dirty="0" smtClean="0"/>
              <a:t>, [</a:t>
            </a:r>
            <a:r>
              <a:rPr lang="ko-KR" altLang="en-US" sz="1800" dirty="0" smtClean="0"/>
              <a:t>기타제목옵션</a:t>
            </a:r>
            <a:r>
              <a:rPr lang="en-US" altLang="ko-KR" sz="1800" dirty="0" smtClean="0"/>
              <a:t>]</a:t>
            </a:r>
            <a:r>
              <a:rPr lang="ko-KR" altLang="en-US" sz="1800" dirty="0" smtClean="0"/>
              <a:t>을 누르면 차트제목 서식 대화 상자가 실행된다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[</a:t>
            </a:r>
            <a:r>
              <a:rPr lang="ko-KR" altLang="en-US" sz="1800" dirty="0" smtClean="0"/>
              <a:t>축 제목</a:t>
            </a:r>
            <a:r>
              <a:rPr lang="en-US" altLang="ko-KR" sz="1800" dirty="0" smtClean="0"/>
              <a:t>]: </a:t>
            </a:r>
            <a:r>
              <a:rPr lang="ko-KR" altLang="en-US" sz="1800" dirty="0" smtClean="0"/>
              <a:t>기본 가로축제목과 기본 세로축 제목을 넣을 수 있으며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기타 기본 세로축제목 또는 기타 기본 가로축제목을 누르면 축 제목 서식 대화상자가 실행된다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[</a:t>
            </a:r>
            <a:r>
              <a:rPr lang="ko-KR" altLang="en-US" sz="1800" dirty="0" smtClean="0"/>
              <a:t>범례</a:t>
            </a:r>
            <a:r>
              <a:rPr lang="en-US" altLang="ko-KR" sz="1800" dirty="0" smtClean="0"/>
              <a:t>]: </a:t>
            </a:r>
            <a:r>
              <a:rPr lang="ko-KR" altLang="en-US" sz="1800" dirty="0" smtClean="0"/>
              <a:t>범례의 위치를 지정할 수 있으며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기타 범례옵션을 누르면 범례서식 대화상자가 실행된다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[</a:t>
            </a:r>
            <a:r>
              <a:rPr lang="ko-KR" altLang="en-US" sz="1800" dirty="0" smtClean="0"/>
              <a:t>데이터레이블</a:t>
            </a:r>
            <a:r>
              <a:rPr lang="en-US" altLang="ko-KR" sz="1800" dirty="0" smtClean="0"/>
              <a:t>]: </a:t>
            </a:r>
            <a:r>
              <a:rPr lang="ko-KR" altLang="en-US" sz="1800" dirty="0" smtClean="0"/>
              <a:t>데이터레이블 의 위치를 지정할 수 있으며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기타 데이터레이블 옵션을 누르면 데이터레이블 서식 대화상자가 실행된다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[</a:t>
            </a:r>
            <a:r>
              <a:rPr lang="ko-KR" altLang="en-US" sz="1800" dirty="0" err="1" smtClean="0"/>
              <a:t>데이터표</a:t>
            </a:r>
            <a:r>
              <a:rPr lang="en-US" altLang="ko-KR" sz="1800" dirty="0" smtClean="0"/>
              <a:t>]: </a:t>
            </a:r>
            <a:r>
              <a:rPr lang="ko-KR" altLang="en-US" sz="1800" dirty="0" smtClean="0"/>
              <a:t>범례표시 없이 </a:t>
            </a:r>
            <a:r>
              <a:rPr lang="ko-KR" altLang="en-US" sz="1800" dirty="0" err="1" smtClean="0"/>
              <a:t>데이터표</a:t>
            </a:r>
            <a:r>
              <a:rPr lang="ko-KR" altLang="en-US" sz="1800" dirty="0" smtClean="0"/>
              <a:t> 표시와 범례표지와 함께 </a:t>
            </a:r>
            <a:r>
              <a:rPr lang="ko-KR" altLang="en-US" sz="1800" dirty="0" err="1" smtClean="0"/>
              <a:t>데이터표</a:t>
            </a:r>
            <a:r>
              <a:rPr lang="ko-KR" altLang="en-US" sz="1800" dirty="0" smtClean="0"/>
              <a:t> 표시를 할 수 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레이블</a:t>
            </a:r>
            <a:r>
              <a:rPr lang="en-US" altLang="ko-KR" dirty="0" smtClean="0"/>
              <a:t>]</a:t>
            </a:r>
            <a:r>
              <a:rPr lang="ko-KR" altLang="en-US" dirty="0" smtClean="0"/>
              <a:t>그룹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476672"/>
            <a:ext cx="3454723" cy="12188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1844824"/>
            <a:ext cx="2149923" cy="3189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296" y="3789040"/>
            <a:ext cx="1667221" cy="26587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5482952" cy="4525963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[</a:t>
            </a:r>
            <a:r>
              <a:rPr lang="ko-KR" altLang="en-US" sz="2800" dirty="0" smtClean="0"/>
              <a:t>축</a:t>
            </a:r>
            <a:r>
              <a:rPr lang="en-US" altLang="ko-KR" sz="2800" dirty="0" smtClean="0"/>
              <a:t>]: </a:t>
            </a:r>
            <a:r>
              <a:rPr lang="ko-KR" altLang="en-US" sz="2800" dirty="0" smtClean="0"/>
              <a:t>기본 가로축과 기본 세로축의 세세한 설정과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기타기본 가로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세로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축 옵션을 누르면 </a:t>
            </a:r>
            <a:r>
              <a:rPr lang="ko-KR" altLang="en-US" sz="2800" dirty="0" err="1" smtClean="0"/>
              <a:t>축서식</a:t>
            </a:r>
            <a:r>
              <a:rPr lang="ko-KR" altLang="en-US" sz="2800" dirty="0" smtClean="0"/>
              <a:t> 대화상자가 실행된다</a:t>
            </a:r>
            <a:r>
              <a:rPr lang="en-US" altLang="ko-KR" sz="2800" dirty="0" smtClean="0"/>
              <a:t>.</a:t>
            </a:r>
          </a:p>
          <a:p>
            <a:r>
              <a:rPr lang="en-US" altLang="ko-KR" sz="2800" dirty="0" smtClean="0"/>
              <a:t>[</a:t>
            </a:r>
            <a:r>
              <a:rPr lang="ko-KR" altLang="en-US" sz="2800" smtClean="0"/>
              <a:t>눈금선</a:t>
            </a:r>
            <a:r>
              <a:rPr lang="en-US" altLang="ko-KR" sz="2800" smtClean="0"/>
              <a:t>]</a:t>
            </a:r>
          </a:p>
          <a:p>
            <a:pPr>
              <a:buNone/>
            </a:pPr>
            <a:r>
              <a:rPr lang="en-US" altLang="ko-KR" sz="2800" smtClean="0"/>
              <a:t>   </a:t>
            </a:r>
            <a:r>
              <a:rPr lang="ko-KR" altLang="en-US" sz="2800" smtClean="0"/>
              <a:t>없음</a:t>
            </a:r>
            <a:r>
              <a:rPr lang="en-US" altLang="ko-KR" sz="2800" smtClean="0"/>
              <a:t>, </a:t>
            </a:r>
            <a:r>
              <a:rPr lang="ko-KR" altLang="en-US" sz="2800" smtClean="0"/>
              <a:t>주눈금선</a:t>
            </a:r>
            <a:r>
              <a:rPr lang="en-US" altLang="ko-KR" sz="2800" smtClean="0"/>
              <a:t>,</a:t>
            </a:r>
            <a:r>
              <a:rPr lang="ko-KR" altLang="en-US" sz="2800" smtClean="0"/>
              <a:t>보조누금선</a:t>
            </a:r>
            <a:r>
              <a:rPr lang="en-US" altLang="ko-KR" sz="2800" smtClean="0"/>
              <a:t>, </a:t>
            </a:r>
            <a:r>
              <a:rPr lang="ko-KR" altLang="en-US" sz="2800" smtClean="0"/>
              <a:t>주</a:t>
            </a:r>
            <a:r>
              <a:rPr lang="en-US" altLang="ko-KR" sz="2800" smtClean="0"/>
              <a:t>/</a:t>
            </a:r>
            <a:r>
              <a:rPr lang="ko-KR" altLang="en-US" sz="2800" smtClean="0"/>
              <a:t>보조 누금선 등이 있다</a:t>
            </a:r>
            <a:r>
              <a:rPr lang="en-US" altLang="ko-KR" sz="2800" smtClean="0"/>
              <a:t>.</a:t>
            </a:r>
            <a:endParaRPr lang="ko-KR" altLang="en-US" sz="2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4)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축</a:t>
            </a:r>
            <a:r>
              <a:rPr lang="en-US" altLang="ko-KR" dirty="0" smtClean="0"/>
              <a:t>]</a:t>
            </a:r>
            <a:r>
              <a:rPr lang="ko-KR" altLang="en-US" dirty="0" smtClean="0"/>
              <a:t>그룹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1412776"/>
            <a:ext cx="2562154" cy="21527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3789040"/>
            <a:ext cx="2647416" cy="21602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1196752"/>
            <a:ext cx="5338936" cy="5256584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 smtClean="0"/>
              <a:t>[</a:t>
            </a:r>
            <a:r>
              <a:rPr lang="ko-KR" altLang="en-US" sz="2400" dirty="0" smtClean="0"/>
              <a:t>그림영역</a:t>
            </a:r>
            <a:r>
              <a:rPr lang="en-US" altLang="ko-KR" sz="2400" dirty="0" smtClean="0"/>
              <a:t>]:</a:t>
            </a:r>
            <a:r>
              <a:rPr lang="ko-KR" altLang="en-US" sz="2400" dirty="0" smtClean="0"/>
              <a:t>그림영역 채우기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지우기와 </a:t>
            </a:r>
            <a:r>
              <a:rPr lang="ko-KR" altLang="en-US" sz="2400" dirty="0" err="1" smtClean="0"/>
              <a:t>기본색</a:t>
            </a:r>
            <a:r>
              <a:rPr lang="ko-KR" altLang="en-US" sz="2400" dirty="0" smtClean="0"/>
              <a:t> 채우기로 그림영역을 표시할 수 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기타그림영역 옵션을 누르면 그림영역서식 대화상자가 실행된다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[</a:t>
            </a:r>
            <a:r>
              <a:rPr lang="ko-KR" altLang="en-US" sz="2400" dirty="0" smtClean="0"/>
              <a:t>차트옆면</a:t>
            </a:r>
            <a:r>
              <a:rPr lang="en-US" altLang="ko-KR" sz="2400" dirty="0" smtClean="0"/>
              <a:t>]: 3</a:t>
            </a:r>
            <a:r>
              <a:rPr lang="ko-KR" altLang="en-US" sz="2400" dirty="0" smtClean="0"/>
              <a:t>차원 </a:t>
            </a:r>
            <a:r>
              <a:rPr lang="ko-KR" altLang="en-US" sz="2400" dirty="0" err="1" smtClean="0"/>
              <a:t>챠트인</a:t>
            </a:r>
            <a:r>
              <a:rPr lang="ko-KR" altLang="en-US" sz="2400" dirty="0" smtClean="0"/>
              <a:t> 경우 활성화되며 옆면 서식을 지정할 수 있다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[</a:t>
            </a:r>
            <a:r>
              <a:rPr lang="ko-KR" altLang="en-US" sz="2400" dirty="0" smtClean="0"/>
              <a:t>차트밑면</a:t>
            </a:r>
            <a:r>
              <a:rPr lang="en-US" altLang="ko-KR" sz="2400" dirty="0" smtClean="0"/>
              <a:t>]: 3</a:t>
            </a:r>
            <a:r>
              <a:rPr lang="ko-KR" altLang="en-US" sz="2400" dirty="0" smtClean="0"/>
              <a:t>차원 </a:t>
            </a:r>
            <a:r>
              <a:rPr lang="ko-KR" altLang="en-US" sz="2400" dirty="0" err="1" smtClean="0"/>
              <a:t>챠트인</a:t>
            </a:r>
            <a:r>
              <a:rPr lang="ko-KR" altLang="en-US" sz="2400" dirty="0" smtClean="0"/>
              <a:t> 경우 활성화되며 밑면 서식을 지정할 수 있다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[3</a:t>
            </a:r>
            <a:r>
              <a:rPr lang="ko-KR" altLang="en-US" sz="2400" dirty="0" smtClean="0"/>
              <a:t>차원회전</a:t>
            </a:r>
            <a:r>
              <a:rPr lang="en-US" altLang="ko-KR" sz="2400" dirty="0" smtClean="0"/>
              <a:t>]: 3</a:t>
            </a:r>
            <a:r>
              <a:rPr lang="ko-KR" altLang="en-US" sz="2400" dirty="0" smtClean="0"/>
              <a:t>차원 </a:t>
            </a:r>
            <a:r>
              <a:rPr lang="ko-KR" altLang="en-US" sz="2400" dirty="0" err="1" smtClean="0"/>
              <a:t>챠트인</a:t>
            </a:r>
            <a:r>
              <a:rPr lang="ko-KR" altLang="en-US" sz="2400" dirty="0" smtClean="0"/>
              <a:t> 경우 활성화되며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차원회전을 지정할 수 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5) [</a:t>
            </a:r>
            <a:r>
              <a:rPr lang="ko-KR" altLang="en-US" dirty="0" smtClean="0"/>
              <a:t>배경</a:t>
            </a:r>
            <a:r>
              <a:rPr lang="en-US" altLang="ko-KR" dirty="0" smtClean="0"/>
              <a:t>]</a:t>
            </a:r>
            <a:r>
              <a:rPr lang="ko-KR" altLang="en-US" dirty="0" smtClean="0"/>
              <a:t>그룹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1052736"/>
            <a:ext cx="2616200" cy="3009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528" y="1268760"/>
            <a:ext cx="5987008" cy="470912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추세선</a:t>
            </a:r>
            <a:r>
              <a:rPr lang="en-US" altLang="ko-KR" dirty="0" smtClean="0"/>
              <a:t>]:</a:t>
            </a:r>
            <a:r>
              <a:rPr lang="ko-KR" altLang="en-US" dirty="0" smtClean="0"/>
              <a:t>추세선 종류를 설정할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 추세선 옵션을 누르면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추세선 추가 대화상자가 실행된다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일정기간 동안 늘어난 판매량을 나타내기 위해 데이터 계열의 추세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위쪽으로 경사진 선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그래픽으로 나타낸 것이다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추세선은</a:t>
            </a:r>
            <a:r>
              <a:rPr lang="ko-KR" altLang="en-US" dirty="0" smtClean="0"/>
              <a:t> 예측문제 연구를 위해 사용되며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회귀분석이라고도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엑셀에서 </a:t>
            </a:r>
            <a:r>
              <a:rPr lang="ko-KR" altLang="en-US" dirty="0" err="1" smtClean="0"/>
              <a:t>추세선을</a:t>
            </a:r>
            <a:r>
              <a:rPr lang="ko-KR" altLang="en-US" dirty="0" smtClean="0"/>
              <a:t> 사용할 수 있는 차트 종류로는 </a:t>
            </a:r>
            <a:r>
              <a:rPr lang="ko-KR" altLang="en-US" dirty="0" smtClean="0">
                <a:solidFill>
                  <a:srgbClr val="7030A0"/>
                </a:solidFill>
              </a:rPr>
              <a:t>꺾은 선형</a:t>
            </a:r>
            <a:r>
              <a:rPr lang="en-US" altLang="ko-KR" dirty="0" smtClean="0">
                <a:solidFill>
                  <a:srgbClr val="7030A0"/>
                </a:solidFill>
              </a:rPr>
              <a:t>, </a:t>
            </a:r>
            <a:r>
              <a:rPr lang="ko-KR" altLang="en-US" dirty="0" err="1" smtClean="0">
                <a:solidFill>
                  <a:srgbClr val="7030A0"/>
                </a:solidFill>
              </a:rPr>
              <a:t>분산형</a:t>
            </a:r>
            <a:r>
              <a:rPr lang="en-US" altLang="ko-KR" dirty="0" smtClean="0">
                <a:solidFill>
                  <a:srgbClr val="7030A0"/>
                </a:solidFill>
              </a:rPr>
              <a:t>, </a:t>
            </a:r>
            <a:r>
              <a:rPr lang="ko-KR" altLang="en-US" dirty="0" smtClean="0">
                <a:solidFill>
                  <a:srgbClr val="7030A0"/>
                </a:solidFill>
              </a:rPr>
              <a:t>막대형</a:t>
            </a:r>
            <a:r>
              <a:rPr lang="en-US" altLang="ko-KR" dirty="0" smtClean="0">
                <a:solidFill>
                  <a:srgbClr val="7030A0"/>
                </a:solidFill>
              </a:rPr>
              <a:t>, </a:t>
            </a:r>
            <a:r>
              <a:rPr lang="ko-KR" altLang="en-US" dirty="0" err="1" smtClean="0">
                <a:solidFill>
                  <a:srgbClr val="7030A0"/>
                </a:solidFill>
              </a:rPr>
              <a:t>영역형</a:t>
            </a:r>
            <a:r>
              <a:rPr lang="ko-KR" altLang="en-US" dirty="0" smtClean="0">
                <a:solidFill>
                  <a:srgbClr val="7030A0"/>
                </a:solidFill>
              </a:rPr>
              <a:t> 차트</a:t>
            </a:r>
            <a:r>
              <a:rPr lang="en-US" altLang="ko-KR" dirty="0" smtClean="0">
                <a:solidFill>
                  <a:srgbClr val="7030A0"/>
                </a:solidFill>
              </a:rPr>
              <a:t>, </a:t>
            </a:r>
            <a:r>
              <a:rPr lang="ko-KR" altLang="en-US" dirty="0" smtClean="0">
                <a:solidFill>
                  <a:srgbClr val="7030A0"/>
                </a:solidFill>
              </a:rPr>
              <a:t>주식형</a:t>
            </a:r>
            <a:r>
              <a:rPr lang="en-US" altLang="ko-KR" dirty="0" smtClean="0">
                <a:solidFill>
                  <a:srgbClr val="7030A0"/>
                </a:solidFill>
              </a:rPr>
              <a:t>, </a:t>
            </a:r>
            <a:r>
              <a:rPr lang="ko-KR" altLang="en-US" dirty="0" err="1" smtClean="0">
                <a:solidFill>
                  <a:srgbClr val="7030A0"/>
                </a:solidFill>
              </a:rPr>
              <a:t>거품형</a:t>
            </a:r>
            <a:r>
              <a:rPr lang="ko-KR" altLang="en-US" dirty="0" smtClean="0">
                <a:solidFill>
                  <a:srgbClr val="7030A0"/>
                </a:solidFill>
              </a:rPr>
              <a:t> 차트</a:t>
            </a:r>
            <a:r>
              <a:rPr lang="ko-KR" altLang="en-US" dirty="0" smtClean="0"/>
              <a:t>가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6) [</a:t>
            </a:r>
            <a:r>
              <a:rPr lang="ko-KR" altLang="en-US" dirty="0" smtClean="0"/>
              <a:t>분석</a:t>
            </a:r>
            <a:r>
              <a:rPr lang="en-US" altLang="ko-KR" dirty="0" smtClean="0"/>
              <a:t>]</a:t>
            </a:r>
            <a:r>
              <a:rPr lang="ko-KR" altLang="en-US" dirty="0" smtClean="0"/>
              <a:t>그룹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980728"/>
            <a:ext cx="2386466" cy="33597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4509120"/>
            <a:ext cx="20764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467544" y="1196752"/>
            <a:ext cx="4330824" cy="463711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altLang="ko-KR" dirty="0" smtClean="0"/>
              <a:t>[</a:t>
            </a:r>
            <a:r>
              <a:rPr lang="ko-KR" altLang="en-US" dirty="0" smtClean="0"/>
              <a:t>선</a:t>
            </a:r>
            <a:r>
              <a:rPr lang="en-US" altLang="ko-KR" dirty="0" smtClean="0"/>
              <a:t>]:</a:t>
            </a:r>
            <a:r>
              <a:rPr lang="ko-KR" altLang="en-US" dirty="0" smtClean="0"/>
              <a:t>차트에 하강선이나 최고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최저값</a:t>
            </a:r>
            <a:r>
              <a:rPr lang="ko-KR" altLang="en-US" dirty="0" smtClean="0"/>
              <a:t> 연결선 등을 추가한다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60000"/>
              </a:lnSpc>
            </a:pPr>
            <a:r>
              <a:rPr lang="en-US" altLang="ko-KR" dirty="0" smtClean="0"/>
              <a:t>[</a:t>
            </a:r>
            <a:r>
              <a:rPr lang="ko-KR" altLang="en-US" dirty="0" smtClean="0"/>
              <a:t>양선</a:t>
            </a:r>
            <a:r>
              <a:rPr lang="en-US" altLang="ko-KR" dirty="0" smtClean="0"/>
              <a:t>/</a:t>
            </a:r>
            <a:r>
              <a:rPr lang="ko-KR" altLang="en-US" dirty="0" smtClean="0"/>
              <a:t>음선</a:t>
            </a:r>
            <a:r>
              <a:rPr lang="en-US" altLang="ko-KR" dirty="0" smtClean="0"/>
              <a:t>]:</a:t>
            </a:r>
            <a:r>
              <a:rPr lang="ko-KR" altLang="en-US" dirty="0" smtClean="0"/>
              <a:t>차트에 양선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음선을</a:t>
            </a:r>
            <a:r>
              <a:rPr lang="ko-KR" altLang="en-US" dirty="0" smtClean="0"/>
              <a:t> 추가한다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60000"/>
              </a:lnSpc>
            </a:pPr>
            <a:r>
              <a:rPr lang="en-US" altLang="ko-KR" dirty="0" smtClean="0"/>
              <a:t>[</a:t>
            </a:r>
            <a:r>
              <a:rPr lang="ko-KR" altLang="en-US" dirty="0" smtClean="0"/>
              <a:t>오차막대</a:t>
            </a:r>
            <a:r>
              <a:rPr lang="en-US" altLang="ko-KR" dirty="0" smtClean="0"/>
              <a:t>]:</a:t>
            </a:r>
            <a:r>
              <a:rPr lang="ko-KR" altLang="en-US" dirty="0" smtClean="0"/>
              <a:t>차트에 오류 표시줄을 추가한다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>
                <a:solidFill>
                  <a:srgbClr val="00B0F0"/>
                </a:solidFill>
              </a:rPr>
              <a:t>[</a:t>
            </a:r>
            <a:r>
              <a:rPr lang="ko-KR" altLang="en-US" sz="2000" dirty="0" smtClean="0">
                <a:solidFill>
                  <a:srgbClr val="00B0F0"/>
                </a:solidFill>
              </a:rPr>
              <a:t>분석</a:t>
            </a:r>
            <a:r>
              <a:rPr lang="en-US" altLang="ko-KR" sz="2000" dirty="0" smtClean="0">
                <a:solidFill>
                  <a:srgbClr val="00B0F0"/>
                </a:solidFill>
              </a:rPr>
              <a:t>]</a:t>
            </a:r>
            <a:r>
              <a:rPr lang="ko-KR" altLang="en-US" sz="2000" dirty="0" smtClean="0">
                <a:solidFill>
                  <a:srgbClr val="00B0F0"/>
                </a:solidFill>
              </a:rPr>
              <a:t>그룹 계속</a:t>
            </a:r>
            <a:endParaRPr lang="ko-KR" altLang="en-US" sz="2000" dirty="0">
              <a:solidFill>
                <a:srgbClr val="00B0F0"/>
              </a:solidFill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980728"/>
            <a:ext cx="3528392" cy="13681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3140968"/>
            <a:ext cx="3539431" cy="14148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5373216"/>
            <a:ext cx="3524573" cy="13191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5796136" y="476672"/>
            <a:ext cx="2016224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[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하강선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]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실행</a:t>
            </a:r>
            <a:endParaRPr lang="ko-KR" altLang="en-US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796136" y="2636912"/>
            <a:ext cx="2016224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[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양선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/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음선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]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실행</a:t>
            </a:r>
            <a:endParaRPr lang="ko-KR" altLang="en-US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796136" y="4869160"/>
            <a:ext cx="2016224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[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오차막대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]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실행</a:t>
            </a:r>
            <a:endParaRPr lang="ko-KR" altLang="en-US" dirty="0"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5338936" cy="4349080"/>
          </a:xfrm>
        </p:spPr>
        <p:txBody>
          <a:bodyPr/>
          <a:lstStyle/>
          <a:p>
            <a:r>
              <a:rPr lang="ko-KR" altLang="en-US" dirty="0" smtClean="0"/>
              <a:t>차트이름을 만들어 넣을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매크로를 이용하여 원본데이터를 변경할 때 사용하기 위해 차트 이름을 지정해 두어야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사용하는 것이 차트 이름이다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7) [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]</a:t>
            </a:r>
            <a:r>
              <a:rPr lang="ko-KR" altLang="en-US" dirty="0" smtClean="0"/>
              <a:t>그룹 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1556792"/>
            <a:ext cx="1422400" cy="148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[</a:t>
            </a:r>
            <a:r>
              <a:rPr lang="ko-KR" altLang="en-US" dirty="0" smtClean="0">
                <a:solidFill>
                  <a:srgbClr val="7030A0"/>
                </a:solidFill>
              </a:rPr>
              <a:t>현재선택영역</a:t>
            </a:r>
            <a:r>
              <a:rPr lang="en-US" altLang="ko-KR" dirty="0" smtClean="0">
                <a:solidFill>
                  <a:srgbClr val="7030A0"/>
                </a:solidFill>
              </a:rPr>
              <a:t>]</a:t>
            </a:r>
            <a:r>
              <a:rPr lang="ko-KR" altLang="en-US" dirty="0" smtClean="0"/>
              <a:t>그룹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선택영역을세밀하게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꾸밀수</a:t>
            </a:r>
            <a:r>
              <a:rPr lang="ko-KR" altLang="en-US" dirty="0" smtClean="0"/>
              <a:t>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스타일에 맞게 다시 설정할 수 있다</a:t>
            </a:r>
          </a:p>
          <a:p>
            <a:r>
              <a:rPr lang="en-US" altLang="ko-KR" dirty="0" smtClean="0">
                <a:solidFill>
                  <a:srgbClr val="7030A0"/>
                </a:solidFill>
              </a:rPr>
              <a:t>[</a:t>
            </a:r>
            <a:r>
              <a:rPr lang="ko-KR" altLang="en-US" dirty="0" smtClean="0">
                <a:solidFill>
                  <a:srgbClr val="7030A0"/>
                </a:solidFill>
              </a:rPr>
              <a:t>도형스타일</a:t>
            </a:r>
            <a:r>
              <a:rPr lang="en-US" altLang="ko-KR" dirty="0" smtClean="0">
                <a:solidFill>
                  <a:srgbClr val="7030A0"/>
                </a:solidFill>
              </a:rPr>
              <a:t>]</a:t>
            </a:r>
            <a:r>
              <a:rPr lang="ko-KR" altLang="en-US" dirty="0" smtClean="0"/>
              <a:t>그룹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미리만들어진</a:t>
            </a:r>
            <a:r>
              <a:rPr lang="ko-KR" altLang="en-US" dirty="0" smtClean="0"/>
              <a:t> 도형스타일을 빠르게 편집할 수 있다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도형채우기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도형 윤곽선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도형효과를 넣을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solidFill>
                  <a:srgbClr val="7030A0"/>
                </a:solidFill>
              </a:rPr>
              <a:t>[WORD</a:t>
            </a:r>
            <a:r>
              <a:rPr lang="ko-KR" altLang="en-US" dirty="0" smtClean="0">
                <a:solidFill>
                  <a:srgbClr val="7030A0"/>
                </a:solidFill>
              </a:rPr>
              <a:t>스타일</a:t>
            </a:r>
            <a:r>
              <a:rPr lang="en-US" altLang="ko-KR" dirty="0" smtClean="0">
                <a:solidFill>
                  <a:srgbClr val="7030A0"/>
                </a:solidFill>
              </a:rPr>
              <a:t>]</a:t>
            </a:r>
            <a:r>
              <a:rPr lang="ko-KR" altLang="en-US" dirty="0" smtClean="0"/>
              <a:t>그룹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텍스트상자의 텍스트효과 서식을 빠르게 넣을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solidFill>
                  <a:srgbClr val="7030A0"/>
                </a:solidFill>
              </a:rPr>
              <a:t>[</a:t>
            </a:r>
            <a:r>
              <a:rPr lang="ko-KR" altLang="en-US" dirty="0" smtClean="0">
                <a:solidFill>
                  <a:srgbClr val="7030A0"/>
                </a:solidFill>
              </a:rPr>
              <a:t>정렬</a:t>
            </a:r>
            <a:r>
              <a:rPr lang="en-US" altLang="ko-KR" dirty="0" smtClean="0">
                <a:solidFill>
                  <a:srgbClr val="7030A0"/>
                </a:solidFill>
              </a:rPr>
              <a:t>]</a:t>
            </a:r>
            <a:r>
              <a:rPr lang="ko-KR" altLang="en-US" smtClean="0"/>
              <a:t>그룹 </a:t>
            </a:r>
            <a:r>
              <a:rPr lang="en-US" altLang="ko-KR" smtClean="0"/>
              <a:t>:</a:t>
            </a:r>
            <a:r>
              <a:rPr lang="ko-KR" altLang="en-US" smtClean="0"/>
              <a:t>맞춤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회전등의</a:t>
            </a:r>
            <a:r>
              <a:rPr lang="ko-KR" altLang="en-US" dirty="0" smtClean="0"/>
              <a:t> 정열을 빠르게 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solidFill>
                  <a:srgbClr val="7030A0"/>
                </a:solidFill>
              </a:rPr>
              <a:t>[</a:t>
            </a:r>
            <a:r>
              <a:rPr lang="ko-KR" altLang="en-US" dirty="0" smtClean="0">
                <a:solidFill>
                  <a:srgbClr val="7030A0"/>
                </a:solidFill>
              </a:rPr>
              <a:t>크기</a:t>
            </a:r>
            <a:r>
              <a:rPr lang="en-US" altLang="ko-KR" dirty="0" smtClean="0">
                <a:solidFill>
                  <a:srgbClr val="7030A0"/>
                </a:solidFill>
              </a:rPr>
              <a:t>]</a:t>
            </a:r>
            <a:r>
              <a:rPr lang="ko-KR" altLang="en-US" dirty="0" smtClean="0"/>
              <a:t>그룹 </a:t>
            </a:r>
            <a:r>
              <a:rPr lang="en-US" altLang="ko-KR" dirty="0" smtClean="0"/>
              <a:t>:</a:t>
            </a:r>
            <a:r>
              <a:rPr lang="ko-KR" altLang="en-US" dirty="0" smtClean="0"/>
              <a:t>크기를 바르게 조절할 수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차트의 </a:t>
            </a:r>
            <a:r>
              <a:rPr lang="en-US" altLang="ko-KR" dirty="0" smtClean="0"/>
              <a:t>[</a:t>
            </a:r>
            <a:r>
              <a:rPr lang="ko-KR" altLang="en-US" dirty="0" smtClean="0"/>
              <a:t>서식</a:t>
            </a:r>
            <a:r>
              <a:rPr lang="en-US" altLang="ko-KR" dirty="0" smtClean="0"/>
              <a:t>]</a:t>
            </a:r>
            <a:r>
              <a:rPr lang="ko-KR" altLang="en-US" dirty="0" smtClean="0"/>
              <a:t> 탭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268760"/>
            <a:ext cx="5904656" cy="492514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[</a:t>
            </a:r>
            <a:r>
              <a:rPr lang="ko-KR" altLang="en-US" dirty="0" smtClean="0"/>
              <a:t>선택영역서식</a:t>
            </a:r>
            <a:r>
              <a:rPr lang="en-US" altLang="ko-KR" dirty="0" smtClean="0"/>
              <a:t>]:</a:t>
            </a:r>
            <a:r>
              <a:rPr lang="ko-KR" altLang="en-US" dirty="0" smtClean="0"/>
              <a:t> 선택영역서식을 누르면 선택한 영역의 서식 대화상자가 실행된다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[</a:t>
            </a:r>
            <a:r>
              <a:rPr lang="ko-KR" altLang="en-US" dirty="0" smtClean="0"/>
              <a:t>스타일에 맞게 다시 설정</a:t>
            </a:r>
            <a:r>
              <a:rPr lang="en-US" altLang="ko-KR" dirty="0" smtClean="0"/>
              <a:t>]:</a:t>
            </a:r>
            <a:r>
              <a:rPr lang="ko-KR" altLang="en-US" dirty="0" smtClean="0"/>
              <a:t> 스타일에 맞게 다시 설정을 누르면 지정되었던 서식이 지워지고 차트에 적용된 전체 표시 스타일로 되돌려 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현재선택영역</a:t>
            </a:r>
            <a:r>
              <a:rPr lang="en-US" altLang="ko-KR" dirty="0" smtClean="0"/>
              <a:t>]</a:t>
            </a:r>
            <a:r>
              <a:rPr lang="ko-KR" altLang="en-US" dirty="0" smtClean="0"/>
              <a:t>그룹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1340768"/>
            <a:ext cx="2435677" cy="2551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434908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미리 설정되어 있는 도형 스타일로 빠르게 지정할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[</a:t>
            </a:r>
            <a:r>
              <a:rPr lang="ko-KR" altLang="en-US" dirty="0" err="1" smtClean="0"/>
              <a:t>도형채우기</a:t>
            </a:r>
            <a:r>
              <a:rPr lang="en-US" altLang="ko-KR" dirty="0" smtClean="0"/>
              <a:t>],[</a:t>
            </a:r>
            <a:r>
              <a:rPr lang="ko-KR" altLang="en-US" dirty="0" smtClean="0"/>
              <a:t>도형윤곽선</a:t>
            </a:r>
            <a:r>
              <a:rPr lang="en-US" altLang="ko-KR" dirty="0" smtClean="0"/>
              <a:t>], [</a:t>
            </a:r>
            <a:r>
              <a:rPr lang="ko-KR" altLang="en-US" dirty="0" smtClean="0"/>
              <a:t>도형효과</a:t>
            </a:r>
            <a:r>
              <a:rPr lang="en-US" altLang="ko-KR" dirty="0" smtClean="0"/>
              <a:t>]</a:t>
            </a:r>
            <a:r>
              <a:rPr lang="ko-KR" altLang="en-US" dirty="0" smtClean="0"/>
              <a:t>등을 빠르게 설정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2)[</a:t>
            </a:r>
            <a:r>
              <a:rPr lang="ko-KR" altLang="en-US" dirty="0" smtClean="0"/>
              <a:t>도형스타일</a:t>
            </a:r>
            <a:r>
              <a:rPr lang="en-US" altLang="ko-KR" dirty="0" smtClean="0"/>
              <a:t>]</a:t>
            </a:r>
            <a:r>
              <a:rPr lang="ko-KR" altLang="en-US" dirty="0" smtClean="0"/>
              <a:t>그룹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3645024"/>
            <a:ext cx="2216448" cy="21275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692696"/>
            <a:ext cx="1459511" cy="2623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304" y="692696"/>
            <a:ext cx="1451111" cy="28197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0072" y="3645024"/>
            <a:ext cx="1303908" cy="2587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1. </a:t>
            </a:r>
            <a:r>
              <a:rPr lang="ko-KR" altLang="en-US" dirty="0" smtClean="0"/>
              <a:t>차트의 </a:t>
            </a:r>
            <a:r>
              <a:rPr lang="en-US" altLang="ko-KR" dirty="0" smtClean="0"/>
              <a:t>[</a:t>
            </a:r>
            <a:r>
              <a:rPr lang="ko-KR" altLang="en-US" dirty="0" smtClean="0"/>
              <a:t>디자인</a:t>
            </a:r>
            <a:r>
              <a:rPr lang="en-US" altLang="ko-KR" dirty="0" smtClean="0"/>
              <a:t>]</a:t>
            </a:r>
            <a:r>
              <a:rPr lang="ko-KR" altLang="en-US" dirty="0" smtClean="0"/>
              <a:t> 탭</a:t>
            </a:r>
            <a:r>
              <a:rPr lang="en-US" altLang="ko-KR" dirty="0" smtClean="0"/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차트의 </a:t>
            </a:r>
            <a:r>
              <a:rPr lang="en-US" altLang="ko-KR" dirty="0" smtClean="0"/>
              <a:t>[</a:t>
            </a:r>
            <a:r>
              <a:rPr lang="ko-KR" altLang="en-US" dirty="0" smtClean="0"/>
              <a:t>레이아웃</a:t>
            </a:r>
            <a:r>
              <a:rPr lang="en-US" altLang="ko-KR" dirty="0" smtClean="0"/>
              <a:t>]</a:t>
            </a:r>
            <a:r>
              <a:rPr lang="ko-KR" altLang="en-US" dirty="0" smtClean="0"/>
              <a:t> 탭</a:t>
            </a:r>
            <a:r>
              <a:rPr lang="en-US" altLang="ko-KR" dirty="0" smtClean="0"/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3. </a:t>
            </a:r>
            <a:r>
              <a:rPr lang="ko-KR" altLang="en-US" dirty="0" smtClean="0"/>
              <a:t>차트의 </a:t>
            </a:r>
            <a:r>
              <a:rPr lang="en-US" altLang="ko-KR" dirty="0" smtClean="0"/>
              <a:t>[</a:t>
            </a:r>
            <a:r>
              <a:rPr lang="ko-KR" altLang="en-US" dirty="0" smtClean="0"/>
              <a:t>서식</a:t>
            </a:r>
            <a:r>
              <a:rPr lang="en-US" altLang="ko-KR" dirty="0" smtClean="0"/>
              <a:t>]</a:t>
            </a:r>
            <a:r>
              <a:rPr lang="ko-KR" altLang="en-US" dirty="0" smtClean="0"/>
              <a:t> 탭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INDEX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미리 설정되어 있는 텍스트 스타일로 빠르게 지정할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[</a:t>
            </a:r>
            <a:r>
              <a:rPr lang="ko-KR" altLang="en-US" dirty="0" smtClean="0"/>
              <a:t>텍스트 채우기</a:t>
            </a:r>
            <a:r>
              <a:rPr lang="en-US" altLang="ko-KR" dirty="0" smtClean="0"/>
              <a:t>],[</a:t>
            </a:r>
            <a:r>
              <a:rPr lang="ko-KR" altLang="en-US" dirty="0" smtClean="0"/>
              <a:t>텍스트윤곽선</a:t>
            </a:r>
            <a:r>
              <a:rPr lang="en-US" altLang="ko-KR" dirty="0" smtClean="0"/>
              <a:t>],[</a:t>
            </a:r>
            <a:r>
              <a:rPr lang="ko-KR" altLang="en-US" dirty="0" smtClean="0"/>
              <a:t>텍스트효과</a:t>
            </a:r>
            <a:r>
              <a:rPr lang="en-US" altLang="ko-KR" dirty="0" smtClean="0"/>
              <a:t>]</a:t>
            </a:r>
            <a:r>
              <a:rPr lang="ko-KR" altLang="en-US" dirty="0" smtClean="0"/>
              <a:t>를 빠르게 설정할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[WORD</a:t>
            </a:r>
            <a:r>
              <a:rPr lang="ko-KR" altLang="en-US" dirty="0" smtClean="0"/>
              <a:t>스타일</a:t>
            </a:r>
            <a:r>
              <a:rPr lang="en-US" altLang="ko-KR" dirty="0" smtClean="0"/>
              <a:t>]</a:t>
            </a:r>
            <a:r>
              <a:rPr lang="ko-KR" altLang="en-US" dirty="0" smtClean="0"/>
              <a:t>그룹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1124744"/>
            <a:ext cx="1728192" cy="21602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692696"/>
            <a:ext cx="1512168" cy="2720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296" y="3501007"/>
            <a:ext cx="1512168" cy="26670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52120" y="3356992"/>
            <a:ext cx="1403598" cy="3119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1440160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err="1" smtClean="0"/>
              <a:t>맨앞으로</a:t>
            </a:r>
            <a:r>
              <a:rPr lang="ko-KR" altLang="en-US" dirty="0" smtClean="0"/>
              <a:t> 가져오기</a:t>
            </a:r>
            <a:r>
              <a:rPr lang="en-US" altLang="ko-KR" dirty="0" smtClean="0"/>
              <a:t>],[</a:t>
            </a:r>
            <a:r>
              <a:rPr lang="ko-KR" altLang="en-US" dirty="0" err="1" smtClean="0"/>
              <a:t>맨뒤로</a:t>
            </a:r>
            <a:r>
              <a:rPr lang="ko-KR" altLang="en-US" dirty="0" smtClean="0"/>
              <a:t> 보내기</a:t>
            </a:r>
            <a:r>
              <a:rPr lang="en-US" altLang="ko-KR" dirty="0" smtClean="0"/>
              <a:t>],[</a:t>
            </a:r>
            <a:r>
              <a:rPr lang="ko-KR" altLang="en-US" dirty="0" smtClean="0"/>
              <a:t>맞춤</a:t>
            </a:r>
            <a:r>
              <a:rPr lang="en-US" altLang="ko-KR" dirty="0" smtClean="0"/>
              <a:t>],[</a:t>
            </a:r>
            <a:r>
              <a:rPr lang="ko-KR" altLang="en-US" dirty="0" smtClean="0"/>
              <a:t>그룹</a:t>
            </a:r>
            <a:r>
              <a:rPr lang="en-US" altLang="ko-KR" dirty="0" smtClean="0"/>
              <a:t>],[</a:t>
            </a:r>
            <a:r>
              <a:rPr lang="ko-KR" altLang="en-US" dirty="0" smtClean="0"/>
              <a:t>회전</a:t>
            </a:r>
            <a:r>
              <a:rPr lang="en-US" altLang="ko-KR" dirty="0" smtClean="0"/>
              <a:t>] </a:t>
            </a:r>
            <a:r>
              <a:rPr lang="ko-KR" altLang="en-US" dirty="0" smtClean="0"/>
              <a:t>등의 작업을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4)[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]</a:t>
            </a:r>
            <a:r>
              <a:rPr lang="ko-KR" altLang="en-US" dirty="0" smtClean="0"/>
              <a:t>그룹</a:t>
            </a:r>
            <a:endParaRPr lang="ko-KR" altLang="en-US" dirty="0"/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455875" y="3785360"/>
            <a:ext cx="8554805" cy="939784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100" normalizeH="0" baseline="0" noProof="0" dirty="0" smtClean="0">
                <a:ln w="18000">
                  <a:noFill/>
                  <a:prstDash val="solid"/>
                </a:ln>
                <a:solidFill>
                  <a:schemeClr val="tx1"/>
                </a:solidFill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uLnTx/>
                <a:uFillTx/>
                <a:latin typeface="HY울릉도M" pitchFamily="18" charset="-127"/>
                <a:ea typeface="HY울릉도M" pitchFamily="18" charset="-127"/>
                <a:cs typeface="+mj-cs"/>
              </a:rPr>
              <a:t>5)</a:t>
            </a:r>
            <a:r>
              <a:rPr kumimoji="0" lang="ko-KR" altLang="en-US" sz="4400" b="0" i="0" u="none" strike="noStrike" kern="1200" cap="none" spc="100" normalizeH="0" baseline="0" noProof="0" dirty="0" smtClean="0">
                <a:ln w="18000">
                  <a:noFill/>
                  <a:prstDash val="solid"/>
                </a:ln>
                <a:solidFill>
                  <a:schemeClr val="tx1"/>
                </a:solidFill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uLnTx/>
                <a:uFillTx/>
                <a:latin typeface="HY울릉도M" pitchFamily="18" charset="-127"/>
                <a:ea typeface="HY울릉도M" pitchFamily="18" charset="-127"/>
                <a:cs typeface="+mj-cs"/>
              </a:rPr>
              <a:t> </a:t>
            </a:r>
            <a:r>
              <a:rPr kumimoji="0" lang="en-US" altLang="ko-KR" sz="4400" b="0" i="0" u="none" strike="noStrike" kern="1200" cap="none" spc="100" normalizeH="0" baseline="0" noProof="0" dirty="0" smtClean="0">
                <a:ln w="18000">
                  <a:noFill/>
                  <a:prstDash val="solid"/>
                </a:ln>
                <a:solidFill>
                  <a:schemeClr val="tx1"/>
                </a:solidFill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uLnTx/>
                <a:uFillTx/>
                <a:latin typeface="HY울릉도M" pitchFamily="18" charset="-127"/>
                <a:ea typeface="HY울릉도M" pitchFamily="18" charset="-127"/>
                <a:cs typeface="+mj-cs"/>
              </a:rPr>
              <a:t>[</a:t>
            </a:r>
            <a:r>
              <a:rPr kumimoji="0" lang="ko-KR" altLang="en-US" sz="4400" b="0" i="0" u="none" strike="noStrike" kern="1200" cap="none" spc="100" normalizeH="0" baseline="0" noProof="0" dirty="0" smtClean="0">
                <a:ln w="18000">
                  <a:noFill/>
                  <a:prstDash val="solid"/>
                </a:ln>
                <a:solidFill>
                  <a:schemeClr val="tx1"/>
                </a:solidFill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uLnTx/>
                <a:uFillTx/>
                <a:latin typeface="HY울릉도M" pitchFamily="18" charset="-127"/>
                <a:ea typeface="HY울릉도M" pitchFamily="18" charset="-127"/>
                <a:cs typeface="+mj-cs"/>
              </a:rPr>
              <a:t>크기</a:t>
            </a:r>
            <a:r>
              <a:rPr kumimoji="0" lang="en-US" altLang="ko-KR" sz="4400" b="0" i="0" u="none" strike="noStrike" kern="1200" cap="none" spc="100" normalizeH="0" baseline="0" noProof="0" dirty="0" smtClean="0">
                <a:ln w="18000">
                  <a:noFill/>
                  <a:prstDash val="solid"/>
                </a:ln>
                <a:solidFill>
                  <a:schemeClr val="tx1"/>
                </a:solidFill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uLnTx/>
                <a:uFillTx/>
                <a:latin typeface="HY울릉도M" pitchFamily="18" charset="-127"/>
                <a:ea typeface="HY울릉도M" pitchFamily="18" charset="-127"/>
                <a:cs typeface="+mj-cs"/>
              </a:rPr>
              <a:t>]</a:t>
            </a:r>
            <a:r>
              <a:rPr kumimoji="0" lang="ko-KR" altLang="en-US" sz="4400" b="0" i="0" u="none" strike="noStrike" kern="1200" cap="none" spc="100" normalizeH="0" baseline="0" noProof="0" dirty="0" smtClean="0">
                <a:ln w="18000">
                  <a:noFill/>
                  <a:prstDash val="solid"/>
                </a:ln>
                <a:solidFill>
                  <a:schemeClr val="tx1"/>
                </a:solidFill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uLnTx/>
                <a:uFillTx/>
                <a:latin typeface="HY울릉도M" pitchFamily="18" charset="-127"/>
                <a:ea typeface="HY울릉도M" pitchFamily="18" charset="-127"/>
                <a:cs typeface="+mj-cs"/>
              </a:rPr>
              <a:t>그룹</a:t>
            </a:r>
            <a:endParaRPr kumimoji="0" lang="ko-KR" altLang="en-US" sz="4400" b="0" i="0" u="none" strike="noStrike" kern="1200" cap="none" spc="100" normalizeH="0" baseline="0" noProof="0" dirty="0">
              <a:ln w="18000">
                <a:noFill/>
                <a:prstDash val="solid"/>
              </a:ln>
              <a:solidFill>
                <a:schemeClr val="tx1"/>
              </a:solidFill>
              <a:effectLst>
                <a:outerShdw blurRad="44450" dist="25400" dir="2700000" algn="tl" rotWithShape="0">
                  <a:schemeClr val="bg1">
                    <a:alpha val="51000"/>
                  </a:schemeClr>
                </a:outerShdw>
              </a:effectLst>
              <a:uLnTx/>
              <a:uFillTx/>
              <a:latin typeface="HY울릉도M" pitchFamily="18" charset="-127"/>
              <a:ea typeface="HY울릉도M" pitchFamily="18" charset="-127"/>
              <a:cs typeface="+mj-cs"/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539552" y="4725144"/>
            <a:ext cx="8229600" cy="864096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Wingdings"/>
              <a:buChar char=""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개체의 크기 및 속성을 지정할 수 있다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.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울릉도M" pitchFamily="18" charset="-127"/>
              <a:ea typeface="HY울릉도M" pitchFamily="18" charset="-127"/>
              <a:cs typeface="+mn-cs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636912"/>
            <a:ext cx="4165600" cy="119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3186122"/>
          </a:xfrm>
        </p:spPr>
        <p:txBody>
          <a:bodyPr>
            <a:normAutofit lnSpcReduction="10000"/>
          </a:bodyPr>
          <a:lstStyle/>
          <a:p>
            <a:r>
              <a:rPr lang="ko-KR" altLang="en-US" sz="2800" dirty="0" smtClean="0"/>
              <a:t> 다음 중 아래 차트에 대한 설명으로 옳지 않은 것은</a:t>
            </a:r>
            <a:r>
              <a:rPr lang="en-US" altLang="ko-KR" sz="2800" dirty="0" smtClean="0"/>
              <a:t>?</a:t>
            </a:r>
            <a:r>
              <a:rPr lang="ko-KR" altLang="en-US" sz="2800" dirty="0" smtClean="0"/>
              <a:t> </a:t>
            </a:r>
          </a:p>
          <a:p>
            <a:pPr lvl="1"/>
            <a:r>
              <a:rPr lang="ko-KR" altLang="en-US" sz="2400" dirty="0" smtClean="0"/>
              <a:t>① 기본 축 중 </a:t>
            </a:r>
            <a:r>
              <a:rPr lang="en-US" altLang="ko-KR" sz="2400" dirty="0" smtClean="0"/>
              <a:t>Z</a:t>
            </a:r>
            <a:r>
              <a:rPr lang="ko-KR" altLang="en-US" sz="2400" dirty="0" smtClean="0"/>
              <a:t>축이 설정되어 있다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 </a:t>
            </a:r>
          </a:p>
          <a:p>
            <a:pPr lvl="1"/>
            <a:r>
              <a:rPr lang="ko-KR" altLang="en-US" sz="2400" dirty="0" smtClean="0"/>
              <a:t>② </a:t>
            </a:r>
            <a:r>
              <a:rPr lang="en-US" altLang="ko-KR" sz="2400" dirty="0" smtClean="0"/>
              <a:t>X(</a:t>
            </a:r>
            <a:r>
              <a:rPr lang="ko-KR" altLang="en-US" sz="2400" dirty="0" smtClean="0"/>
              <a:t>항목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축 제목이 설정되어 있다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 </a:t>
            </a:r>
          </a:p>
          <a:p>
            <a:pPr lvl="1"/>
            <a:r>
              <a:rPr lang="ko-KR" altLang="en-US" sz="2400" dirty="0" smtClean="0"/>
              <a:t>③ 차트 종류는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차원 효과의 </a:t>
            </a:r>
            <a:r>
              <a:rPr lang="en-US" altLang="ko-KR" sz="2400" dirty="0" smtClean="0"/>
              <a:t>100% </a:t>
            </a:r>
            <a:r>
              <a:rPr lang="ko-KR" altLang="en-US" sz="2400" dirty="0" smtClean="0"/>
              <a:t>기준 누적 가로막대형 이다 </a:t>
            </a:r>
          </a:p>
          <a:p>
            <a:pPr lvl="1"/>
            <a:r>
              <a:rPr lang="ko-KR" altLang="en-US" sz="2400" dirty="0" smtClean="0"/>
              <a:t>④ </a:t>
            </a:r>
            <a:r>
              <a:rPr lang="en-US" altLang="ko-KR" sz="2400" dirty="0" smtClean="0"/>
              <a:t>[</a:t>
            </a:r>
            <a:r>
              <a:rPr lang="ko-KR" altLang="en-US" sz="2400" dirty="0" smtClean="0"/>
              <a:t>차트</a:t>
            </a:r>
            <a:r>
              <a:rPr lang="en-US" altLang="ko-KR" sz="2400" dirty="0" smtClean="0"/>
              <a:t>]-[3</a:t>
            </a:r>
            <a:r>
              <a:rPr lang="ko-KR" altLang="en-US" sz="2400" dirty="0" smtClean="0"/>
              <a:t>차원 보기</a:t>
            </a:r>
            <a:r>
              <a:rPr lang="en-US" altLang="ko-KR" sz="2400" dirty="0" smtClean="0"/>
              <a:t>]</a:t>
            </a:r>
            <a:r>
              <a:rPr lang="ko-KR" altLang="en-US" sz="2400" dirty="0" smtClean="0"/>
              <a:t>에서 상하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좌우 회전 값을 설정할 수 있다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 </a:t>
            </a:r>
          </a:p>
          <a:p>
            <a:pPr>
              <a:buNone/>
            </a:pPr>
            <a:endParaRPr lang="ko-KR" altLang="en-US" sz="28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기출문제풀이</a:t>
            </a:r>
            <a:r>
              <a:rPr lang="en-US" altLang="ko-KR" sz="4000" dirty="0" smtClean="0"/>
              <a:t>1</a:t>
            </a:r>
            <a:r>
              <a:rPr lang="en-US" altLang="ko-KR" sz="1400" dirty="0" smtClean="0"/>
              <a:t>(1</a:t>
            </a:r>
            <a:r>
              <a:rPr lang="ko-KR" altLang="en-US" sz="1400" dirty="0" smtClean="0"/>
              <a:t>급 </a:t>
            </a:r>
            <a:r>
              <a:rPr lang="en-US" altLang="ko-KR" sz="1400" dirty="0" smtClean="0"/>
              <a:t>2008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pic>
        <p:nvPicPr>
          <p:cNvPr id="5122" name="Picture 2" descr="C:\DOCUME~1\hye\LOCALS~1\Temp\UNI00000fcc2a4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20" y="4143379"/>
            <a:ext cx="3929090" cy="24020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8612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아래 차트에서 계열을 클릭하여 데이터 계열서식에서 변경할 수 없는 것은</a:t>
            </a:r>
            <a:r>
              <a:rPr lang="en-US" altLang="ko-KR" dirty="0" smtClean="0"/>
              <a:t>?   </a:t>
            </a:r>
          </a:p>
          <a:p>
            <a:pPr lvl="1"/>
            <a:r>
              <a:rPr lang="en-US" altLang="ko-KR" dirty="0" smtClean="0"/>
              <a:t>① </a:t>
            </a:r>
            <a:r>
              <a:rPr lang="ko-KR" altLang="en-US" dirty="0" smtClean="0"/>
              <a:t>무늬                ② 데이터 레이블 </a:t>
            </a:r>
          </a:p>
          <a:p>
            <a:pPr lvl="1"/>
            <a:r>
              <a:rPr lang="ko-KR" altLang="en-US" dirty="0" smtClean="0"/>
              <a:t>③ 계열 순서         ④ 표시 형식</a:t>
            </a:r>
            <a:br>
              <a:rPr lang="ko-KR" altLang="en-US" dirty="0" smtClean="0"/>
            </a:b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기출문제풀이</a:t>
            </a:r>
            <a:r>
              <a:rPr lang="en-US" altLang="ko-KR" sz="4000" dirty="0" smtClean="0"/>
              <a:t>2 </a:t>
            </a:r>
            <a:r>
              <a:rPr lang="en-US" altLang="ko-KR" sz="1400" dirty="0" smtClean="0"/>
              <a:t>(2</a:t>
            </a:r>
            <a:r>
              <a:rPr lang="ko-KR" altLang="en-US" sz="1400" dirty="0" smtClean="0"/>
              <a:t>급 </a:t>
            </a:r>
            <a:r>
              <a:rPr lang="en-US" altLang="ko-KR" sz="1400" dirty="0" smtClean="0"/>
              <a:t>2006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pic>
        <p:nvPicPr>
          <p:cNvPr id="4098" name="Picture 2" descr="C:\DOCUME~1\hye\LOCALS~1\Temp\Hnc\BinData\EMB00000fcc2b6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4000504"/>
            <a:ext cx="3200400" cy="2238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1196752"/>
            <a:ext cx="8291264" cy="3340968"/>
          </a:xfrm>
        </p:spPr>
        <p:txBody>
          <a:bodyPr>
            <a:normAutofit fontScale="92500"/>
          </a:bodyPr>
          <a:lstStyle/>
          <a:p>
            <a:r>
              <a:rPr lang="ko-KR" altLang="en-US" b="1" dirty="0" smtClean="0"/>
              <a:t> 다음 차트에 대한 설명으로 옳지 않은 것은</a:t>
            </a:r>
            <a:r>
              <a:rPr lang="en-US" altLang="ko-KR" b="1" dirty="0" smtClean="0"/>
              <a:t>?</a:t>
            </a:r>
            <a:endParaRPr lang="ko-KR" altLang="en-US" b="1" dirty="0" smtClean="0"/>
          </a:p>
          <a:p>
            <a:pPr lvl="1"/>
            <a:r>
              <a:rPr lang="ko-KR" altLang="en-US" dirty="0" smtClean="0"/>
              <a:t>① 데이터 레이블의 “값 표시”가 적용되어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② 데이터 레이블과 범례 표식이 표시되어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③ 차트 영역에 “그림자”와 “모서리가 둥글게”가 적용되어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④ </a:t>
            </a:r>
            <a:r>
              <a:rPr lang="en-US" altLang="ko-KR" dirty="0" smtClean="0"/>
              <a:t>X(</a:t>
            </a:r>
            <a:r>
              <a:rPr lang="ko-KR" altLang="en-US" dirty="0" smtClean="0"/>
              <a:t>항목</a:t>
            </a:r>
            <a:r>
              <a:rPr lang="en-US" altLang="ko-KR" dirty="0" smtClean="0"/>
              <a:t>)</a:t>
            </a:r>
            <a:r>
              <a:rPr lang="ko-KR" altLang="en-US" dirty="0" smtClean="0"/>
              <a:t>축 교점은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>
              <a:lnSpc>
                <a:spcPct val="150000"/>
              </a:lnSpc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기출문제풀이</a:t>
            </a:r>
            <a:r>
              <a:rPr lang="en-US" altLang="ko-KR" sz="4000" dirty="0" smtClean="0"/>
              <a:t>3 </a:t>
            </a:r>
            <a:r>
              <a:rPr lang="en-US" altLang="ko-KR" sz="1400" dirty="0" smtClean="0"/>
              <a:t>(1</a:t>
            </a:r>
            <a:r>
              <a:rPr lang="ko-KR" altLang="en-US" sz="1400" dirty="0" smtClean="0"/>
              <a:t>급 </a:t>
            </a:r>
            <a:r>
              <a:rPr lang="en-US" altLang="ko-KR" sz="1400" dirty="0" smtClean="0"/>
              <a:t>2007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pic>
        <p:nvPicPr>
          <p:cNvPr id="16386" name="Picture 2" descr="C:\DOCUME~1\hye\LOCALS~1\Temp\UNI00000f903e98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4005064"/>
            <a:ext cx="4320480" cy="23837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1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②</a:t>
            </a:r>
            <a:r>
              <a:rPr lang="en-US" altLang="ko-KR" dirty="0" smtClean="0"/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④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3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④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답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1. </a:t>
            </a:r>
            <a:r>
              <a:rPr lang="ko-KR" altLang="en-US" dirty="0" smtClean="0"/>
              <a:t>차트의 </a:t>
            </a:r>
            <a:r>
              <a:rPr lang="en-US" altLang="ko-KR" dirty="0" smtClean="0"/>
              <a:t>[</a:t>
            </a:r>
            <a:r>
              <a:rPr lang="ko-KR" altLang="en-US" dirty="0" smtClean="0"/>
              <a:t>디자인</a:t>
            </a:r>
            <a:r>
              <a:rPr lang="en-US" altLang="ko-KR" dirty="0" smtClean="0"/>
              <a:t>]</a:t>
            </a:r>
            <a:r>
              <a:rPr lang="ko-KR" altLang="en-US" dirty="0" smtClean="0"/>
              <a:t> 탭</a:t>
            </a:r>
            <a:r>
              <a:rPr lang="en-US" altLang="ko-KR" dirty="0" smtClean="0"/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차트의 </a:t>
            </a:r>
            <a:r>
              <a:rPr lang="en-US" altLang="ko-KR" dirty="0" smtClean="0"/>
              <a:t>[</a:t>
            </a:r>
            <a:r>
              <a:rPr lang="ko-KR" altLang="en-US" dirty="0" smtClean="0"/>
              <a:t>레이아웃</a:t>
            </a:r>
            <a:r>
              <a:rPr lang="en-US" altLang="ko-KR" dirty="0" smtClean="0"/>
              <a:t>]</a:t>
            </a:r>
            <a:r>
              <a:rPr lang="ko-KR" altLang="en-US" dirty="0" smtClean="0"/>
              <a:t> 탭</a:t>
            </a:r>
            <a:r>
              <a:rPr lang="en-US" altLang="ko-KR" dirty="0" smtClean="0"/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3. </a:t>
            </a:r>
            <a:r>
              <a:rPr lang="ko-KR" altLang="en-US" dirty="0" smtClean="0"/>
              <a:t>차트의 </a:t>
            </a:r>
            <a:r>
              <a:rPr lang="en-US" altLang="ko-KR" dirty="0" smtClean="0"/>
              <a:t>[</a:t>
            </a:r>
            <a:r>
              <a:rPr lang="ko-KR" altLang="en-US" dirty="0" smtClean="0"/>
              <a:t>서식</a:t>
            </a:r>
            <a:r>
              <a:rPr lang="en-US" altLang="ko-KR" dirty="0" smtClean="0"/>
              <a:t>]</a:t>
            </a:r>
            <a:r>
              <a:rPr lang="ko-KR" altLang="en-US" dirty="0" smtClean="0"/>
              <a:t> 탭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리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96855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[</a:t>
            </a:r>
            <a:r>
              <a:rPr lang="ko-KR" altLang="en-US" dirty="0" smtClean="0"/>
              <a:t>디자인</a:t>
            </a:r>
            <a:r>
              <a:rPr lang="en-US" altLang="ko-KR" dirty="0" smtClean="0"/>
              <a:t>]</a:t>
            </a:r>
            <a:r>
              <a:rPr lang="ko-KR" altLang="en-US" dirty="0" smtClean="0"/>
              <a:t>탭의 그룹들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rgbClr val="7030A0"/>
                </a:solidFill>
              </a:rPr>
              <a:t>[</a:t>
            </a:r>
            <a:r>
              <a:rPr lang="ko-KR" altLang="en-US" dirty="0" smtClean="0">
                <a:solidFill>
                  <a:srgbClr val="7030A0"/>
                </a:solidFill>
              </a:rPr>
              <a:t>종류</a:t>
            </a:r>
            <a:r>
              <a:rPr lang="en-US" altLang="ko-KR" dirty="0" smtClean="0">
                <a:solidFill>
                  <a:srgbClr val="7030A0"/>
                </a:solidFill>
              </a:rPr>
              <a:t>]</a:t>
            </a:r>
            <a:r>
              <a:rPr lang="ko-KR" altLang="en-US" dirty="0" smtClean="0"/>
              <a:t>그룹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차트종류 변경과 서식파일로 저장하는 작업을 할 수 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rgbClr val="7030A0"/>
                </a:solidFill>
              </a:rPr>
              <a:t>[</a:t>
            </a:r>
            <a:r>
              <a:rPr lang="ko-KR" altLang="en-US" dirty="0" smtClean="0">
                <a:solidFill>
                  <a:srgbClr val="7030A0"/>
                </a:solidFill>
              </a:rPr>
              <a:t>데이터</a:t>
            </a:r>
            <a:r>
              <a:rPr lang="en-US" altLang="ko-KR" dirty="0" smtClean="0">
                <a:solidFill>
                  <a:srgbClr val="7030A0"/>
                </a:solidFill>
              </a:rPr>
              <a:t>]</a:t>
            </a:r>
            <a:r>
              <a:rPr lang="ko-KR" altLang="en-US" dirty="0" smtClean="0"/>
              <a:t>그룹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열 전환으로 행과 열을 바꿀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데이터를 재 선택 할 수 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rgbClr val="7030A0"/>
                </a:solidFill>
              </a:rPr>
              <a:t>[</a:t>
            </a:r>
            <a:r>
              <a:rPr lang="ko-KR" altLang="en-US" dirty="0" smtClean="0">
                <a:solidFill>
                  <a:srgbClr val="7030A0"/>
                </a:solidFill>
              </a:rPr>
              <a:t>차트 레이아웃</a:t>
            </a:r>
            <a:r>
              <a:rPr lang="en-US" altLang="ko-KR" dirty="0" smtClean="0">
                <a:solidFill>
                  <a:srgbClr val="7030A0"/>
                </a:solidFill>
              </a:rPr>
              <a:t>]</a:t>
            </a:r>
            <a:r>
              <a:rPr lang="ko-KR" altLang="en-US" dirty="0" smtClean="0"/>
              <a:t>그룹 </a:t>
            </a:r>
            <a:r>
              <a:rPr lang="en-US" altLang="ko-KR" dirty="0" smtClean="0"/>
              <a:t>:</a:t>
            </a:r>
            <a:r>
              <a:rPr lang="ko-KR" altLang="en-US" dirty="0" smtClean="0"/>
              <a:t>범례의 위치 등 차트 내의 레이아웃을 재배치할 수 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rgbClr val="7030A0"/>
                </a:solidFill>
              </a:rPr>
              <a:t>[</a:t>
            </a:r>
            <a:r>
              <a:rPr lang="ko-KR" altLang="en-US" dirty="0" smtClean="0">
                <a:solidFill>
                  <a:srgbClr val="7030A0"/>
                </a:solidFill>
              </a:rPr>
              <a:t>차트스타일</a:t>
            </a:r>
            <a:r>
              <a:rPr lang="en-US" altLang="ko-KR" dirty="0" smtClean="0">
                <a:solidFill>
                  <a:srgbClr val="7030A0"/>
                </a:solidFill>
              </a:rPr>
              <a:t>]</a:t>
            </a:r>
            <a:r>
              <a:rPr lang="ko-KR" altLang="en-US" dirty="0" smtClean="0"/>
              <a:t>그룹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차트에 대한 스타일을 빠르게 적용할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1. </a:t>
            </a:r>
            <a:r>
              <a:rPr lang="ko-KR" altLang="en-US" dirty="0" smtClean="0"/>
              <a:t>차트의 </a:t>
            </a:r>
            <a:r>
              <a:rPr lang="en-US" altLang="ko-KR" dirty="0" smtClean="0"/>
              <a:t>[</a:t>
            </a:r>
            <a:r>
              <a:rPr lang="ko-KR" altLang="en-US" dirty="0" smtClean="0"/>
              <a:t>디자인</a:t>
            </a:r>
            <a:r>
              <a:rPr lang="en-US" altLang="ko-KR" dirty="0" smtClean="0"/>
              <a:t>]</a:t>
            </a:r>
            <a:r>
              <a:rPr lang="ko-KR" altLang="en-US" dirty="0" smtClean="0"/>
              <a:t> 탭</a:t>
            </a:r>
            <a:r>
              <a:rPr lang="en-US" altLang="ko-K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268760"/>
            <a:ext cx="5338936" cy="5256584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차트종류변경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차트종류 변경 아이콘을 눌러 차트의 종류를 변경할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서식파일로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차트의 서식과 레이아웃을 앞으로 만들 차트에 적용 할 수 있는 서식파일로 저장해준다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차트서식파일저장 대화상자가 실행되고 </a:t>
            </a:r>
            <a:r>
              <a:rPr lang="ko-KR" altLang="en-US" dirty="0" err="1" smtClean="0"/>
              <a:t>확장자는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crtx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종류</a:t>
            </a:r>
            <a:r>
              <a:rPr lang="en-US" altLang="ko-KR" dirty="0" smtClean="0"/>
              <a:t>]</a:t>
            </a:r>
            <a:r>
              <a:rPr lang="ko-KR" altLang="en-US" dirty="0" smtClean="0"/>
              <a:t>그룹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1412776"/>
            <a:ext cx="2959087" cy="34563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4474840" cy="452596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열 전환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</a:t>
            </a:r>
            <a:r>
              <a:rPr lang="ko-KR" altLang="en-US" dirty="0" err="1" smtClean="0"/>
              <a:t>축데이타를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Y</a:t>
            </a:r>
            <a:r>
              <a:rPr lang="ko-KR" altLang="en-US" dirty="0" smtClean="0"/>
              <a:t>으로 옮긴다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Y</a:t>
            </a:r>
            <a:r>
              <a:rPr lang="ko-KR" altLang="en-US" dirty="0" err="1" smtClean="0"/>
              <a:t>축데이타를</a:t>
            </a:r>
            <a:r>
              <a:rPr lang="en-US" altLang="ko-KR" dirty="0" smtClean="0"/>
              <a:t> X</a:t>
            </a:r>
            <a:r>
              <a:rPr lang="ko-KR" altLang="en-US" dirty="0" smtClean="0"/>
              <a:t>으로 옮긴다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데이터선택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데이터선택버튼을 누르면 데이터원본선택 대화상자가 뜨고 차트에 </a:t>
            </a:r>
            <a:r>
              <a:rPr lang="ko-KR" altLang="en-US" dirty="0" err="1" smtClean="0"/>
              <a:t>포한된</a:t>
            </a:r>
            <a:r>
              <a:rPr lang="ko-KR" altLang="en-US" dirty="0" smtClean="0"/>
              <a:t> 데이터 영역을 다시 선택할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]</a:t>
            </a:r>
            <a:r>
              <a:rPr lang="ko-KR" altLang="en-US" dirty="0" smtClean="0"/>
              <a:t>그룹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1556792"/>
            <a:ext cx="1231900" cy="1231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3140968"/>
            <a:ext cx="3427090" cy="2220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1340768"/>
            <a:ext cx="5482952" cy="4525963"/>
          </a:xfrm>
        </p:spPr>
        <p:txBody>
          <a:bodyPr/>
          <a:lstStyle/>
          <a:p>
            <a:r>
              <a:rPr lang="ko-KR" altLang="en-US" dirty="0" smtClean="0"/>
              <a:t>차트의 종류에 달라 각각 다른 개수의 레이아웃이 들어있어 빠르게 레이아웃작업을 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차트의 제목 및 범례의 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차트 영역의 꾸밈 등을 빠르게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차트 </a:t>
            </a:r>
            <a:r>
              <a:rPr lang="ko-KR" altLang="en-US" dirty="0" err="1" smtClean="0"/>
              <a:t>레이어웃</a:t>
            </a:r>
            <a:r>
              <a:rPr lang="en-US" altLang="ko-KR" dirty="0" smtClean="0"/>
              <a:t>]</a:t>
            </a:r>
            <a:r>
              <a:rPr lang="ko-KR" altLang="en-US" dirty="0" smtClean="0"/>
              <a:t>그룹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1484784"/>
            <a:ext cx="2374900" cy="311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363272" cy="1684784"/>
          </a:xfrm>
        </p:spPr>
        <p:txBody>
          <a:bodyPr/>
          <a:lstStyle/>
          <a:p>
            <a:r>
              <a:rPr lang="ko-KR" altLang="en-US" dirty="0" smtClean="0"/>
              <a:t>각 종류별 차트의 스타일을 빠르게 적용할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4)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차트스타일</a:t>
            </a:r>
            <a:r>
              <a:rPr lang="en-US" altLang="ko-KR" dirty="0" smtClean="0"/>
              <a:t>]</a:t>
            </a:r>
            <a:r>
              <a:rPr lang="ko-KR" altLang="en-US" dirty="0" smtClean="0"/>
              <a:t>그룹 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501008"/>
            <a:ext cx="6264696" cy="25455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9512" y="1340768"/>
            <a:ext cx="8640960" cy="504056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[</a:t>
            </a:r>
            <a:r>
              <a:rPr lang="ko-KR" altLang="en-US" dirty="0" smtClean="0">
                <a:solidFill>
                  <a:srgbClr val="7030A0"/>
                </a:solidFill>
              </a:rPr>
              <a:t>현재선택영역</a:t>
            </a:r>
            <a:r>
              <a:rPr lang="en-US" altLang="ko-KR" dirty="0" smtClean="0">
                <a:solidFill>
                  <a:srgbClr val="7030A0"/>
                </a:solidFill>
              </a:rPr>
              <a:t>]</a:t>
            </a:r>
            <a:r>
              <a:rPr lang="ko-KR" altLang="en-US" dirty="0" smtClean="0"/>
              <a:t>그룹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선택영역을세밀하게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꾸밀수</a:t>
            </a:r>
            <a:r>
              <a:rPr lang="ko-KR" altLang="en-US" dirty="0" smtClean="0"/>
              <a:t>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스타일에 맞게 다시 설정할 수 있다</a:t>
            </a:r>
          </a:p>
          <a:p>
            <a:r>
              <a:rPr lang="en-US" altLang="ko-KR" dirty="0" smtClean="0">
                <a:solidFill>
                  <a:srgbClr val="7030A0"/>
                </a:solidFill>
              </a:rPr>
              <a:t>[</a:t>
            </a:r>
            <a:r>
              <a:rPr lang="ko-KR" altLang="en-US" dirty="0" smtClean="0">
                <a:solidFill>
                  <a:srgbClr val="7030A0"/>
                </a:solidFill>
              </a:rPr>
              <a:t>삽입</a:t>
            </a:r>
            <a:r>
              <a:rPr lang="en-US" altLang="ko-KR" dirty="0" smtClean="0">
                <a:solidFill>
                  <a:srgbClr val="7030A0"/>
                </a:solidFill>
              </a:rPr>
              <a:t>]</a:t>
            </a:r>
            <a:r>
              <a:rPr lang="ko-KR" altLang="en-US" dirty="0" smtClean="0"/>
              <a:t>그룹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,</a:t>
            </a:r>
            <a:r>
              <a:rPr lang="ko-KR" altLang="en-US" dirty="0" smtClean="0"/>
              <a:t>도형 텍스트 상자를 삽입할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solidFill>
                  <a:srgbClr val="7030A0"/>
                </a:solidFill>
              </a:rPr>
              <a:t>[</a:t>
            </a:r>
            <a:r>
              <a:rPr lang="ko-KR" altLang="en-US" dirty="0" smtClean="0">
                <a:solidFill>
                  <a:srgbClr val="7030A0"/>
                </a:solidFill>
              </a:rPr>
              <a:t>레이블</a:t>
            </a:r>
            <a:r>
              <a:rPr lang="en-US" altLang="ko-KR" dirty="0" smtClean="0">
                <a:solidFill>
                  <a:srgbClr val="7030A0"/>
                </a:solidFill>
              </a:rPr>
              <a:t>]</a:t>
            </a:r>
            <a:r>
              <a:rPr lang="ko-KR" altLang="en-US" dirty="0" smtClean="0"/>
              <a:t>그룹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차트</a:t>
            </a:r>
            <a:r>
              <a:rPr lang="en-US" altLang="ko-KR" dirty="0" smtClean="0"/>
              <a:t>,</a:t>
            </a:r>
            <a:r>
              <a:rPr lang="ko-KR" altLang="en-US" dirty="0" smtClean="0"/>
              <a:t>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범례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데이터레이블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표등을</a:t>
            </a:r>
            <a:r>
              <a:rPr lang="ko-KR" altLang="en-US" dirty="0" smtClean="0"/>
              <a:t> 작성할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solidFill>
                  <a:srgbClr val="7030A0"/>
                </a:solidFill>
              </a:rPr>
              <a:t>[</a:t>
            </a:r>
            <a:r>
              <a:rPr lang="ko-KR" altLang="en-US" dirty="0" smtClean="0">
                <a:solidFill>
                  <a:srgbClr val="7030A0"/>
                </a:solidFill>
              </a:rPr>
              <a:t>축</a:t>
            </a:r>
            <a:r>
              <a:rPr lang="en-US" altLang="ko-KR" dirty="0" smtClean="0">
                <a:solidFill>
                  <a:srgbClr val="7030A0"/>
                </a:solidFill>
              </a:rPr>
              <a:t>]</a:t>
            </a:r>
            <a:r>
              <a:rPr lang="ko-KR" altLang="en-US" dirty="0" smtClean="0"/>
              <a:t>그룹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축과 눈금선을 편집할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solidFill>
                  <a:srgbClr val="7030A0"/>
                </a:solidFill>
              </a:rPr>
              <a:t>[</a:t>
            </a:r>
            <a:r>
              <a:rPr lang="ko-KR" altLang="en-US" dirty="0" smtClean="0">
                <a:solidFill>
                  <a:srgbClr val="7030A0"/>
                </a:solidFill>
              </a:rPr>
              <a:t>배경</a:t>
            </a:r>
            <a:r>
              <a:rPr lang="en-US" altLang="ko-KR" dirty="0" smtClean="0">
                <a:solidFill>
                  <a:srgbClr val="7030A0"/>
                </a:solidFill>
              </a:rPr>
              <a:t>]</a:t>
            </a:r>
            <a:r>
              <a:rPr lang="ko-KR" altLang="en-US" dirty="0" smtClean="0"/>
              <a:t>그룹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그림영역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차트옆면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밑면을 편집할 수 있고</a:t>
            </a:r>
            <a:r>
              <a:rPr lang="en-US" altLang="ko-KR" dirty="0" smtClean="0"/>
              <a:t>,3</a:t>
            </a:r>
            <a:r>
              <a:rPr lang="ko-KR" altLang="en-US" dirty="0" smtClean="0"/>
              <a:t>차원 회전을 편집할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solidFill>
                  <a:srgbClr val="7030A0"/>
                </a:solidFill>
              </a:rPr>
              <a:t>[</a:t>
            </a:r>
            <a:r>
              <a:rPr lang="ko-KR" altLang="en-US" dirty="0" smtClean="0">
                <a:solidFill>
                  <a:srgbClr val="7030A0"/>
                </a:solidFill>
              </a:rPr>
              <a:t>분석</a:t>
            </a:r>
            <a:r>
              <a:rPr lang="en-US" altLang="ko-KR" dirty="0" smtClean="0">
                <a:solidFill>
                  <a:srgbClr val="7030A0"/>
                </a:solidFill>
              </a:rPr>
              <a:t>]</a:t>
            </a:r>
            <a:r>
              <a:rPr lang="ko-KR" altLang="en-US" dirty="0" smtClean="0"/>
              <a:t>그룹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추세선 및 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양선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오차막대를 편집할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solidFill>
                  <a:srgbClr val="7030A0"/>
                </a:solidFill>
              </a:rPr>
              <a:t>[</a:t>
            </a:r>
            <a:r>
              <a:rPr lang="ko-KR" altLang="en-US" dirty="0" smtClean="0">
                <a:solidFill>
                  <a:srgbClr val="7030A0"/>
                </a:solidFill>
              </a:rPr>
              <a:t>속성</a:t>
            </a:r>
            <a:r>
              <a:rPr lang="en-US" altLang="ko-KR" dirty="0" smtClean="0">
                <a:solidFill>
                  <a:srgbClr val="7030A0"/>
                </a:solidFill>
              </a:rPr>
              <a:t>]</a:t>
            </a:r>
            <a:r>
              <a:rPr lang="ko-KR" altLang="en-US" dirty="0" smtClean="0"/>
              <a:t>그룹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차트 이름을 지정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차트의 </a:t>
            </a:r>
            <a:r>
              <a:rPr lang="en-US" altLang="ko-KR" dirty="0" smtClean="0"/>
              <a:t>[</a:t>
            </a:r>
            <a:r>
              <a:rPr lang="ko-KR" altLang="en-US" dirty="0" smtClean="0"/>
              <a:t>레이아웃</a:t>
            </a:r>
            <a:r>
              <a:rPr lang="en-US" altLang="ko-KR" dirty="0" smtClean="0"/>
              <a:t>]</a:t>
            </a:r>
            <a:r>
              <a:rPr lang="ko-KR" altLang="en-US" dirty="0" smtClean="0"/>
              <a:t> 탭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39552" y="1772816"/>
            <a:ext cx="4042792" cy="4205064"/>
          </a:xfrm>
        </p:spPr>
        <p:txBody>
          <a:bodyPr/>
          <a:lstStyle/>
          <a:p>
            <a:r>
              <a:rPr lang="ko-KR" altLang="en-US" dirty="0" err="1" smtClean="0"/>
              <a:t>선택영역을세밀하게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꾸밀수</a:t>
            </a:r>
            <a:r>
              <a:rPr lang="ko-KR" altLang="en-US" dirty="0" smtClean="0"/>
              <a:t>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스타일에 맞게 다시 설정할 수 있다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현재선택영역</a:t>
            </a:r>
            <a:r>
              <a:rPr lang="en-US" altLang="ko-KR" dirty="0" smtClean="0"/>
              <a:t>] </a:t>
            </a:r>
            <a:r>
              <a:rPr lang="ko-KR" altLang="en-US" dirty="0" smtClean="0"/>
              <a:t>그룹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2060848"/>
            <a:ext cx="3009900" cy="295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1333</TotalTime>
  <Words>1085</Words>
  <Application>Microsoft Office PowerPoint</Application>
  <PresentationFormat>화면 슬라이드 쇼(4:3)</PresentationFormat>
  <Paragraphs>115</Paragraphs>
  <Slides>26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고구려 벽화</vt:lpstr>
      <vt:lpstr>SP12장. 차트 작성2</vt:lpstr>
      <vt:lpstr>INDEX</vt:lpstr>
      <vt:lpstr>1. 차트의 [디자인] 탭 </vt:lpstr>
      <vt:lpstr>1) [종류]그룹</vt:lpstr>
      <vt:lpstr>2) [데이터]그룹</vt:lpstr>
      <vt:lpstr>3) [차트 레이어웃]그룹</vt:lpstr>
      <vt:lpstr>4) [차트스타일]그룹 </vt:lpstr>
      <vt:lpstr>2. 차트의 [레이아웃] 탭</vt:lpstr>
      <vt:lpstr>1) [현재선택영역] 그룹</vt:lpstr>
      <vt:lpstr>2) [삽입]그룹</vt:lpstr>
      <vt:lpstr>3) [레이블]그룹</vt:lpstr>
      <vt:lpstr>4) [축]그룹</vt:lpstr>
      <vt:lpstr>5) [배경]그룹</vt:lpstr>
      <vt:lpstr>6) [분석]그룹</vt:lpstr>
      <vt:lpstr>[분석]그룹 계속</vt:lpstr>
      <vt:lpstr>7) [속성]그룹 </vt:lpstr>
      <vt:lpstr>3. 차트의 [서식] 탭</vt:lpstr>
      <vt:lpstr>1) [현재선택영역]그룹</vt:lpstr>
      <vt:lpstr>2)[도형스타일]그룹</vt:lpstr>
      <vt:lpstr>3) [WORD스타일]그룹</vt:lpstr>
      <vt:lpstr>4)[정렬]그룹</vt:lpstr>
      <vt:lpstr>기출문제풀이1(1급 2008년 2회)</vt:lpstr>
      <vt:lpstr>기출문제풀이2 (2급 2006년 3회)</vt:lpstr>
      <vt:lpstr>기출문제풀이3 (1급 2007년 3회)</vt:lpstr>
      <vt:lpstr>정 답</vt:lpstr>
      <vt:lpstr>정 리</vt:lpstr>
    </vt:vector>
  </TitlesOfParts>
  <Company>WinXP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홍길동</cp:lastModifiedBy>
  <cp:revision>260</cp:revision>
  <dcterms:created xsi:type="dcterms:W3CDTF">2012-01-12T16:29:24Z</dcterms:created>
  <dcterms:modified xsi:type="dcterms:W3CDTF">2012-03-11T13:04:17Z</dcterms:modified>
</cp:coreProperties>
</file>