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0" r:id="rId4"/>
    <p:sldId id="297" r:id="rId5"/>
    <p:sldId id="298" r:id="rId6"/>
    <p:sldId id="303" r:id="rId7"/>
    <p:sldId id="299" r:id="rId8"/>
    <p:sldId id="300" r:id="rId9"/>
    <p:sldId id="301" r:id="rId10"/>
    <p:sldId id="302" r:id="rId11"/>
    <p:sldId id="292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316" r:id="rId24"/>
    <p:sldId id="314" r:id="rId25"/>
    <p:sldId id="315" r:id="rId26"/>
    <p:sldId id="284" r:id="rId27"/>
    <p:sldId id="291" r:id="rId28"/>
    <p:sldId id="294" r:id="rId29"/>
    <p:sldId id="295" r:id="rId30"/>
    <p:sldId id="296" r:id="rId31"/>
    <p:sldId id="287" r:id="rId32"/>
    <p:sldId id="259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>
        <p:scale>
          <a:sx n="100" d="100"/>
          <a:sy n="100" d="100"/>
        </p:scale>
        <p:origin x="-30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2012-03-12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143116"/>
            <a:ext cx="8001056" cy="164307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dirty="0" smtClean="0"/>
              <a:t>SP13</a:t>
            </a:r>
            <a:r>
              <a:rPr lang="ko-KR" altLang="en-US" dirty="0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정렬 및 필터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143116"/>
            <a:ext cx="6143643" cy="35328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500166" y="857232"/>
            <a:ext cx="6072230" cy="9286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첫째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둘째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셋째 기준을 모두 적용하여 정렬된 결과이다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자동필터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764704"/>
            <a:ext cx="2735126" cy="316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12776"/>
            <a:ext cx="3888432" cy="22721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79512" y="4869160"/>
            <a:ext cx="5688632" cy="1440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정렬하고자 하는 표 안에 셀 포인터를 위치시키거나 또는  </a:t>
            </a:r>
            <a:r>
              <a:rPr lang="ko-KR" altLang="en-US" dirty="0" err="1" smtClean="0">
                <a:latin typeface="HY울릉도M" pitchFamily="18" charset="-127"/>
                <a:ea typeface="HY울릉도M" pitchFamily="18" charset="-127"/>
              </a:rPr>
              <a:t>표전체를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선택영역으로 하고 </a:t>
            </a:r>
            <a:r>
              <a:rPr lang="ko-KR" altLang="en-US" dirty="0" err="1" smtClean="0">
                <a:latin typeface="HY울릉도M" pitchFamily="18" charset="-127"/>
                <a:ea typeface="HY울릉도M" pitchFamily="18" charset="-127"/>
              </a:rPr>
              <a:t>홈탭의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편집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그룹의 필터를 이용하거나 데이터 탭의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dirty="0" err="1" smtClean="0">
                <a:latin typeface="HY울릉도M" pitchFamily="18" charset="-127"/>
                <a:ea typeface="HY울릉도M" pitchFamily="18" charset="-127"/>
              </a:rPr>
              <a:t>정렬및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필터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그룹의 필터 아이콘을 누르면 자동정렬상태가 된다  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221088"/>
            <a:ext cx="2612380" cy="10870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2204864"/>
            <a:ext cx="3816424" cy="219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" name="굽은 화살표 23"/>
          <p:cNvSpPr/>
          <p:nvPr/>
        </p:nvSpPr>
        <p:spPr>
          <a:xfrm flipV="1">
            <a:off x="395536" y="3789040"/>
            <a:ext cx="720080" cy="360040"/>
          </a:xfrm>
          <a:prstGeom prst="ben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합계에 대해서 내림차순 정렬</a:t>
            </a:r>
            <a:endParaRPr lang="ko-KR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3768031" cy="27366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5292080" y="1628800"/>
            <a:ext cx="3384376" cy="17281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합계 항목의 역삼각형을 누르면 메뉴가 </a:t>
            </a:r>
            <a:r>
              <a:rPr lang="ko-KR" altLang="en-US" dirty="0" err="1" smtClean="0">
                <a:latin typeface="HY울릉도M" pitchFamily="18" charset="-127"/>
                <a:ea typeface="HY울릉도M" pitchFamily="18" charset="-127"/>
              </a:rPr>
              <a:t>늘어지모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늘어진 메뉴에서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숫자 내림차순 정렬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을 누르면 된다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797152"/>
            <a:ext cx="6542609" cy="13665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4283968" y="5229200"/>
            <a:ext cx="504056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716016" y="4005064"/>
            <a:ext cx="1584176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6300192" y="3645024"/>
            <a:ext cx="2304256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HY울릉도M" pitchFamily="18" charset="-127"/>
                <a:ea typeface="HY울릉도M" pitchFamily="18" charset="-127"/>
              </a:rPr>
              <a:t>필터링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된 곳의 아이콘 이 달라지는 것을 볼 수 있다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548680"/>
            <a:ext cx="31432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869160"/>
            <a:ext cx="6116861" cy="1249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620688"/>
            <a:ext cx="3383581" cy="26436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1691680" y="1628800"/>
            <a:ext cx="2664296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71600" y="3429000"/>
            <a:ext cx="7488832" cy="1008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늘어진 목록 중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숫자필터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메뉴의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dirty="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같음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을 누르면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사용자 지정 자동 필터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”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대화상자가 실행되고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“=“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기호 옆쪽으로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110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을 입력해서 얻은 결과는 아래와 같다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2957141" cy="2301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556792"/>
            <a:ext cx="31432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4149080"/>
            <a:ext cx="4611043" cy="22646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11560" y="404664"/>
            <a:ext cx="7848872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숫자필터 </a:t>
            </a:r>
            <a:r>
              <a:rPr lang="ko-KR" altLang="en-US" sz="2800" dirty="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같지않음</a:t>
            </a:r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을 선택했을 경우의 결과</a:t>
            </a:r>
            <a:endParaRPr lang="ko-KR" altLang="en-US" sz="2800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3048199" cy="2381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700808"/>
            <a:ext cx="31432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293096"/>
            <a:ext cx="6339359" cy="17193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11560" y="404664"/>
            <a:ext cx="7848872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숫자필터 </a:t>
            </a:r>
            <a:r>
              <a:rPr lang="ko-KR" altLang="en-US" sz="2800" dirty="0" err="1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보다큼</a:t>
            </a:r>
            <a:r>
              <a:rPr lang="ko-KR" altLang="en-US" sz="2800" dirty="0" err="1" smtClean="0">
                <a:latin typeface="HY울릉도M" pitchFamily="18" charset="-127"/>
                <a:ea typeface="HY울릉도M" pitchFamily="18" charset="-127"/>
              </a:rPr>
              <a:t>을</a:t>
            </a:r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 선택했을 경우의 결과</a:t>
            </a:r>
            <a:endParaRPr lang="ko-KR" altLang="en-US" sz="2800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700808"/>
            <a:ext cx="31432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628800"/>
            <a:ext cx="2957141" cy="23068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4221088"/>
            <a:ext cx="4742483" cy="17592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11560" y="404664"/>
            <a:ext cx="7848872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숫자필터 </a:t>
            </a:r>
            <a:r>
              <a:rPr lang="ko-KR" altLang="en-US" sz="2800" dirty="0" err="1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보다작음</a:t>
            </a:r>
            <a:r>
              <a:rPr lang="ko-KR" altLang="en-US" sz="2800" dirty="0" err="1" smtClean="0">
                <a:latin typeface="HY울릉도M" pitchFamily="18" charset="-127"/>
                <a:ea typeface="HY울릉도M" pitchFamily="18" charset="-127"/>
              </a:rPr>
              <a:t>을</a:t>
            </a:r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 선택했을 경우의 결과</a:t>
            </a:r>
            <a:endParaRPr lang="ko-KR" altLang="en-US" sz="2800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4235897" cy="27569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340768"/>
            <a:ext cx="31432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509120"/>
            <a:ext cx="5953795" cy="15254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11560" y="404664"/>
            <a:ext cx="7848872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숫자필터 </a:t>
            </a:r>
            <a:r>
              <a:rPr lang="ko-KR" altLang="en-US" sz="2800" dirty="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해당범위</a:t>
            </a:r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를 선택했을 경우의 결과</a:t>
            </a:r>
            <a:endParaRPr lang="ko-KR" altLang="en-US" sz="2800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72816"/>
            <a:ext cx="3503241" cy="2405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772816"/>
            <a:ext cx="2800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996952"/>
            <a:ext cx="2800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4653136"/>
            <a:ext cx="5996013" cy="1250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11560" y="404664"/>
            <a:ext cx="7848872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숫자필터 </a:t>
            </a:r>
            <a:r>
              <a:rPr lang="ko-KR" altLang="en-US" sz="2800" dirty="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상위 </a:t>
            </a:r>
            <a:r>
              <a:rPr lang="en-US" altLang="ko-KR" sz="2800" dirty="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10</a:t>
            </a:r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을 선택했을 경우의 결과</a:t>
            </a:r>
            <a:endParaRPr lang="ko-KR" altLang="en-US" sz="2800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3293567" cy="22430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4005064"/>
            <a:ext cx="4945683" cy="1941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611560" y="404664"/>
            <a:ext cx="7848872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숫자필터 </a:t>
            </a:r>
            <a:r>
              <a:rPr lang="ko-KR" altLang="en-US" sz="2800" dirty="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평균초</a:t>
            </a:r>
            <a:r>
              <a:rPr lang="ko-KR" altLang="en-US" sz="2800" dirty="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과</a:t>
            </a:r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를 선택했을 경우의 결과</a:t>
            </a:r>
            <a:endParaRPr lang="ko-KR" altLang="en-US" sz="2800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3600" smtClean="0"/>
              <a:t>1. </a:t>
            </a:r>
            <a:r>
              <a:rPr lang="ko-KR" altLang="en-US" sz="3600" smtClean="0"/>
              <a:t>정렬</a:t>
            </a:r>
            <a:endParaRPr lang="en-US" altLang="ko-KR" sz="3600" smtClean="0"/>
          </a:p>
          <a:p>
            <a:pPr>
              <a:lnSpc>
                <a:spcPct val="200000"/>
              </a:lnSpc>
            </a:pPr>
            <a:r>
              <a:rPr lang="en-US" altLang="ko-KR" sz="3600" smtClean="0"/>
              <a:t>2. </a:t>
            </a:r>
            <a:r>
              <a:rPr lang="ko-KR" altLang="en-US" sz="3600" smtClean="0"/>
              <a:t>자동필터</a:t>
            </a:r>
            <a:endParaRPr lang="en-US" altLang="ko-KR" sz="3600" smtClean="0"/>
          </a:p>
          <a:p>
            <a:pPr>
              <a:lnSpc>
                <a:spcPct val="200000"/>
              </a:lnSpc>
            </a:pPr>
            <a:r>
              <a:rPr lang="en-US" altLang="ko-KR" sz="3600" smtClean="0"/>
              <a:t>3. </a:t>
            </a:r>
            <a:r>
              <a:rPr lang="ko-KR" altLang="en-US" sz="3600" smtClean="0"/>
              <a:t>고급필터</a:t>
            </a:r>
            <a:r>
              <a:rPr lang="en-US" altLang="ko-KR" sz="3600" smtClean="0"/>
              <a:t> </a:t>
            </a:r>
            <a:endParaRPr lang="ko-KR" altLang="en-US" sz="36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3744416" cy="2544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509120"/>
            <a:ext cx="5437392" cy="1901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611560" y="404664"/>
            <a:ext cx="7848872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숫자필터 </a:t>
            </a:r>
            <a:r>
              <a:rPr lang="ko-KR" altLang="en-US" sz="2800" dirty="0" err="1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평균미만</a:t>
            </a:r>
            <a:r>
              <a:rPr lang="ko-KR" altLang="en-US" sz="2800" dirty="0" err="1" smtClean="0">
                <a:latin typeface="HY울릉도M" pitchFamily="18" charset="-127"/>
                <a:ea typeface="HY울릉도M" pitchFamily="18" charset="-127"/>
              </a:rPr>
              <a:t>을</a:t>
            </a:r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 선택했을 경우의 결과</a:t>
            </a:r>
            <a:endParaRPr lang="ko-KR" altLang="en-US" sz="2800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772816"/>
            <a:ext cx="31432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509120"/>
            <a:ext cx="4460677" cy="1764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700808"/>
            <a:ext cx="4590083" cy="26842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11560" y="620688"/>
            <a:ext cx="7848872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텍스트필터 </a:t>
            </a:r>
            <a:r>
              <a:rPr lang="ko-KR" altLang="en-US" sz="2800" dirty="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사용자지정필터</a:t>
            </a:r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를</a:t>
            </a:r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 선택했을 경우의 결과</a:t>
            </a:r>
            <a:endParaRPr lang="ko-KR" altLang="en-US" sz="2800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268760"/>
            <a:ext cx="8435280" cy="499715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조금 더 고급스러운 조건을 </a:t>
            </a:r>
            <a:r>
              <a:rPr lang="ko-KR" altLang="en-US" dirty="0" smtClean="0"/>
              <a:t>설정해 </a:t>
            </a:r>
            <a:r>
              <a:rPr lang="ko-KR" altLang="en-US" dirty="0" err="1" smtClean="0"/>
              <a:t>필터링하는</a:t>
            </a:r>
            <a:r>
              <a:rPr lang="ko-KR" altLang="en-US" dirty="0" smtClean="0"/>
              <a:t> 기법이다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err="1" smtClean="0"/>
              <a:t>필터링</a:t>
            </a:r>
            <a:r>
              <a:rPr lang="ko-KR" altLang="en-US" dirty="0" smtClean="0"/>
              <a:t> 하고자 하는 원본 이외의 영역에 조건에 대한 영역을 따로 설정해야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조건이 여러 개일 경우 </a:t>
            </a:r>
            <a:r>
              <a:rPr lang="en-US" altLang="ko-KR" dirty="0" smtClean="0"/>
              <a:t>AND</a:t>
            </a:r>
            <a:r>
              <a:rPr lang="ko-KR" altLang="en-US" dirty="0" smtClean="0"/>
              <a:t>냐 </a:t>
            </a:r>
            <a:r>
              <a:rPr lang="en-US" altLang="ko-KR" dirty="0" smtClean="0"/>
              <a:t>OR</a:t>
            </a:r>
            <a:r>
              <a:rPr lang="ko-KR" altLang="en-US" dirty="0" smtClean="0"/>
              <a:t>냐에 따라 조건영역 설정하는 방법이 다르다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문제에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이면서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라고 표현하면 논리 </a:t>
            </a:r>
            <a:r>
              <a:rPr lang="en-US" altLang="ko-KR" dirty="0" smtClean="0"/>
              <a:t>AND</a:t>
            </a:r>
            <a:r>
              <a:rPr lang="ko-KR" altLang="en-US" dirty="0" smtClean="0"/>
              <a:t>로 나타낸다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문제에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이거나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라고 표현하면 논리 </a:t>
            </a:r>
            <a:r>
              <a:rPr lang="en-US" altLang="ko-KR" dirty="0" smtClean="0"/>
              <a:t>OR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나타낸다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고급필터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1340768"/>
            <a:ext cx="5112568" cy="432048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원본의 표 영역을 모두 선택하거나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표 안의 한 셀을 선택하고</a:t>
            </a:r>
            <a:r>
              <a:rPr lang="en-US" altLang="ko-KR" sz="2400" dirty="0" smtClean="0"/>
              <a:t>,[</a:t>
            </a:r>
            <a:r>
              <a:rPr lang="ko-KR" altLang="en-US" sz="2400" dirty="0" smtClean="0"/>
              <a:t>데이터</a:t>
            </a:r>
            <a:r>
              <a:rPr lang="en-US" altLang="ko-KR" sz="2400" dirty="0" smtClean="0"/>
              <a:t>]</a:t>
            </a:r>
            <a:r>
              <a:rPr lang="ko-KR" altLang="en-US" sz="2400" dirty="0" smtClean="0"/>
              <a:t> 탭의</a:t>
            </a:r>
            <a:r>
              <a:rPr lang="en-US" altLang="ko-KR" sz="2400" dirty="0" smtClean="0"/>
              <a:t> [</a:t>
            </a:r>
            <a:r>
              <a:rPr lang="ko-KR" altLang="en-US" sz="2400" dirty="0" smtClean="0"/>
              <a:t>고급</a:t>
            </a:r>
            <a:r>
              <a:rPr lang="en-US" altLang="ko-KR" sz="2400" dirty="0" smtClean="0"/>
              <a:t>]</a:t>
            </a:r>
            <a:r>
              <a:rPr lang="ko-KR" altLang="en-US" sz="2400" dirty="0" smtClean="0"/>
              <a:t>버튼을 누르면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표전체가</a:t>
            </a:r>
            <a:r>
              <a:rPr lang="ko-KR" altLang="en-US" sz="2400" dirty="0" smtClean="0"/>
              <a:t> 선택되고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고급필터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대화상자가 실행된다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실행된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고급필터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대화상자에서  제일먼저 </a:t>
            </a:r>
            <a:r>
              <a:rPr lang="ko-KR" altLang="en-US" sz="2400" dirty="0" err="1" smtClean="0"/>
              <a:t>할일은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“</a:t>
            </a:r>
            <a:r>
              <a:rPr lang="ko-KR" altLang="en-US" sz="2400" dirty="0" err="1" smtClean="0"/>
              <a:t>다른장소에</a:t>
            </a:r>
            <a:r>
              <a:rPr lang="ko-KR" altLang="en-US" sz="2400" dirty="0" smtClean="0"/>
              <a:t> 복사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를 선택하는 것이다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그다음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목록범위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조건범위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복사위치를 선택한 후  확인을 누르면 조건에 맞는 레코드들이 </a:t>
            </a:r>
            <a:r>
              <a:rPr lang="ko-KR" altLang="en-US" sz="2400" dirty="0" err="1" smtClean="0"/>
              <a:t>필터링된다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556792"/>
            <a:ext cx="3517900" cy="146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284984"/>
            <a:ext cx="22860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55212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영역의 예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060848"/>
            <a:ext cx="5437163" cy="1385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060848"/>
            <a:ext cx="2463800" cy="73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581128"/>
            <a:ext cx="2425700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4581128"/>
            <a:ext cx="5412175" cy="16561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323528" y="1268760"/>
            <a:ext cx="8352928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1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차점수가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70</a:t>
            </a:r>
            <a:r>
              <a:rPr lang="ko-KR" altLang="en-US" dirty="0" err="1" smtClean="0">
                <a:latin typeface="HY울릉도M" pitchFamily="18" charset="-127"/>
                <a:ea typeface="HY울릉도M" pitchFamily="18" charset="-127"/>
              </a:rPr>
              <a:t>점이상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이면서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2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차점수가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70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점 이상인 수검자들의 리스트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3789040"/>
            <a:ext cx="8352928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1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차점수가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70</a:t>
            </a:r>
            <a:r>
              <a:rPr lang="ko-KR" altLang="en-US" dirty="0" err="1" smtClean="0">
                <a:latin typeface="HY울릉도M" pitchFamily="18" charset="-127"/>
                <a:ea typeface="HY울릉도M" pitchFamily="18" charset="-127"/>
              </a:rPr>
              <a:t>점이상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이거나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2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차점수가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70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점 이상인 수검자들의 리스트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00034" y="692696"/>
            <a:ext cx="8186766" cy="87890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ko-KR" altLang="en-US" sz="2400" dirty="0" err="1" smtClean="0"/>
              <a:t>원본데이타</a:t>
            </a:r>
            <a:r>
              <a:rPr lang="ko-KR" altLang="en-US" sz="2400" dirty="0" smtClean="0"/>
              <a:t> 항목을 모두 선택하지 않고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일부 항목만 리스트로 만들고 싶다면 원하는 항목을 먼저 만들어 놓는다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20888"/>
            <a:ext cx="2463800" cy="73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1259632" y="1916832"/>
            <a:ext cx="151216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조건영역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436096" y="1916832"/>
            <a:ext cx="259228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선택항목영역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708920"/>
            <a:ext cx="3670300" cy="35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1691680" y="3573016"/>
            <a:ext cx="151216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결과리스트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221088"/>
            <a:ext cx="3657600" cy="186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다음 중 정렬에 관한 설명 중 옳지 않은 것은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① 오름차순과 내림차순에서 공백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 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맨 나중에 위치한다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② 내림차순으로 정렬하면 영문자가 한글의 뒤에 위치한다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③ 공백으로 시작하는 문자열이 있는 셀은 내림차순 정렬일 때 숫자 앞에 위치한다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④ 기본적으로 대소문자를 구분하지 않지만 </a:t>
            </a:r>
            <a:r>
              <a:rPr lang="en-US" altLang="ko-KR" dirty="0" smtClean="0"/>
              <a:t>[</a:t>
            </a:r>
            <a:r>
              <a:rPr lang="ko-KR" altLang="en-US" dirty="0" smtClean="0"/>
              <a:t>정렬 옵션</a:t>
            </a:r>
            <a:r>
              <a:rPr lang="en-US" altLang="ko-KR" dirty="0" smtClean="0"/>
              <a:t>] </a:t>
            </a:r>
            <a:r>
              <a:rPr lang="ko-KR" altLang="en-US" dirty="0" smtClean="0"/>
              <a:t>대화상자에서 변경할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1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2008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다음 중 엑셀의 정렬 기능에 대한 설명으로 옳지 않은 것은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① </a:t>
            </a:r>
            <a:r>
              <a:rPr lang="ko-KR" altLang="en-US" dirty="0" smtClean="0"/>
              <a:t>정렬 방식에는 오름차순과 내림차순이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오름차순과 내림차순 정렬 모두 공백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 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맨 나중에 정렬된다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② </a:t>
            </a:r>
            <a:r>
              <a:rPr lang="ko-KR" altLang="en-US" dirty="0" smtClean="0"/>
              <a:t>셀 값에 따라 정렬이 수행되며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기본적으로 열 단위로 정렬된다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③ </a:t>
            </a:r>
            <a:r>
              <a:rPr lang="ko-KR" altLang="en-US" dirty="0" smtClean="0"/>
              <a:t>정렬 범위를 별도로 설정하지 않고 표 범위 내에 셀 포인터를 두고 정렬을 실행하면 표 범위 전체가 정렬 범위로 자동으로 설정된다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④ </a:t>
            </a:r>
            <a:r>
              <a:rPr lang="ko-KR" altLang="en-US" dirty="0" smtClean="0"/>
              <a:t>영문자 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소문자를 구분하여 정렬할 수 있는 기능을 제공하며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오름차순시</a:t>
            </a:r>
            <a:r>
              <a:rPr lang="ko-KR" altLang="en-US" dirty="0" smtClean="0"/>
              <a:t> 소문자가 우선 순위를 갖는다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 </a:t>
            </a:r>
            <a:r>
              <a:rPr lang="en-US" altLang="ko-KR" sz="1400" dirty="0" smtClean="0"/>
              <a:t>(2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2007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428736"/>
            <a:ext cx="8643998" cy="378621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mtClean="0"/>
              <a:t>고급 필터에서 다음과 같은 조건을 설정하였을 때</a:t>
            </a:r>
            <a:r>
              <a:rPr lang="en-US" altLang="ko-KR" smtClean="0"/>
              <a:t>, </a:t>
            </a:r>
            <a:r>
              <a:rPr lang="ko-KR" altLang="en-US" smtClean="0"/>
              <a:t>이 조건에 의해 선택되는 데이터들로 옳은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인원이 </a:t>
            </a:r>
            <a:r>
              <a:rPr lang="en-US" altLang="ko-KR" smtClean="0"/>
              <a:t>1000</a:t>
            </a:r>
            <a:r>
              <a:rPr lang="ko-KR" altLang="en-US" smtClean="0"/>
              <a:t>이상인 데이터 중에서 임금이 </a:t>
            </a:r>
            <a:r>
              <a:rPr lang="en-US" altLang="ko-KR" smtClean="0"/>
              <a:t>220</a:t>
            </a:r>
            <a:r>
              <a:rPr lang="ko-KR" altLang="en-US" smtClean="0"/>
              <a:t>미만 이거나 년도가 </a:t>
            </a:r>
            <a:r>
              <a:rPr lang="en-US" altLang="ko-KR" smtClean="0"/>
              <a:t>2005</a:t>
            </a:r>
            <a:r>
              <a:rPr lang="ko-KR" altLang="en-US" smtClean="0"/>
              <a:t>인 데이터</a:t>
            </a:r>
          </a:p>
          <a:p>
            <a:pPr lvl="1"/>
            <a:r>
              <a:rPr lang="ko-KR" altLang="en-US" smtClean="0"/>
              <a:t>② 임금이 </a:t>
            </a:r>
            <a:r>
              <a:rPr lang="en-US" altLang="ko-KR" smtClean="0"/>
              <a:t>220</a:t>
            </a:r>
            <a:r>
              <a:rPr lang="ko-KR" altLang="en-US" smtClean="0"/>
              <a:t>미만인 데이터 중에서 년도가 </a:t>
            </a:r>
            <a:r>
              <a:rPr lang="en-US" altLang="ko-KR" smtClean="0"/>
              <a:t>2005</a:t>
            </a:r>
            <a:r>
              <a:rPr lang="ko-KR" altLang="en-US" smtClean="0"/>
              <a:t>이고 인원이 </a:t>
            </a:r>
            <a:r>
              <a:rPr lang="en-US" altLang="ko-KR" smtClean="0"/>
              <a:t>1000</a:t>
            </a:r>
            <a:r>
              <a:rPr lang="ko-KR" altLang="en-US" smtClean="0"/>
              <a:t>이상인 데이터</a:t>
            </a:r>
          </a:p>
          <a:p>
            <a:pPr lvl="1"/>
            <a:r>
              <a:rPr lang="ko-KR" altLang="en-US" smtClean="0"/>
              <a:t>③ 임금이 </a:t>
            </a:r>
            <a:r>
              <a:rPr lang="en-US" altLang="ko-KR" smtClean="0"/>
              <a:t>220</a:t>
            </a:r>
            <a:r>
              <a:rPr lang="ko-KR" altLang="en-US" smtClean="0"/>
              <a:t>미만이고 년도가 </a:t>
            </a:r>
            <a:r>
              <a:rPr lang="en-US" altLang="ko-KR" smtClean="0"/>
              <a:t>2005</a:t>
            </a:r>
            <a:r>
              <a:rPr lang="ko-KR" altLang="en-US" smtClean="0"/>
              <a:t>인 데이터이거나 인원이 </a:t>
            </a:r>
            <a:r>
              <a:rPr lang="en-US" altLang="ko-KR" smtClean="0"/>
              <a:t>1000</a:t>
            </a:r>
            <a:r>
              <a:rPr lang="ko-KR" altLang="en-US" smtClean="0"/>
              <a:t>이상인 데이터</a:t>
            </a:r>
          </a:p>
          <a:p>
            <a:pPr lvl="1"/>
            <a:r>
              <a:rPr lang="ko-KR" altLang="en-US" smtClean="0"/>
              <a:t>④ 임금이 </a:t>
            </a:r>
            <a:r>
              <a:rPr lang="en-US" altLang="ko-KR" smtClean="0"/>
              <a:t>220</a:t>
            </a:r>
            <a:r>
              <a:rPr lang="ko-KR" altLang="en-US" smtClean="0"/>
              <a:t>미만이거나 년도가 </a:t>
            </a:r>
            <a:r>
              <a:rPr lang="en-US" altLang="ko-KR" smtClean="0"/>
              <a:t>2005</a:t>
            </a:r>
            <a:r>
              <a:rPr lang="ko-KR" altLang="en-US" smtClean="0"/>
              <a:t>인 데이터 모두와 인원이 </a:t>
            </a:r>
            <a:r>
              <a:rPr lang="en-US" altLang="ko-KR" smtClean="0"/>
              <a:t>1000</a:t>
            </a:r>
            <a:r>
              <a:rPr lang="ko-KR" altLang="en-US" smtClean="0"/>
              <a:t>이상인 데이터</a:t>
            </a:r>
          </a:p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5214950"/>
            <a:ext cx="33909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3 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2011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2</a:t>
            </a:r>
            <a:r>
              <a:rPr lang="ko-KR" altLang="en-US" sz="140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b="1" smtClean="0"/>
              <a:t>다음 중 정렬에 관한 설명으로 옳지 않은 것은</a:t>
            </a:r>
            <a:r>
              <a:rPr lang="en-US" altLang="ko-KR" b="1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기본적으로 행 단위로 정렬한다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특정한 셀 범위를 설정하고 정렬을 실행해도 표 범위 전체로 정렬 범위가 확장되어 실행된다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오름차순으로 정렬하면 숫자가 기호 문자</a:t>
            </a:r>
            <a:r>
              <a:rPr lang="en-US" altLang="ko-KR" smtClean="0"/>
              <a:t>, </a:t>
            </a:r>
            <a:r>
              <a:rPr lang="ko-KR" altLang="en-US" smtClean="0"/>
              <a:t>한글보다 앞에 위치한다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오름차순과 내림차순이 아닌 다른 정렬 순서를 사용 할 때는 먼저 사용자 지정 목록으로 등록해야 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4 </a:t>
            </a:r>
            <a:r>
              <a:rPr lang="en-US" altLang="ko-KR" sz="1400" dirty="0" smtClean="0"/>
              <a:t>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2011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2</a:t>
            </a:r>
            <a:r>
              <a:rPr lang="ko-KR" altLang="en-US" sz="140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428736"/>
            <a:ext cx="8686800" cy="514353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개념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데이터를 순서</a:t>
            </a:r>
            <a:r>
              <a:rPr lang="en-US" altLang="ko-KR" smtClean="0"/>
              <a:t>(order)</a:t>
            </a:r>
            <a:r>
              <a:rPr lang="ko-KR" altLang="en-US" smtClean="0"/>
              <a:t>대로 나열하는 것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순서</a:t>
            </a:r>
            <a:r>
              <a:rPr lang="en-US" altLang="ko-KR" smtClean="0"/>
              <a:t>(order)</a:t>
            </a:r>
          </a:p>
          <a:p>
            <a:pPr lvl="2">
              <a:lnSpc>
                <a:spcPct val="150000"/>
              </a:lnSpc>
            </a:pPr>
            <a:r>
              <a:rPr lang="en-US" altLang="ko-KR" smtClean="0"/>
              <a:t>1 2 3 4 5 (</a:t>
            </a:r>
            <a:r>
              <a:rPr lang="ko-KR" altLang="en-US" smtClean="0"/>
              <a:t>오름차순</a:t>
            </a:r>
            <a:r>
              <a:rPr lang="en-US" altLang="ko-KR" smtClean="0"/>
              <a:t>, </a:t>
            </a:r>
            <a:r>
              <a:rPr lang="ko-KR" altLang="en-US" smtClean="0"/>
              <a:t>사전순</a:t>
            </a:r>
            <a:r>
              <a:rPr lang="en-US" altLang="ko-KR" smtClean="0"/>
              <a:t>, </a:t>
            </a:r>
            <a:r>
              <a:rPr lang="ko-KR" altLang="en-US" smtClean="0"/>
              <a:t>가나다순</a:t>
            </a:r>
            <a:r>
              <a:rPr lang="en-US" altLang="ko-KR" smtClean="0"/>
              <a:t>, ABC</a:t>
            </a:r>
            <a:r>
              <a:rPr lang="ko-KR" altLang="en-US" smtClean="0"/>
              <a:t>순</a:t>
            </a:r>
            <a:r>
              <a:rPr lang="en-US" altLang="ko-KR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mtClean="0"/>
              <a:t>5 4 3 2 1 (</a:t>
            </a:r>
            <a:r>
              <a:rPr lang="ko-KR" altLang="en-US" smtClean="0"/>
              <a:t>내림차순</a:t>
            </a:r>
            <a:r>
              <a:rPr lang="en-US" altLang="ko-KR" smtClean="0"/>
              <a:t>, </a:t>
            </a:r>
            <a:r>
              <a:rPr lang="ko-KR" altLang="en-US" smtClean="0"/>
              <a:t>가나다 역순</a:t>
            </a:r>
            <a:r>
              <a:rPr lang="en-US" altLang="ko-KR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엑셀에서의</a:t>
            </a:r>
            <a:r>
              <a:rPr lang="en-US" altLang="ko-KR" smtClean="0"/>
              <a:t> </a:t>
            </a:r>
            <a:r>
              <a:rPr lang="ko-KR" altLang="en-US" smtClean="0"/>
              <a:t>정렬은 </a:t>
            </a:r>
            <a:r>
              <a:rPr lang="en-US" altLang="ko-KR" smtClean="0"/>
              <a:t>3</a:t>
            </a:r>
            <a:r>
              <a:rPr lang="ko-KR" altLang="en-US" smtClean="0"/>
              <a:t>개까지 정렬조건을 지정할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정 렬</a:t>
            </a:r>
            <a:endParaRPr lang="en-US" altLang="ko-KR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1" smtClean="0"/>
              <a:t>다음 중 엑셀의 정렬에 대한 설명으로 옳지 않은 것은</a:t>
            </a:r>
            <a:r>
              <a:rPr lang="en-US" altLang="ko-KR" b="1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목록의 데이터를 특정 필드의 크기 순서에 따라 재배열하는 기능이다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내림차순 정렬에서 숫자의 경우 큰 값에서 작은 값 순으로 정렬된다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정렬 기준은 기본적으로 위에서 아래로 정렬되며</a:t>
            </a:r>
            <a:r>
              <a:rPr lang="en-US" altLang="ko-KR" smtClean="0"/>
              <a:t>, </a:t>
            </a:r>
            <a:r>
              <a:rPr lang="ko-KR" altLang="en-US" smtClean="0"/>
              <a:t>숨겨진 열이나 행도 정렬에 포함된다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영숫자 텍스트는 오름차순 정렬시 </a:t>
            </a:r>
            <a:r>
              <a:rPr lang="en-US" altLang="ko-KR" smtClean="0"/>
              <a:t>A101→A10 </a:t>
            </a:r>
            <a:r>
              <a:rPr lang="ko-KR" altLang="en-US" smtClean="0"/>
              <a:t>처럼 텍스트의 오른쪽에서 왼쪽으로 비교해서 정렬된다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5 </a:t>
            </a:r>
            <a:r>
              <a:rPr lang="en-US" altLang="ko-KR" sz="1400" dirty="0" smtClean="0"/>
              <a:t>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2011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4</a:t>
            </a:r>
            <a:r>
              <a:rPr lang="ko-KR" altLang="en-US" sz="140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②</a:t>
            </a:r>
            <a:r>
              <a:rPr lang="en-US" altLang="ko-KR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②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3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③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4</a:t>
            </a:r>
            <a:r>
              <a:rPr lang="ko-KR" altLang="en-US" smtClean="0"/>
              <a:t>번 </a:t>
            </a:r>
            <a:r>
              <a:rPr lang="en-US" altLang="ko-KR" smtClean="0"/>
              <a:t>:</a:t>
            </a:r>
            <a:r>
              <a:rPr lang="ko-KR" altLang="en-US" smtClean="0"/>
              <a:t>  ②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5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3600" smtClean="0"/>
              <a:t>1. </a:t>
            </a:r>
            <a:r>
              <a:rPr lang="ko-KR" altLang="en-US" sz="3600" smtClean="0"/>
              <a:t>정렬</a:t>
            </a:r>
            <a:endParaRPr lang="en-US" altLang="ko-KR" sz="3600" smtClean="0"/>
          </a:p>
          <a:p>
            <a:pPr>
              <a:lnSpc>
                <a:spcPct val="200000"/>
              </a:lnSpc>
            </a:pPr>
            <a:r>
              <a:rPr lang="en-US" altLang="ko-KR" sz="3600" smtClean="0"/>
              <a:t>2. </a:t>
            </a:r>
            <a:r>
              <a:rPr lang="ko-KR" altLang="en-US" sz="3600" smtClean="0"/>
              <a:t>자동필터</a:t>
            </a:r>
            <a:endParaRPr lang="en-US" altLang="ko-KR" sz="3600" smtClean="0"/>
          </a:p>
          <a:p>
            <a:pPr>
              <a:lnSpc>
                <a:spcPct val="200000"/>
              </a:lnSpc>
            </a:pPr>
            <a:r>
              <a:rPr lang="en-US" altLang="ko-KR" sz="3600" smtClean="0"/>
              <a:t>3. </a:t>
            </a:r>
            <a:r>
              <a:rPr lang="ko-KR" altLang="en-US" sz="3600" smtClean="0"/>
              <a:t>고급필터</a:t>
            </a:r>
            <a:r>
              <a:rPr lang="en-US" altLang="ko-KR" sz="3600" smtClean="0"/>
              <a:t> </a:t>
            </a:r>
            <a:endParaRPr lang="ko-KR" altLang="en-US" sz="3600" smtClean="0"/>
          </a:p>
          <a:p>
            <a:pPr>
              <a:lnSpc>
                <a:spcPct val="150000"/>
              </a:lnSpc>
            </a:pPr>
            <a:endParaRPr lang="ko-KR" altLang="en-US" sz="360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7758138" cy="1685923"/>
          </a:xfrm>
        </p:spPr>
        <p:txBody>
          <a:bodyPr/>
          <a:lstStyle/>
          <a:p>
            <a:r>
              <a:rPr lang="ko-KR" altLang="en-US" smtClean="0"/>
              <a:t>아래와 같은 </a:t>
            </a:r>
            <a:r>
              <a:rPr lang="en-US" altLang="ko-KR" smtClean="0"/>
              <a:t>“</a:t>
            </a:r>
            <a:r>
              <a:rPr lang="ko-KR" altLang="en-US" smtClean="0"/>
              <a:t>승진시험 합격자 발표</a:t>
            </a:r>
            <a:r>
              <a:rPr lang="en-US" altLang="ko-KR" smtClean="0"/>
              <a:t>”</a:t>
            </a:r>
            <a:r>
              <a:rPr lang="ko-KR" altLang="en-US" smtClean="0"/>
              <a:t>표에서 조건에 맞게 정렬해보자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정렬하는 방법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786058"/>
            <a:ext cx="5522736" cy="32147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smtClean="0"/>
              <a:t>1)</a:t>
            </a:r>
            <a:r>
              <a:rPr lang="ko-KR" altLang="en-US" sz="2800" smtClean="0"/>
              <a:t>정렬 및 필터 아이콘을 이용한 정렬</a:t>
            </a:r>
            <a:endParaRPr lang="ko-KR" altLang="en-US" sz="28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357298"/>
            <a:ext cx="1643074" cy="1983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1285860"/>
            <a:ext cx="3786214" cy="2185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3786190"/>
            <a:ext cx="1637133" cy="19989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오른쪽 화살표 6"/>
          <p:cNvSpPr/>
          <p:nvPr/>
        </p:nvSpPr>
        <p:spPr>
          <a:xfrm>
            <a:off x="2857488" y="2071678"/>
            <a:ext cx="785818" cy="57150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2857488" y="4429132"/>
            <a:ext cx="785818" cy="57150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0496" y="3786190"/>
            <a:ext cx="3754439" cy="2204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48880"/>
            <a:ext cx="3606800" cy="154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004048" y="1196752"/>
            <a:ext cx="3384376" cy="12241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리본메뉴의 데이터 탭에 정렬 아이콘도 </a:t>
            </a:r>
            <a:r>
              <a:rPr lang="ko-KR" altLang="en-US" dirty="0" err="1" smtClean="0">
                <a:latin typeface="HY울릉도M" pitchFamily="18" charset="-127"/>
                <a:ea typeface="HY울릉도M" pitchFamily="18" charset="-127"/>
              </a:rPr>
              <a:t>홈탭과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같은 기능이다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48064" y="3645024"/>
            <a:ext cx="3456384" cy="12241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리본메뉴의 데이터 탭에 필터아이콘도 </a:t>
            </a:r>
            <a:r>
              <a:rPr lang="ko-KR" altLang="en-US" dirty="0" err="1" smtClean="0">
                <a:latin typeface="HY울릉도M" pitchFamily="18" charset="-127"/>
                <a:ea typeface="HY울릉도M" pitchFamily="18" charset="-127"/>
              </a:rPr>
              <a:t>홈탭과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같은 기능이다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483768" y="1484784"/>
            <a:ext cx="2520280" cy="13681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3059832" y="2924944"/>
            <a:ext cx="2448272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259632" y="5085184"/>
            <a:ext cx="3456384" cy="12241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리본메뉴의 데이터 탭에 고급아이콘은 고급필터기능이다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3059832" y="3645024"/>
            <a:ext cx="360040" cy="14401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39552" y="620688"/>
            <a:ext cx="374441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데이터 탭의 정렬 및 필터 기능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smtClean="0"/>
              <a:t>2) </a:t>
            </a:r>
            <a:r>
              <a:rPr lang="ko-KR" altLang="en-US" sz="4000" smtClean="0"/>
              <a:t>사용자 지정 정렬</a:t>
            </a:r>
            <a:endParaRPr lang="ko-KR" altLang="en-US" sz="40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857364"/>
            <a:ext cx="1701326" cy="21050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1785926"/>
            <a:ext cx="4429156" cy="177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오른쪽 화살표 6"/>
          <p:cNvSpPr/>
          <p:nvPr/>
        </p:nvSpPr>
        <p:spPr>
          <a:xfrm>
            <a:off x="2500298" y="2571744"/>
            <a:ext cx="785818" cy="57150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2" y="4214818"/>
            <a:ext cx="4838711" cy="1939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571472" y="4429132"/>
            <a:ext cx="2643206" cy="16430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사용자 지정 정렬을 선택하면 정렬 대화상자가 실행되고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기준추가 버튼을 눌러 첫번째 기준을 추가할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214422"/>
            <a:ext cx="4347854" cy="2555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14348" y="500042"/>
            <a:ext cx="4429156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첫째 기준으로 정렬한 결과이다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4357694"/>
            <a:ext cx="4767273" cy="191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2357422" y="4572008"/>
            <a:ext cx="785818" cy="28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72198" y="1928802"/>
            <a:ext cx="2500330" cy="15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기준추가 버튼을 눌러 두번째 기준을 추가하며 높은 값이 제일먼저 와야하므로 내림차순을 선택한다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285860"/>
            <a:ext cx="4286280" cy="24573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714348" y="500042"/>
            <a:ext cx="4429156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두째 기준으로 정렬한 결과이다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571736" y="4214818"/>
            <a:ext cx="5167956" cy="2071702"/>
            <a:chOff x="2571736" y="4214818"/>
            <a:chExt cx="5167956" cy="2071702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71736" y="4214818"/>
              <a:ext cx="5167956" cy="2071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2643174" y="4429132"/>
              <a:ext cx="857256" cy="28575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143240" y="5143512"/>
              <a:ext cx="357190" cy="21431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929322" y="5429264"/>
              <a:ext cx="857256" cy="14287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572132" y="1428736"/>
            <a:ext cx="3214710" cy="19288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기준 추가 버튼을 눌러 기준이 나오면 세번째 기준 항목을 정하고 확인을 누른다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</TotalTime>
  <Words>911</Words>
  <Application>Microsoft Office PowerPoint</Application>
  <PresentationFormat>화면 슬라이드 쇼(4:3)</PresentationFormat>
  <Paragraphs>95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고구려 벽화</vt:lpstr>
      <vt:lpstr>SP13장. 정렬 및 필터</vt:lpstr>
      <vt:lpstr>INDEX</vt:lpstr>
      <vt:lpstr>1. 정 렬</vt:lpstr>
      <vt:lpstr>정렬하는 방법</vt:lpstr>
      <vt:lpstr>1)정렬 및 필터 아이콘을 이용한 정렬</vt:lpstr>
      <vt:lpstr>슬라이드 6</vt:lpstr>
      <vt:lpstr>2) 사용자 지정 정렬</vt:lpstr>
      <vt:lpstr>슬라이드 8</vt:lpstr>
      <vt:lpstr>슬라이드 9</vt:lpstr>
      <vt:lpstr>슬라이드 10</vt:lpstr>
      <vt:lpstr>2. 자동필터</vt:lpstr>
      <vt:lpstr>예) 합계에 대해서 내림차순 정렬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3. 고급필터 </vt:lpstr>
      <vt:lpstr>슬라이드 23</vt:lpstr>
      <vt:lpstr>조건 영역의 예</vt:lpstr>
      <vt:lpstr>원본데이타 항목을 모두 선택하지 않고, 일부 항목만 리스트로 만들고 싶다면 원하는 항목을 먼저 만들어 놓는다. </vt:lpstr>
      <vt:lpstr>기출문제풀이1(1급 2008년 2회)</vt:lpstr>
      <vt:lpstr>기출문제풀이2 (2급 2007년 1회)</vt:lpstr>
      <vt:lpstr>기출문제풀이3 (1급 2011년 2회)</vt:lpstr>
      <vt:lpstr>기출문제풀이4 (2급 2011년 2회)</vt:lpstr>
      <vt:lpstr>기출문제풀이5 (2급 2011년 4회)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hye</cp:lastModifiedBy>
  <cp:revision>245</cp:revision>
  <dcterms:created xsi:type="dcterms:W3CDTF">2012-01-12T16:29:24Z</dcterms:created>
  <dcterms:modified xsi:type="dcterms:W3CDTF">2012-03-12T07:06:13Z</dcterms:modified>
</cp:coreProperties>
</file>