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256" r:id="rId2"/>
    <p:sldId id="257" r:id="rId3"/>
    <p:sldId id="290" r:id="rId4"/>
    <p:sldId id="302" r:id="rId5"/>
    <p:sldId id="303" r:id="rId6"/>
    <p:sldId id="304" r:id="rId7"/>
    <p:sldId id="306" r:id="rId8"/>
    <p:sldId id="307" r:id="rId9"/>
    <p:sldId id="308" r:id="rId10"/>
    <p:sldId id="309" r:id="rId11"/>
    <p:sldId id="293" r:id="rId12"/>
    <p:sldId id="295" r:id="rId13"/>
    <p:sldId id="296" r:id="rId14"/>
    <p:sldId id="294" r:id="rId15"/>
    <p:sldId id="297" r:id="rId16"/>
    <p:sldId id="298" r:id="rId17"/>
    <p:sldId id="301" r:id="rId18"/>
    <p:sldId id="299" r:id="rId19"/>
    <p:sldId id="300" r:id="rId20"/>
    <p:sldId id="284" r:id="rId21"/>
    <p:sldId id="288" r:id="rId22"/>
    <p:sldId id="291" r:id="rId23"/>
    <p:sldId id="292" r:id="rId24"/>
    <p:sldId id="287" r:id="rId25"/>
    <p:sldId id="259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3" autoAdjust="0"/>
    <p:restoredTop sz="94660"/>
  </p:normalViewPr>
  <p:slideViewPr>
    <p:cSldViewPr>
      <p:cViewPr>
        <p:scale>
          <a:sx n="100" d="100"/>
          <a:sy n="100" d="100"/>
        </p:scale>
        <p:origin x="-30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9B81A-EC19-4611-A305-37352849C39F}" type="datetimeFigureOut">
              <a:rPr lang="ko-KR" altLang="en-US" smtClean="0"/>
              <a:t>2012-03-13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4EE88-8AA0-40B9-9D1E-509A9AFFBE7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4EE88-8AA0-40B9-9D1E-509A9AFFBE72}" type="slidenum">
              <a:rPr lang="ko-KR" altLang="en-US" smtClean="0"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>
                <a:latin typeface="HY울릉도M" pitchFamily="18" charset="-127"/>
                <a:ea typeface="HY울릉도M" pitchFamily="18" charset="-127"/>
              </a:defRPr>
            </a:lvl1pPr>
            <a:lvl2pPr>
              <a:buSzPct val="120000"/>
              <a:defRPr>
                <a:latin typeface="HY울릉도M" pitchFamily="18" charset="-127"/>
                <a:ea typeface="HY울릉도M" pitchFamily="18" charset="-127"/>
              </a:defRPr>
            </a:lvl2pPr>
            <a:lvl3pPr>
              <a:buSzPct val="120000"/>
              <a:defRPr>
                <a:latin typeface="HY울릉도M" pitchFamily="18" charset="-127"/>
                <a:ea typeface="HY울릉도M" pitchFamily="18" charset="-127"/>
              </a:defRPr>
            </a:lvl3pPr>
            <a:lvl4pPr>
              <a:defRPr>
                <a:latin typeface="HY울릉도M" pitchFamily="18" charset="-127"/>
                <a:ea typeface="HY울릉도M" pitchFamily="18" charset="-127"/>
              </a:defRPr>
            </a:lvl4pPr>
            <a:lvl5pPr>
              <a:defRPr>
                <a:latin typeface="HY울릉도M" pitchFamily="18" charset="-127"/>
                <a:ea typeface="HY울릉도M" pitchFamily="18" charset="-127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2012-03-13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동녘M" pitchFamily="18" charset="-127"/>
          <a:ea typeface="HY동녘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동녘M" pitchFamily="18" charset="-127"/>
          <a:ea typeface="HY동녘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910" y="2143116"/>
            <a:ext cx="7715304" cy="150019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mtClean="0"/>
              <a:t>SP14</a:t>
            </a:r>
            <a:r>
              <a:rPr lang="ko-KR" altLang="en-US" smtClean="0"/>
              <a:t>장</a:t>
            </a:r>
            <a:r>
              <a:rPr lang="en-US" altLang="ko-KR" smtClean="0"/>
              <a:t>. </a:t>
            </a:r>
            <a:r>
              <a:rPr lang="ko-KR" altLang="en-US" smtClean="0"/>
              <a:t>부분합</a:t>
            </a:r>
            <a:r>
              <a:rPr lang="en-US" altLang="ko-KR" smtClean="0"/>
              <a:t>,</a:t>
            </a:r>
            <a:r>
              <a:rPr lang="ko-KR" altLang="en-US" smtClean="0"/>
              <a:t>데이타통합</a:t>
            </a:r>
            <a:r>
              <a:rPr lang="en-US" altLang="ko-KR" smtClean="0"/>
              <a:t>,</a:t>
            </a:r>
            <a:r>
              <a:rPr lang="ko-KR" altLang="en-US" smtClean="0"/>
              <a:t>데이터표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736"/>
            <a:ext cx="7043756" cy="4838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모서리가 둥근 직사각형 2"/>
          <p:cNvSpPr/>
          <p:nvPr/>
        </p:nvSpPr>
        <p:spPr>
          <a:xfrm>
            <a:off x="2571736" y="500042"/>
            <a:ext cx="3643338" cy="6429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latin typeface="HY울릉도M" pitchFamily="18" charset="-127"/>
                <a:ea typeface="HY울릉도M" pitchFamily="18" charset="-127"/>
              </a:rPr>
              <a:t>완성된 부분합</a:t>
            </a:r>
            <a:endParaRPr lang="ko-KR" altLang="en-US" sz="280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144016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 smtClean="0"/>
              <a:t>여러 개로 분산된 데이터를 하나의 표로 통합하고자 할 때 사용하는 기능이다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아래의 표에서 </a:t>
            </a:r>
            <a:r>
              <a:rPr lang="en-US" altLang="ko-KR" sz="2400" dirty="0" smtClean="0"/>
              <a:t>[</a:t>
            </a:r>
            <a:r>
              <a:rPr lang="ko-KR" altLang="en-US" sz="2400" dirty="0" smtClean="0"/>
              <a:t>표</a:t>
            </a:r>
            <a:r>
              <a:rPr lang="en-US" altLang="ko-KR" sz="2400" dirty="0" smtClean="0"/>
              <a:t>1], [</a:t>
            </a:r>
            <a:r>
              <a:rPr lang="ko-KR" altLang="en-US" sz="2400" dirty="0" smtClean="0"/>
              <a:t>표</a:t>
            </a:r>
            <a:r>
              <a:rPr lang="en-US" altLang="ko-KR" sz="2400" dirty="0" smtClean="0"/>
              <a:t>2], [</a:t>
            </a:r>
            <a:r>
              <a:rPr lang="ko-KR" altLang="en-US" sz="2400" dirty="0" smtClean="0"/>
              <a:t>표</a:t>
            </a:r>
            <a:r>
              <a:rPr lang="en-US" altLang="ko-KR" sz="2400" dirty="0" smtClean="0"/>
              <a:t>3]</a:t>
            </a:r>
            <a:r>
              <a:rPr lang="ko-KR" altLang="en-US" sz="2400" dirty="0" smtClean="0"/>
              <a:t>의 내용이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분산되어 있어서 </a:t>
            </a:r>
            <a:r>
              <a:rPr lang="en-US" altLang="ko-KR" sz="2400" dirty="0" smtClean="0"/>
              <a:t>[</a:t>
            </a:r>
            <a:r>
              <a:rPr lang="ko-KR" altLang="en-US" sz="2400" dirty="0" smtClean="0"/>
              <a:t>표</a:t>
            </a:r>
            <a:r>
              <a:rPr lang="en-US" altLang="ko-KR" sz="2400" dirty="0" smtClean="0"/>
              <a:t>4]</a:t>
            </a:r>
            <a:r>
              <a:rPr lang="ko-KR" altLang="en-US" sz="2400" dirty="0" smtClean="0"/>
              <a:t>에 하나로 통합하기 위해 사용할 수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데이터 통합</a:t>
            </a:r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996952"/>
            <a:ext cx="4076502" cy="28396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5013176"/>
            <a:ext cx="4102720" cy="10860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내용 개체 틀 1"/>
          <p:cNvSpPr txBox="1">
            <a:spLocks/>
          </p:cNvSpPr>
          <p:nvPr/>
        </p:nvSpPr>
        <p:spPr>
          <a:xfrm>
            <a:off x="4932040" y="3356992"/>
            <a:ext cx="3621088" cy="144016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Wingdings"/>
              <a:buChar char="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리본메뉴 데이터 탭의 통합 아이콘을 눌러 실행한다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울릉도M" pitchFamily="18" charset="-127"/>
              <a:ea typeface="HY울릉도M" pitchFamily="18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12776"/>
            <a:ext cx="3325763" cy="2053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[</a:t>
            </a:r>
            <a:r>
              <a:rPr lang="ko-KR" altLang="en-US" sz="4000" dirty="0" smtClean="0"/>
              <a:t>통합</a:t>
            </a:r>
            <a:r>
              <a:rPr lang="en-US" altLang="ko-KR" sz="4000" dirty="0" smtClean="0"/>
              <a:t>]</a:t>
            </a:r>
            <a:r>
              <a:rPr lang="ko-KR" altLang="en-US" sz="4000" dirty="0" smtClean="0"/>
              <a:t>대화상자</a:t>
            </a:r>
            <a:endParaRPr lang="ko-KR" altLang="en-US" sz="4000" dirty="0"/>
          </a:p>
        </p:txBody>
      </p:sp>
      <p:sp>
        <p:nvSpPr>
          <p:cNvPr id="6" name="직사각형 5"/>
          <p:cNvSpPr/>
          <p:nvPr/>
        </p:nvSpPr>
        <p:spPr>
          <a:xfrm>
            <a:off x="4499992" y="1412776"/>
            <a:ext cx="3600400" cy="15121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통합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] 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대화상자가 실행되면 제일먼저 함수를 선택한다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 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일반적인 함수의 범주는 모두 선택이 가능하다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501008"/>
            <a:ext cx="6981081" cy="13576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395536" y="5805264"/>
            <a:ext cx="6840760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참조영역을 누르면 작은 통합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-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참조 창이 되고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표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1]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을 누르고 추가버튼을 누르고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표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2]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와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표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3]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로 같은 방법으로 추가한다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3861048"/>
            <a:ext cx="2815010" cy="1738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7308304" y="4581128"/>
            <a:ext cx="576064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64704"/>
            <a:ext cx="433387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4932040" y="764704"/>
            <a:ext cx="3528392" cy="15121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표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1,2,3 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영역이 모두 추가 되었으면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첫 행과 왼쪽 열에 체크하고 확인을 누른다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717032"/>
            <a:ext cx="4406900" cy="265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5004048" y="3861048"/>
            <a:ext cx="3528392" cy="15121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표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4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에 표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1,2,3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이 모두 통합되어 완성된것을 확인 할 수 있다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복잡한 형태로 참조 되는 수식을 보다 효율적으로 편리하게 작성 가능하게 한 기능이다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행 입력 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 입력 셀을 이용하여 쉽게 입력 값을 구할 수 있다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리본메뉴 데이터 탭의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가상분석</a:t>
            </a:r>
            <a:r>
              <a:rPr lang="en-US" altLang="ko-KR" dirty="0" smtClean="0"/>
              <a:t>]</a:t>
            </a:r>
            <a:r>
              <a:rPr lang="ko-KR" altLang="en-US" dirty="0" smtClean="0"/>
              <a:t> 아이콘의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데이터표</a:t>
            </a:r>
            <a:r>
              <a:rPr lang="en-US" altLang="ko-KR" dirty="0" smtClean="0"/>
              <a:t>]</a:t>
            </a:r>
            <a:r>
              <a:rPr lang="ko-KR" altLang="en-US" dirty="0" smtClean="0"/>
              <a:t>를 눌러 실행한다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3. </a:t>
            </a:r>
            <a:r>
              <a:rPr lang="ko-KR" altLang="en-US" smtClean="0"/>
              <a:t>데이터 표</a:t>
            </a:r>
            <a:r>
              <a:rPr lang="en-US" altLang="ko-KR" smtClean="0"/>
              <a:t>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11560" y="764704"/>
            <a:ext cx="7848872" cy="15121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아래와 같은 워크시트에서 판매가에 따른 마진의 이익금의 변화를 살펴보려고 한다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. </a:t>
            </a:r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데이터 표 기능을 이용해서 구해보자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.</a:t>
            </a:r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   </a:t>
            </a:r>
            <a:endParaRPr lang="ko-KR" altLang="en-US" sz="2400" dirty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636912"/>
            <a:ext cx="7400925" cy="301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708920"/>
            <a:ext cx="7143750" cy="284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611560" y="764704"/>
            <a:ext cx="7848872" cy="15121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데이터 표의 행과 열이 만나는 곳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(</a:t>
            </a:r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연두색 셀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)</a:t>
            </a:r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에 셀포인터를 위치시키고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구하고자 하는 마진에 대한 수식이 있는 셀을 </a:t>
            </a:r>
            <a:r>
              <a:rPr lang="ko-KR" altLang="en-US" sz="2400" dirty="0" err="1" smtClean="0">
                <a:latin typeface="HY울릉도M" pitchFamily="18" charset="-127"/>
                <a:ea typeface="HY울릉도M" pitchFamily="18" charset="-127"/>
              </a:rPr>
              <a:t>참조식으로</a:t>
            </a:r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 설정한다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 sz="2400" dirty="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88840"/>
            <a:ext cx="7172325" cy="430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467544" y="764704"/>
            <a:ext cx="7848872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설정한 셀을 포함한 표 전체를 영역으로 하고 데이터 탭의 가상분석 아이콘의 데이터 표를 클릭한다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 sz="2400" dirty="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924944"/>
            <a:ext cx="7486650" cy="306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467544" y="764704"/>
            <a:ext cx="7848872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 행 입력 셀에 판매량을 열 입력 셀에 판매가를 지정하고</a:t>
            </a:r>
            <a:endParaRPr lang="en-US" altLang="ko-KR" sz="2400" dirty="0" smtClean="0">
              <a:latin typeface="HY울릉도M" pitchFamily="18" charset="-127"/>
              <a:ea typeface="HY울릉도M" pitchFamily="18" charset="-127"/>
            </a:endParaRPr>
          </a:p>
          <a:p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확인버튼을 누른다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 sz="2400" dirty="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636912"/>
            <a:ext cx="7810500" cy="2943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539552" y="980728"/>
            <a:ext cx="7848872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 데이터 표 영역에 자동으로 계산되어진 데이터 값들을 확인 할 수 있다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 sz="24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923928" y="3645024"/>
            <a:ext cx="4320480" cy="18722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4000" smtClean="0"/>
              <a:t>1. </a:t>
            </a:r>
            <a:r>
              <a:rPr lang="ko-KR" altLang="en-US" sz="4000" smtClean="0"/>
              <a:t>부분합</a:t>
            </a:r>
            <a:endParaRPr lang="en-US" altLang="ko-KR" sz="4000" smtClean="0"/>
          </a:p>
          <a:p>
            <a:pPr>
              <a:lnSpc>
                <a:spcPct val="200000"/>
              </a:lnSpc>
            </a:pPr>
            <a:r>
              <a:rPr lang="en-US" altLang="ko-KR" sz="4000" smtClean="0"/>
              <a:t>2. </a:t>
            </a:r>
            <a:r>
              <a:rPr lang="ko-KR" altLang="en-US" sz="4000" smtClean="0"/>
              <a:t>데이터 통합</a:t>
            </a:r>
            <a:endParaRPr lang="en-US" altLang="ko-KR" sz="4000" smtClean="0"/>
          </a:p>
          <a:p>
            <a:pPr>
              <a:lnSpc>
                <a:spcPct val="200000"/>
              </a:lnSpc>
            </a:pPr>
            <a:r>
              <a:rPr lang="en-US" altLang="ko-KR" sz="4000" smtClean="0"/>
              <a:t>3. </a:t>
            </a:r>
            <a:r>
              <a:rPr lang="ko-KR" altLang="en-US" sz="4000" smtClean="0"/>
              <a:t>데이터 표</a:t>
            </a:r>
            <a:r>
              <a:rPr lang="en-US" altLang="ko-KR" sz="4000" smtClean="0"/>
              <a:t> </a:t>
            </a:r>
            <a:endParaRPr lang="ko-KR" altLang="en-US" sz="40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INDEX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다음 중 부분합에 대한 설명 중 옳지 않은 것은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① 부분합에서 그룹으로 사용할 데이터는 반드시 오름차순으로 정렬되어 있어야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② 부분합에서는 합계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개수 등의 함수 이외에도 다양한 함수를 선택할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③ 부분합에서 데이터 아래에 요약을 표시할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④ 부분합에서 그룹 사이에 페이지를 나눌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기출문제풀이</a:t>
            </a:r>
            <a:r>
              <a:rPr lang="en-US" altLang="ko-KR" sz="4000" dirty="0" smtClean="0"/>
              <a:t>1</a:t>
            </a:r>
            <a:r>
              <a:rPr lang="en-US" altLang="ko-KR" sz="1400" dirty="0" smtClean="0"/>
              <a:t>(1</a:t>
            </a:r>
            <a:r>
              <a:rPr lang="ko-KR" altLang="en-US" sz="1400" dirty="0" smtClean="0"/>
              <a:t>급 </a:t>
            </a:r>
            <a:r>
              <a:rPr lang="en-US" altLang="ko-KR" sz="1400" dirty="0" smtClean="0"/>
              <a:t>2009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다음 중 부분합에 대한 설명으로 옳지 않은 것은</a:t>
            </a:r>
            <a:r>
              <a:rPr lang="en-US" altLang="ko-KR" dirty="0" smtClean="0"/>
              <a:t>? </a:t>
            </a:r>
          </a:p>
          <a:p>
            <a:pPr lvl="1"/>
            <a:r>
              <a:rPr lang="en-US" altLang="ko-KR" dirty="0" smtClean="0"/>
              <a:t>① </a:t>
            </a:r>
            <a:r>
              <a:rPr lang="ko-KR" altLang="en-US" dirty="0" smtClean="0"/>
              <a:t>부분합의 첫 행에는 열 이름표가 있어야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그룹으로 사용할 데이터는 반드시 오름차순으로 정렬되어야 한다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② </a:t>
            </a:r>
            <a:r>
              <a:rPr lang="ko-KR" altLang="en-US" dirty="0" smtClean="0"/>
              <a:t>부분합이 실행되면 윤곽 기호가 표시되므로 각 수준의 데이터를 편리하게 볼 수 있다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③ </a:t>
            </a:r>
            <a:r>
              <a:rPr lang="ko-KR" altLang="en-US" dirty="0" smtClean="0"/>
              <a:t>부분합이 적용된 각 그룹을 페이지로 분리할 수 있다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④ </a:t>
            </a:r>
            <a:r>
              <a:rPr lang="ko-KR" altLang="en-US" dirty="0" smtClean="0"/>
              <a:t>부분합을 해제하고 원래의 목록으로 표시할 때는 </a:t>
            </a:r>
            <a:r>
              <a:rPr lang="en-US" altLang="ko-KR" dirty="0" smtClean="0"/>
              <a:t>[</a:t>
            </a:r>
            <a:r>
              <a:rPr lang="ko-KR" altLang="en-US" dirty="0" smtClean="0"/>
              <a:t>부분합</a:t>
            </a:r>
            <a:r>
              <a:rPr lang="en-US" altLang="ko-KR" dirty="0" smtClean="0"/>
              <a:t>] </a:t>
            </a:r>
            <a:r>
              <a:rPr lang="ko-KR" altLang="en-US" dirty="0" smtClean="0"/>
              <a:t>대화 상자에서 </a:t>
            </a:r>
            <a:r>
              <a:rPr lang="en-US" altLang="ko-KR" dirty="0" smtClean="0"/>
              <a:t>[</a:t>
            </a:r>
            <a:r>
              <a:rPr lang="ko-KR" altLang="en-US" dirty="0" smtClean="0"/>
              <a:t>모두 제거</a:t>
            </a:r>
            <a:r>
              <a:rPr lang="en-US" altLang="ko-KR" dirty="0" smtClean="0"/>
              <a:t>] </a:t>
            </a:r>
            <a:r>
              <a:rPr lang="ko-KR" altLang="en-US" dirty="0" smtClean="0"/>
              <a:t>단추를 클릭한다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기출문제풀이</a:t>
            </a:r>
            <a:r>
              <a:rPr lang="en-US" altLang="ko-KR" sz="4000" dirty="0" smtClean="0"/>
              <a:t>2 </a:t>
            </a:r>
            <a:r>
              <a:rPr lang="en-US" altLang="ko-KR" sz="1400" dirty="0" smtClean="0"/>
              <a:t>(2</a:t>
            </a:r>
            <a:r>
              <a:rPr lang="ko-KR" altLang="en-US" sz="1400" dirty="0" smtClean="0"/>
              <a:t>급 </a:t>
            </a:r>
            <a:r>
              <a:rPr lang="en-US" altLang="ko-KR" sz="1400" dirty="0" smtClean="0"/>
              <a:t>2011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다음 중 데이터 통합에 대한 설명으로 옳지 않은 것은</a:t>
            </a:r>
            <a:r>
              <a:rPr lang="en-US" altLang="ko-KR" dirty="0" smtClean="0"/>
              <a:t>? </a:t>
            </a:r>
          </a:p>
          <a:p>
            <a:pPr lvl="1"/>
            <a:r>
              <a:rPr lang="en-US" altLang="ko-KR" dirty="0" smtClean="0"/>
              <a:t>① </a:t>
            </a:r>
            <a:r>
              <a:rPr lang="ko-KR" altLang="en-US" dirty="0" smtClean="0"/>
              <a:t>데이터 통합은 여러 셀 범위를 통합하여 합계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표준 편차 등을 계산할 수 있는 기능이다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② </a:t>
            </a:r>
            <a:r>
              <a:rPr lang="ko-KR" altLang="en-US" dirty="0" smtClean="0"/>
              <a:t>서로 다른 통합 문서에 분산 입력된 데이터를 통합하기 위해서는 모든 통합 문서를 열어 놓고 실행해야 한다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③ </a:t>
            </a:r>
            <a:r>
              <a:rPr lang="ko-KR" altLang="en-US" dirty="0" smtClean="0"/>
              <a:t>참조 영역의 범위에 열 이름표와 행 이름표를 복사할 것인지를 설정하려면 </a:t>
            </a:r>
            <a:r>
              <a:rPr lang="en-US" altLang="ko-KR" dirty="0" smtClean="0"/>
              <a:t>'</a:t>
            </a:r>
            <a:r>
              <a:rPr lang="ko-KR" altLang="en-US" dirty="0" smtClean="0"/>
              <a:t>사용할 레이블</a:t>
            </a:r>
            <a:r>
              <a:rPr lang="en-US" altLang="ko-KR" dirty="0" smtClean="0"/>
              <a:t>'</a:t>
            </a:r>
            <a:r>
              <a:rPr lang="ko-KR" altLang="en-US" dirty="0" smtClean="0"/>
              <a:t>에서 옵션을 체크한다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④ '</a:t>
            </a:r>
            <a:r>
              <a:rPr lang="ko-KR" altLang="en-US" dirty="0" smtClean="0"/>
              <a:t>원본 데이터에 연결</a:t>
            </a:r>
            <a:r>
              <a:rPr lang="en-US" altLang="ko-KR" dirty="0" smtClean="0"/>
              <a:t>' </a:t>
            </a:r>
            <a:r>
              <a:rPr lang="ko-KR" altLang="en-US" dirty="0" smtClean="0"/>
              <a:t>옵션을 선택하면 원본 데이터의 변경이 통합된 데이터에 즉시 반영된다</a:t>
            </a:r>
            <a:r>
              <a:rPr lang="en-US" altLang="ko-KR" dirty="0" smtClean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기출문제풀이</a:t>
            </a:r>
            <a:r>
              <a:rPr lang="en-US" altLang="ko-KR" sz="4000" dirty="0" smtClean="0"/>
              <a:t>3 </a:t>
            </a:r>
            <a:r>
              <a:rPr lang="en-US" altLang="ko-KR" sz="1400" dirty="0" smtClean="0"/>
              <a:t>(1</a:t>
            </a:r>
            <a:r>
              <a:rPr lang="ko-KR" altLang="en-US" sz="1400" dirty="0" smtClean="0"/>
              <a:t>급 </a:t>
            </a:r>
            <a:r>
              <a:rPr lang="en-US" altLang="ko-KR" sz="1400" dirty="0" smtClean="0"/>
              <a:t>2011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 다음 중 데이터 표에 관한 설명으로 옳지 않은 것은</a:t>
            </a:r>
            <a:r>
              <a:rPr lang="en-US" altLang="ko-KR" dirty="0" smtClean="0"/>
              <a:t>? </a:t>
            </a:r>
          </a:p>
          <a:p>
            <a:pPr lvl="1"/>
            <a:r>
              <a:rPr lang="en-US" altLang="ko-KR" dirty="0" smtClean="0"/>
              <a:t>① </a:t>
            </a:r>
            <a:r>
              <a:rPr lang="ko-KR" altLang="en-US" dirty="0" smtClean="0"/>
              <a:t>표 기능을 통해 입력된 셀의 일부분만 수정하거나 삭제할 수 있다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② </a:t>
            </a:r>
            <a:r>
              <a:rPr lang="ko-KR" altLang="en-US" dirty="0" smtClean="0"/>
              <a:t>수식이 입력될 범위를 반드시 먼저 설정한 후 표 기능을 실행해야 올바른 결과를 얻을 수 있다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③ </a:t>
            </a:r>
            <a:r>
              <a:rPr lang="ko-KR" altLang="en-US" dirty="0" smtClean="0"/>
              <a:t>표 기능을 이용하여 계산된 결과는 참조하고 있는 셀의 데이터가 수정되면 자동으로 갱신된다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④ '</a:t>
            </a:r>
            <a:r>
              <a:rPr lang="ko-KR" altLang="en-US" dirty="0" smtClean="0"/>
              <a:t>열 입력 셀</a:t>
            </a:r>
            <a:r>
              <a:rPr lang="en-US" altLang="ko-KR" dirty="0" smtClean="0"/>
              <a:t>'</a:t>
            </a:r>
            <a:r>
              <a:rPr lang="ko-KR" altLang="en-US" dirty="0" smtClean="0"/>
              <a:t>만 지정되는 경우는 수식에서 참조되어야 하는 데이터가 하나의 열에 입력되어 있는 경우이다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4 </a:t>
            </a:r>
            <a:r>
              <a:rPr lang="en-US" altLang="ko-KR" sz="1400" dirty="0" smtClean="0"/>
              <a:t>(1</a:t>
            </a:r>
            <a:r>
              <a:rPr lang="ko-KR" altLang="en-US" sz="1400" dirty="0" smtClean="0"/>
              <a:t>급 </a:t>
            </a:r>
            <a:r>
              <a:rPr lang="en-US" altLang="ko-KR" sz="1400" dirty="0" smtClean="0"/>
              <a:t>2011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①</a:t>
            </a:r>
            <a:r>
              <a:rPr lang="en-US" altLang="ko-KR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①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3</a:t>
            </a:r>
            <a:r>
              <a:rPr lang="ko-KR" altLang="en-US" dirty="0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②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4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①</a:t>
            </a:r>
            <a:endParaRPr lang="en-US" altLang="ko-KR" smtClean="0"/>
          </a:p>
          <a:p>
            <a:pPr>
              <a:lnSpc>
                <a:spcPct val="200000"/>
              </a:lnSpc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답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3600" smtClean="0"/>
              <a:t>1. </a:t>
            </a:r>
            <a:r>
              <a:rPr lang="ko-KR" altLang="en-US" sz="3600" smtClean="0"/>
              <a:t>부분합</a:t>
            </a:r>
            <a:endParaRPr lang="en-US" altLang="ko-KR" sz="3600" smtClean="0"/>
          </a:p>
          <a:p>
            <a:pPr>
              <a:lnSpc>
                <a:spcPct val="200000"/>
              </a:lnSpc>
            </a:pPr>
            <a:r>
              <a:rPr lang="en-US" altLang="ko-KR" sz="3600" smtClean="0"/>
              <a:t>2. </a:t>
            </a:r>
            <a:r>
              <a:rPr lang="ko-KR" altLang="en-US" sz="3600" smtClean="0"/>
              <a:t>데이터 통합</a:t>
            </a:r>
            <a:endParaRPr lang="en-US" altLang="ko-KR" sz="3600" smtClean="0"/>
          </a:p>
          <a:p>
            <a:pPr>
              <a:lnSpc>
                <a:spcPct val="200000"/>
              </a:lnSpc>
            </a:pPr>
            <a:r>
              <a:rPr lang="en-US" altLang="ko-KR" sz="3600" smtClean="0"/>
              <a:t>3. </a:t>
            </a:r>
            <a:r>
              <a:rPr lang="ko-KR" altLang="en-US" sz="3600" smtClean="0"/>
              <a:t>데이터 </a:t>
            </a:r>
            <a:r>
              <a:rPr lang="ko-KR" altLang="en-US" sz="3600" smtClean="0"/>
              <a:t>표</a:t>
            </a:r>
            <a:r>
              <a:rPr lang="en-US" altLang="ko-KR" sz="3600" smtClean="0"/>
              <a:t> </a:t>
            </a:r>
            <a:endParaRPr lang="ko-KR" altLang="en-US" sz="360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리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357298"/>
            <a:ext cx="8643998" cy="3857652"/>
          </a:xfrm>
        </p:spPr>
        <p:txBody>
          <a:bodyPr>
            <a:normAutofit lnSpcReduction="10000"/>
          </a:bodyPr>
          <a:lstStyle/>
          <a:p>
            <a:r>
              <a:rPr lang="ko-KR" altLang="en-US" sz="2400" smtClean="0"/>
              <a:t>부분합은 관심있는 항목에 대해 </a:t>
            </a:r>
            <a:r>
              <a:rPr lang="en-US" altLang="ko-KR" sz="2400" smtClean="0"/>
              <a:t>Grouping</a:t>
            </a:r>
            <a:r>
              <a:rPr lang="ko-KR" altLang="en-US" sz="2400" smtClean="0"/>
              <a:t>한 후 </a:t>
            </a:r>
            <a:r>
              <a:rPr lang="en-US" altLang="ko-KR" sz="2400" smtClean="0"/>
              <a:t>Grouping</a:t>
            </a:r>
            <a:r>
              <a:rPr lang="ko-KR" altLang="en-US" sz="2400" smtClean="0"/>
              <a:t>한 데이터에 대해</a:t>
            </a:r>
            <a:r>
              <a:rPr lang="en-US" altLang="ko-KR" sz="2400" smtClean="0"/>
              <a:t>, </a:t>
            </a:r>
            <a:r>
              <a:rPr lang="ko-KR" altLang="en-US" sz="2400" smtClean="0"/>
              <a:t>합계</a:t>
            </a:r>
            <a:r>
              <a:rPr lang="en-US" altLang="ko-KR" sz="2400" smtClean="0"/>
              <a:t>, </a:t>
            </a:r>
            <a:r>
              <a:rPr lang="ko-KR" altLang="en-US" sz="2400" smtClean="0"/>
              <a:t>평균</a:t>
            </a:r>
            <a:r>
              <a:rPr lang="en-US" altLang="ko-KR" sz="2400" smtClean="0"/>
              <a:t>, </a:t>
            </a:r>
            <a:r>
              <a:rPr lang="ko-KR" altLang="en-US" sz="2400" smtClean="0"/>
              <a:t>최대</a:t>
            </a:r>
            <a:r>
              <a:rPr lang="en-US" altLang="ko-KR" sz="2400" smtClean="0"/>
              <a:t>, </a:t>
            </a:r>
            <a:r>
              <a:rPr lang="ko-KR" altLang="en-US" sz="2400" smtClean="0"/>
              <a:t>최소등의 통계함수를 적용하는 기능으로 </a:t>
            </a:r>
            <a:r>
              <a:rPr lang="ko-KR" altLang="en-US" sz="2400" smtClean="0"/>
              <a:t>의사결정을 </a:t>
            </a:r>
            <a:r>
              <a:rPr lang="ko-KR" altLang="en-US" sz="2400" smtClean="0"/>
              <a:t>위해 사용된다</a:t>
            </a:r>
            <a:r>
              <a:rPr lang="en-US" altLang="ko-KR" sz="2400" smtClean="0"/>
              <a:t>.</a:t>
            </a:r>
          </a:p>
          <a:p>
            <a:r>
              <a:rPr lang="ko-KR" altLang="en-US" sz="2400" smtClean="0"/>
              <a:t>부분합을 </a:t>
            </a:r>
            <a:r>
              <a:rPr lang="ko-KR" altLang="en-US" sz="2400" smtClean="0"/>
              <a:t>하기위해서는 </a:t>
            </a:r>
            <a:r>
              <a:rPr lang="ko-KR" altLang="en-US" sz="2400" smtClean="0"/>
              <a:t>먼저 </a:t>
            </a:r>
            <a:r>
              <a:rPr lang="en-US" altLang="ko-KR" sz="2400" smtClean="0"/>
              <a:t>Grouping</a:t>
            </a:r>
            <a:r>
              <a:rPr lang="ko-KR" altLang="en-US" sz="2400" smtClean="0"/>
              <a:t>하고자하는 항목으로 정렬이 되어 있어야한다</a:t>
            </a:r>
            <a:r>
              <a:rPr lang="en-US" altLang="ko-KR" sz="2400" smtClean="0"/>
              <a:t>.</a:t>
            </a:r>
          </a:p>
          <a:p>
            <a:r>
              <a:rPr lang="ko-KR" altLang="en-US" sz="2400" smtClean="0"/>
              <a:t>같은 자료에 대해 여러 개의 함수를 중복으로 다중 부분합을 만들수도 있다</a:t>
            </a:r>
            <a:r>
              <a:rPr lang="en-US" altLang="ko-KR" sz="2400" smtClean="0"/>
              <a:t>.</a:t>
            </a:r>
          </a:p>
          <a:p>
            <a:r>
              <a:rPr lang="ko-KR" altLang="en-US" sz="2400" smtClean="0"/>
              <a:t>부분합을 실행하면 자동으로 윤곽선이 나타난다</a:t>
            </a:r>
            <a:r>
              <a:rPr lang="en-US" altLang="ko-KR" sz="2400" smtClean="0"/>
              <a:t>.</a:t>
            </a:r>
          </a:p>
          <a:p>
            <a:r>
              <a:rPr lang="en-US" altLang="ko-KR" sz="2400" smtClean="0"/>
              <a:t>2007</a:t>
            </a:r>
            <a:r>
              <a:rPr lang="ko-KR" altLang="en-US" sz="2400" smtClean="0"/>
              <a:t>버전에서는 </a:t>
            </a:r>
            <a:r>
              <a:rPr lang="en-US" altLang="ko-KR" sz="2400" smtClean="0"/>
              <a:t>[</a:t>
            </a:r>
            <a:r>
              <a:rPr lang="ko-KR" altLang="en-US" sz="2400" smtClean="0"/>
              <a:t>데이터</a:t>
            </a:r>
            <a:r>
              <a:rPr lang="en-US" altLang="ko-KR" sz="2400" smtClean="0"/>
              <a:t>]</a:t>
            </a:r>
            <a:r>
              <a:rPr lang="ko-KR" altLang="en-US" sz="2400" smtClean="0"/>
              <a:t>그룹에 부분합 아이콘을 눌러 부분합을 실행할수 있다</a:t>
            </a:r>
            <a:r>
              <a:rPr lang="en-US" altLang="ko-KR" sz="2400" smtClean="0"/>
              <a:t>.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부분합</a:t>
            </a:r>
            <a:endParaRPr lang="en-US" altLang="ko-KR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5357826"/>
            <a:ext cx="5159383" cy="11057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8596" y="1071546"/>
            <a:ext cx="7786742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1. ‘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분석작업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-1’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시트에 대하여 다음의 지시사항을 처리하시오</a:t>
            </a:r>
          </a:p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▸ ‘상고문고 도서 대출 현황’ 표에서 ‘</a:t>
            </a:r>
            <a:r>
              <a:rPr lang="ko-KR" altLang="en-US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출판사’별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‘</a:t>
            </a:r>
            <a:r>
              <a:rPr lang="ko-KR" altLang="en-US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대여료’의 합계를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계산한 후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‘</a:t>
            </a:r>
            <a:r>
              <a:rPr lang="ko-KR" altLang="en-US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나이’의 최소값을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계산하여 최소값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합계의 순서로 나타나도록 ‘부분합’을 작성하시오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▸ ‘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출판사’에 대한 정렬기준은 </a:t>
            </a:r>
            <a:r>
              <a:rPr lang="ko-KR" altLang="en-US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오름차순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으로 하시오 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642918"/>
            <a:ext cx="578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아래 데이터에서 다음 조건에 맞는 부분합을 구해보자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857496"/>
            <a:ext cx="6705620" cy="31124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0034" y="571480"/>
            <a:ext cx="7072362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먼저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출판사 항목에 대해 오름차순으로 정렬해야한다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85926"/>
            <a:ext cx="7800975" cy="3609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모서리가 둥근 직사각형 5"/>
          <p:cNvSpPr/>
          <p:nvPr/>
        </p:nvSpPr>
        <p:spPr>
          <a:xfrm>
            <a:off x="2857488" y="2143116"/>
            <a:ext cx="928694" cy="32861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85926"/>
            <a:ext cx="7924800" cy="3695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500034" y="571480"/>
            <a:ext cx="7786742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셀 포인터를 표안쪽으로 놓고 부분합 아이콘을 누르면 부분합 대화상자가 실행된다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14422"/>
            <a:ext cx="3068027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모서리가 둥근 직사각형 2"/>
          <p:cNvSpPr/>
          <p:nvPr/>
        </p:nvSpPr>
        <p:spPr>
          <a:xfrm>
            <a:off x="4786314" y="1285860"/>
            <a:ext cx="3071834" cy="7143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그룹화할 항목에 출판사를 설정한다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786314" y="2285992"/>
            <a:ext cx="3071834" cy="7143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사용할 함수를 합계로 설정한다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786314" y="3286124"/>
            <a:ext cx="3071834" cy="7143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대여료에 체크표시한다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786314" y="4286256"/>
            <a:ext cx="3071834" cy="7143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확 인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클릭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8543925" cy="4819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모서리가 둥근 직사각형 2"/>
          <p:cNvSpPr/>
          <p:nvPr/>
        </p:nvSpPr>
        <p:spPr>
          <a:xfrm>
            <a:off x="2071670" y="500042"/>
            <a:ext cx="4357718" cy="5715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첫 번째 부분합이 실행된 모양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0034" y="4929198"/>
            <a:ext cx="7929618" cy="15716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두 번째 부분합을 할 때는 표안 쪽으로 셀 포인터를 둔 상태에서 다시 부분합 아이콘을 누르면 부분합 대화상자가 실행되고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사용할 함수에 최소값을 체크하고 나머지는 모두 체크를 푼다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이대 반드시 조심할 것은  </a:t>
            </a:r>
            <a:r>
              <a:rPr lang="en-US" altLang="ko-KR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새로운 값으로 대치</a:t>
            </a:r>
            <a:r>
              <a:rPr lang="en-US" altLang="ko-KR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에 체크해제하는 것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이다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642918"/>
            <a:ext cx="7300934" cy="41234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1132</TotalTime>
  <Words>783</Words>
  <Application>Microsoft Office PowerPoint</Application>
  <PresentationFormat>화면 슬라이드 쇼(4:3)</PresentationFormat>
  <Paragraphs>78</Paragraphs>
  <Slides>25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고구려 벽화</vt:lpstr>
      <vt:lpstr>SP14장. 부분합,데이타통합,데이터표</vt:lpstr>
      <vt:lpstr>INDEX</vt:lpstr>
      <vt:lpstr>1. 부분합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2. 데이터 통합</vt:lpstr>
      <vt:lpstr>[통합]대화상자</vt:lpstr>
      <vt:lpstr>슬라이드 13</vt:lpstr>
      <vt:lpstr>3. 데이터 표 </vt:lpstr>
      <vt:lpstr>슬라이드 15</vt:lpstr>
      <vt:lpstr>슬라이드 16</vt:lpstr>
      <vt:lpstr>슬라이드 17</vt:lpstr>
      <vt:lpstr>슬라이드 18</vt:lpstr>
      <vt:lpstr>슬라이드 19</vt:lpstr>
      <vt:lpstr>기출문제풀이1(1급 2009년 2회)</vt:lpstr>
      <vt:lpstr>기출문제풀이2 (2급 2011년 1회)</vt:lpstr>
      <vt:lpstr>기출문제풀이3 (1급 2011년 1회)</vt:lpstr>
      <vt:lpstr>기출문제풀이4 (1급 2011년 2회)</vt:lpstr>
      <vt:lpstr>정 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홍길동</cp:lastModifiedBy>
  <cp:revision>231</cp:revision>
  <dcterms:created xsi:type="dcterms:W3CDTF">2012-01-12T16:29:24Z</dcterms:created>
  <dcterms:modified xsi:type="dcterms:W3CDTF">2012-03-12T17:28:11Z</dcterms:modified>
</cp:coreProperties>
</file>