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handoutMasterIdLst>
    <p:handoutMasterId r:id="rId35"/>
  </p:handoutMasterIdLst>
  <p:sldIdLst>
    <p:sldId id="256" r:id="rId2"/>
    <p:sldId id="257" r:id="rId3"/>
    <p:sldId id="290" r:id="rId4"/>
    <p:sldId id="297" r:id="rId5"/>
    <p:sldId id="311" r:id="rId6"/>
    <p:sldId id="312" r:id="rId7"/>
    <p:sldId id="313" r:id="rId8"/>
    <p:sldId id="314" r:id="rId9"/>
    <p:sldId id="315" r:id="rId10"/>
    <p:sldId id="320" r:id="rId11"/>
    <p:sldId id="317" r:id="rId12"/>
    <p:sldId id="316" r:id="rId13"/>
    <p:sldId id="318" r:id="rId14"/>
    <p:sldId id="319" r:id="rId15"/>
    <p:sldId id="293" r:id="rId16"/>
    <p:sldId id="298" r:id="rId17"/>
    <p:sldId id="302" r:id="rId18"/>
    <p:sldId id="303" r:id="rId19"/>
    <p:sldId id="305" r:id="rId20"/>
    <p:sldId id="306" r:id="rId21"/>
    <p:sldId id="307" r:id="rId22"/>
    <p:sldId id="294" r:id="rId23"/>
    <p:sldId id="304" r:id="rId24"/>
    <p:sldId id="308" r:id="rId25"/>
    <p:sldId id="309" r:id="rId26"/>
    <p:sldId id="310" r:id="rId27"/>
    <p:sldId id="295" r:id="rId28"/>
    <p:sldId id="284" r:id="rId29"/>
    <p:sldId id="288" r:id="rId30"/>
    <p:sldId id="291" r:id="rId31"/>
    <p:sldId id="292" r:id="rId32"/>
    <p:sldId id="287" r:id="rId33"/>
    <p:sldId id="259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63" autoAdjust="0"/>
    <p:restoredTop sz="94660"/>
  </p:normalViewPr>
  <p:slideViewPr>
    <p:cSldViewPr>
      <p:cViewPr>
        <p:scale>
          <a:sx n="100" d="100"/>
          <a:sy n="100" d="100"/>
        </p:scale>
        <p:origin x="-3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BEDF5-6A6E-4FB1-8D46-E19B84B3D3B0}" type="datetimeFigureOut">
              <a:rPr lang="ko-KR" altLang="en-US" smtClean="0"/>
              <a:t>2012-03-14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36F60-A451-46B8-B5EA-98E4A9A37E5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2143116"/>
            <a:ext cx="7715304" cy="150019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4000" smtClean="0"/>
              <a:t>SP15</a:t>
            </a:r>
            <a:r>
              <a:rPr lang="ko-KR" altLang="en-US" sz="4000" smtClean="0"/>
              <a:t>장</a:t>
            </a:r>
            <a:r>
              <a:rPr lang="en-US" altLang="ko-KR" sz="4000" smtClean="0"/>
              <a:t>. </a:t>
            </a:r>
            <a:r>
              <a:rPr lang="ko-KR" altLang="en-US" sz="4000" smtClean="0"/>
              <a:t>피벗테이블</a:t>
            </a:r>
            <a:r>
              <a:rPr lang="en-US" altLang="ko-KR" sz="4000" smtClean="0"/>
              <a:t>,</a:t>
            </a:r>
            <a:r>
              <a:rPr lang="ko-KR" altLang="en-US" sz="4000" smtClean="0"/>
              <a:t>시나리오</a:t>
            </a:r>
            <a:r>
              <a:rPr lang="en-US" altLang="ko-KR" sz="4000" smtClean="0"/>
              <a:t>,</a:t>
            </a:r>
            <a:r>
              <a:rPr lang="ko-KR" altLang="en-US" sz="4000" smtClean="0"/>
              <a:t>목표값찾기</a:t>
            </a:r>
            <a:r>
              <a:rPr lang="en-US" altLang="ko-KR" sz="4000" smtClean="0"/>
              <a:t>,</a:t>
            </a:r>
            <a:r>
              <a:rPr lang="ko-KR" altLang="en-US" sz="4000" smtClean="0"/>
              <a:t>해찾기</a:t>
            </a:r>
            <a:endParaRPr lang="ko-KR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000240"/>
            <a:ext cx="6672283" cy="38879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000100" y="714356"/>
            <a:ext cx="7215238" cy="714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담당자를 선택하고 보고서필터 영역으로 드래그앤드랍한다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786446" y="2786058"/>
            <a:ext cx="642942" cy="1428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786446" y="4572008"/>
            <a:ext cx="1000132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285992"/>
            <a:ext cx="2151058" cy="34905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2285992"/>
            <a:ext cx="38290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1000100" y="714356"/>
            <a:ext cx="7215238" cy="12144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판매수량을 선택하고 역삼각형을 눌러 나온 메뉴에서 값필드설정을 클릭한다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 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값필드설정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대화상자가 나오면 평균을 선택하고 확인을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판매금액도 같은 방법으로 평균을 지정한다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14554"/>
            <a:ext cx="3203317" cy="31957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1000100" y="714356"/>
            <a:ext cx="7215238" cy="12144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표안에 셀포인터를 두고 마우스오른쪽버튼 빠른 메뉴가 나오면 피벗테이블 옵션을 클릭한다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 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피벗테이블 대화상자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가 나오면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요약 및 필터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탭으로 가서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행총합계표시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앞의 체크 표시를 푼다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214554"/>
            <a:ext cx="3629035" cy="315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57224" y="1071546"/>
            <a:ext cx="7215238" cy="714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숫자영역을 선택하고 홈탭의 쉽표스타일을 선택하면 천단위마다 구분기호가 생긴다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000372"/>
            <a:ext cx="7572396" cy="25399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모서리가 둥근 직사각형 4"/>
          <p:cNvSpPr/>
          <p:nvPr/>
        </p:nvSpPr>
        <p:spPr>
          <a:xfrm>
            <a:off x="6500826" y="2857496"/>
            <a:ext cx="428628" cy="5715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786058"/>
            <a:ext cx="7677173" cy="18485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857224" y="1071546"/>
            <a:ext cx="5643602" cy="10001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latin typeface="HY울릉도M" pitchFamily="18" charset="-127"/>
                <a:ea typeface="HY울릉도M" pitchFamily="18" charset="-127"/>
              </a:rPr>
              <a:t> 완성된 피벗테이블이다</a:t>
            </a:r>
            <a:endParaRPr lang="ko-KR" altLang="en-US" sz="280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1196752"/>
            <a:ext cx="8579296" cy="5328592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시나리오는 여러 가지 상황에 따른 변수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결과값의 변화를 예측 할 수 있게 해주는 기능이다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결과에 대해 </a:t>
            </a:r>
            <a:r>
              <a:rPr lang="ko-KR" altLang="en-US" dirty="0" err="1" smtClean="0"/>
              <a:t>셀주소</a:t>
            </a:r>
            <a:r>
              <a:rPr lang="ko-KR" altLang="en-US" dirty="0" smtClean="0"/>
              <a:t> 절대 </a:t>
            </a:r>
            <a:r>
              <a:rPr lang="ko-KR" altLang="en-US" dirty="0" err="1" smtClean="0"/>
              <a:t>참조형으로</a:t>
            </a:r>
            <a:r>
              <a:rPr lang="ko-KR" altLang="en-US" dirty="0" smtClean="0"/>
              <a:t> 나타나므로 </a:t>
            </a:r>
            <a:r>
              <a:rPr lang="ko-KR" altLang="en-US" dirty="0" err="1" smtClean="0"/>
              <a:t>셀이름을</a:t>
            </a:r>
            <a:r>
              <a:rPr lang="ko-KR" altLang="en-US" dirty="0" smtClean="0"/>
              <a:t> 먼저 정의해주는 것이 좋다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시나리오의 결과는 </a:t>
            </a:r>
            <a:r>
              <a:rPr lang="ko-KR" altLang="en-US" dirty="0" smtClean="0">
                <a:solidFill>
                  <a:srgbClr val="7030A0"/>
                </a:solidFill>
              </a:rPr>
              <a:t>요약보고서</a:t>
            </a:r>
            <a:r>
              <a:rPr lang="ko-KR" altLang="en-US" dirty="0" smtClean="0"/>
              <a:t>나 </a:t>
            </a:r>
            <a:r>
              <a:rPr lang="ko-KR" altLang="en-US" dirty="0" smtClean="0">
                <a:solidFill>
                  <a:srgbClr val="7030A0"/>
                </a:solidFill>
              </a:rPr>
              <a:t>피벗테이블 보고서</a:t>
            </a:r>
            <a:r>
              <a:rPr lang="ko-KR" altLang="en-US" dirty="0" smtClean="0"/>
              <a:t>로 만들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요약보고서는 결과 셀을 지정하지 않아도 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피벗테이블 보고서는 결과 셀을 반드시 지정해 주어야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시나리오 보고서는 현재 작업 워크시트 </a:t>
            </a:r>
            <a:r>
              <a:rPr lang="ko-KR" altLang="en-US" dirty="0" smtClean="0">
                <a:solidFill>
                  <a:srgbClr val="7030A0"/>
                </a:solidFill>
              </a:rPr>
              <a:t>앞</a:t>
            </a:r>
            <a:r>
              <a:rPr lang="ko-KR" altLang="en-US" dirty="0" smtClean="0"/>
              <a:t>에 생성된다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리본메뉴의 </a:t>
            </a:r>
            <a:r>
              <a:rPr lang="en-US" altLang="ko-KR" dirty="0" smtClean="0">
                <a:solidFill>
                  <a:srgbClr val="7030A0"/>
                </a:solidFill>
              </a:rPr>
              <a:t>[</a:t>
            </a:r>
            <a:r>
              <a:rPr lang="ko-KR" altLang="en-US" dirty="0" smtClean="0">
                <a:solidFill>
                  <a:srgbClr val="7030A0"/>
                </a:solidFill>
              </a:rPr>
              <a:t>데이터</a:t>
            </a:r>
            <a:r>
              <a:rPr lang="en-US" altLang="ko-KR" dirty="0" smtClean="0">
                <a:solidFill>
                  <a:srgbClr val="7030A0"/>
                </a:solidFill>
              </a:rPr>
              <a:t>]-[</a:t>
            </a:r>
            <a:r>
              <a:rPr lang="ko-KR" altLang="en-US" dirty="0" smtClean="0">
                <a:solidFill>
                  <a:srgbClr val="7030A0"/>
                </a:solidFill>
              </a:rPr>
              <a:t>가상분석</a:t>
            </a:r>
            <a:r>
              <a:rPr lang="en-US" altLang="ko-KR" dirty="0" smtClean="0">
                <a:solidFill>
                  <a:srgbClr val="7030A0"/>
                </a:solidFill>
              </a:rPr>
              <a:t>]-[</a:t>
            </a:r>
            <a:r>
              <a:rPr lang="ko-KR" altLang="en-US" dirty="0" smtClean="0">
                <a:solidFill>
                  <a:srgbClr val="7030A0"/>
                </a:solidFill>
              </a:rPr>
              <a:t>시나리오관리자</a:t>
            </a:r>
            <a:r>
              <a:rPr lang="en-US" altLang="ko-KR" dirty="0" smtClean="0">
                <a:solidFill>
                  <a:srgbClr val="7030A0"/>
                </a:solidFill>
              </a:rPr>
              <a:t>]</a:t>
            </a:r>
            <a:r>
              <a:rPr lang="ko-KR" altLang="en-US" dirty="0" smtClean="0"/>
              <a:t>를 이용해 만든다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시나리오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1124744"/>
            <a:ext cx="8568952" cy="1800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‘</a:t>
            </a:r>
            <a:r>
              <a:rPr lang="ko-KR" altLang="en-US" sz="1400" dirty="0" err="1" smtClean="0">
                <a:latin typeface="HY울릉도M" pitchFamily="18" charset="-127"/>
                <a:ea typeface="HY울릉도M" pitchFamily="18" charset="-127"/>
              </a:rPr>
              <a:t>상공마트</a:t>
            </a:r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 가전제품 판매 현황’ 표에서 </a:t>
            </a:r>
            <a:r>
              <a:rPr lang="ko-KR" altLang="en-US" sz="1400" dirty="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고객별</a:t>
            </a:r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할인율 일반</a:t>
            </a:r>
            <a:r>
              <a:rPr lang="en-US" altLang="ko-KR" sz="1400" dirty="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[B16]</a:t>
            </a:r>
            <a:r>
              <a:rPr lang="ko-KR" altLang="en-US" sz="1400" dirty="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과 골드</a:t>
            </a:r>
            <a:r>
              <a:rPr lang="en-US" altLang="ko-KR" sz="1400" dirty="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[C16]</a:t>
            </a:r>
            <a:r>
              <a:rPr lang="ko-KR" altLang="en-US" sz="1400" dirty="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가 다음과 같이 변동하는 </a:t>
            </a:r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경우 </a:t>
            </a:r>
            <a:r>
              <a:rPr lang="ko-KR" altLang="en-US" sz="1400" dirty="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판매 총 합계</a:t>
            </a:r>
            <a:r>
              <a:rPr lang="en-US" altLang="ko-KR" sz="1400" dirty="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[F12]</a:t>
            </a:r>
            <a:r>
              <a:rPr lang="ko-KR" altLang="en-US" sz="1400" dirty="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의 변동 시나리오를 </a:t>
            </a:r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작성하시오</a:t>
            </a:r>
          </a:p>
          <a:p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▸ 셀 이름 정의 </a:t>
            </a:r>
            <a:r>
              <a:rPr lang="en-US" altLang="ko-KR" sz="1400" dirty="0" smtClean="0">
                <a:latin typeface="HY울릉도M" pitchFamily="18" charset="-127"/>
                <a:ea typeface="HY울릉도M" pitchFamily="18" charset="-127"/>
              </a:rPr>
              <a:t>: [B16] </a:t>
            </a:r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셀은 ‘일반’</a:t>
            </a:r>
            <a:r>
              <a:rPr lang="en-US" altLang="ko-KR" sz="1400" dirty="0" smtClean="0">
                <a:latin typeface="HY울릉도M" pitchFamily="18" charset="-127"/>
                <a:ea typeface="HY울릉도M" pitchFamily="18" charset="-127"/>
              </a:rPr>
              <a:t>, [C16] </a:t>
            </a:r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셀은 ‘골드’</a:t>
            </a:r>
            <a:r>
              <a:rPr lang="en-US" altLang="ko-KR" sz="1400" dirty="0" smtClean="0">
                <a:latin typeface="HY울릉도M" pitchFamily="18" charset="-127"/>
                <a:ea typeface="HY울릉도M" pitchFamily="18" charset="-127"/>
              </a:rPr>
              <a:t>, [F12] </a:t>
            </a:r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셀은 ‘판매총합계’</a:t>
            </a:r>
            <a:r>
              <a:rPr lang="ko-KR" altLang="en-US" sz="1400" dirty="0" err="1" smtClean="0">
                <a:latin typeface="HY울릉도M" pitchFamily="18" charset="-127"/>
                <a:ea typeface="HY울릉도M" pitchFamily="18" charset="-127"/>
              </a:rPr>
              <a:t>로</a:t>
            </a:r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 정의하시오</a:t>
            </a:r>
          </a:p>
          <a:p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▸ 시나리오</a:t>
            </a:r>
            <a:r>
              <a:rPr lang="en-US" altLang="ko-KR" sz="1400" dirty="0" smtClean="0">
                <a:latin typeface="HY울릉도M" pitchFamily="18" charset="-127"/>
                <a:ea typeface="HY울릉도M" pitchFamily="18" charset="-127"/>
              </a:rPr>
              <a:t>1 : </a:t>
            </a:r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시나리오 이름은 ‘인상’</a:t>
            </a:r>
            <a:r>
              <a:rPr lang="en-US" altLang="ko-KR" sz="1400" dirty="0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고객별 할인율은 일반 </a:t>
            </a:r>
            <a:r>
              <a:rPr lang="en-US" altLang="ko-KR" sz="1400" dirty="0" smtClean="0">
                <a:latin typeface="HY울릉도M" pitchFamily="18" charset="-127"/>
                <a:ea typeface="HY울릉도M" pitchFamily="18" charset="-127"/>
              </a:rPr>
              <a:t>15%, </a:t>
            </a:r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골드 </a:t>
            </a:r>
            <a:r>
              <a:rPr lang="en-US" altLang="ko-KR" sz="1400" dirty="0" smtClean="0">
                <a:latin typeface="HY울릉도M" pitchFamily="18" charset="-127"/>
                <a:ea typeface="HY울릉도M" pitchFamily="18" charset="-127"/>
              </a:rPr>
              <a:t>20%</a:t>
            </a:r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로 설정하시오</a:t>
            </a:r>
          </a:p>
          <a:p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▸ 시나리오</a:t>
            </a:r>
            <a:r>
              <a:rPr lang="en-US" altLang="ko-KR" sz="1400" dirty="0" smtClean="0">
                <a:latin typeface="HY울릉도M" pitchFamily="18" charset="-127"/>
                <a:ea typeface="HY울릉도M" pitchFamily="18" charset="-127"/>
              </a:rPr>
              <a:t>2 : </a:t>
            </a:r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시나리오 이름은 ‘인하’</a:t>
            </a:r>
            <a:r>
              <a:rPr lang="en-US" altLang="ko-KR" sz="1400" dirty="0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고객별 할인율을 일반 </a:t>
            </a:r>
            <a:r>
              <a:rPr lang="en-US" altLang="ko-KR" sz="1400" dirty="0" smtClean="0">
                <a:latin typeface="HY울릉도M" pitchFamily="18" charset="-127"/>
                <a:ea typeface="HY울릉도M" pitchFamily="18" charset="-127"/>
              </a:rPr>
              <a:t>10%, </a:t>
            </a:r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골드 </a:t>
            </a:r>
            <a:r>
              <a:rPr lang="en-US" altLang="ko-KR" sz="1400" dirty="0" smtClean="0">
                <a:latin typeface="HY울릉도M" pitchFamily="18" charset="-127"/>
                <a:ea typeface="HY울릉도M" pitchFamily="18" charset="-127"/>
              </a:rPr>
              <a:t>15%</a:t>
            </a:r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로 설정하시오</a:t>
            </a:r>
          </a:p>
          <a:p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▸ 시나리오 요약 시트는 ‘분석작업</a:t>
            </a:r>
            <a:r>
              <a:rPr lang="en-US" altLang="ko-KR" sz="1400" dirty="0" smtClean="0">
                <a:latin typeface="HY울릉도M" pitchFamily="18" charset="-127"/>
                <a:ea typeface="HY울릉도M" pitchFamily="18" charset="-127"/>
              </a:rPr>
              <a:t>-2’ </a:t>
            </a:r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시트의 바로 앞에 위치시키시오</a:t>
            </a:r>
          </a:p>
          <a:p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▸ 시나리오 요약 보고서 작성시 정답과 일치하여야 하며</a:t>
            </a:r>
            <a:r>
              <a:rPr lang="en-US" altLang="ko-KR" sz="1400" dirty="0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오자로 인한 부분 점수는 인정하지 않음</a:t>
            </a:r>
            <a:endParaRPr lang="ko-KR" altLang="en-US" sz="1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39552" y="548680"/>
            <a:ext cx="5328592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다음 지시사항에 따라 시나리오를 작성해보자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356992"/>
            <a:ext cx="5913289" cy="2749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861048"/>
            <a:ext cx="3875693" cy="2541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27584" y="764704"/>
            <a:ext cx="705678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먼저 셀 이름을 정의 한다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=&gt; [B16]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셀은 ‘일반’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, [C16]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셀은 ‘골드’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, [F12]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셀은 ‘판매총합계’</a:t>
            </a:r>
            <a:r>
              <a:rPr lang="ko-KR" altLang="en-US" dirty="0" err="1" smtClean="0">
                <a:latin typeface="HY울릉도M" pitchFamily="18" charset="-127"/>
                <a:ea typeface="HY울릉도M" pitchFamily="18" charset="-127"/>
              </a:rPr>
              <a:t>로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정의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3068960"/>
            <a:ext cx="7056784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셀 이름을 정의했으면 다음으로 리본메뉴의 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데이터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]-[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가상분석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]-[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시나리오관리자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dirty="0" err="1" smtClean="0">
                <a:latin typeface="HY울릉도M" pitchFamily="18" charset="-127"/>
                <a:ea typeface="HY울릉도M" pitchFamily="18" charset="-127"/>
              </a:rPr>
              <a:t>를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실행 시킨다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923928" y="4365104"/>
            <a:ext cx="79208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148064" y="3933056"/>
            <a:ext cx="2376264" cy="1080120"/>
          </a:xfrm>
          <a:prstGeom prst="wedgeRoundRectCallout">
            <a:avLst>
              <a:gd name="adj1" fmla="val -66529"/>
              <a:gd name="adj2" fmla="val -1069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추가 버튼을 누른다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772816"/>
            <a:ext cx="21971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1772816"/>
            <a:ext cx="2082800" cy="720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1772816"/>
            <a:ext cx="2311400" cy="720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0072" y="5229200"/>
            <a:ext cx="2357025" cy="1152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76672"/>
            <a:ext cx="346438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476672"/>
            <a:ext cx="30099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717032"/>
            <a:ext cx="3456384" cy="244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3717032"/>
            <a:ext cx="30099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211960" y="1772816"/>
            <a:ext cx="4464496" cy="11521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latin typeface="HY울릉도M" pitchFamily="18" charset="-127"/>
                <a:ea typeface="HY울릉도M" pitchFamily="18" charset="-127"/>
              </a:rPr>
              <a:t>시나리오 편집 상자에서 시나리오 이름에 </a:t>
            </a: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sz="1600" dirty="0" smtClean="0">
                <a:latin typeface="HY울릉도M" pitchFamily="18" charset="-127"/>
                <a:ea typeface="HY울릉도M" pitchFamily="18" charset="-127"/>
              </a:rPr>
              <a:t>인상</a:t>
            </a: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”</a:t>
            </a:r>
            <a:r>
              <a:rPr lang="ko-KR" altLang="en-US" sz="1600" dirty="0" smtClean="0">
                <a:latin typeface="HY울릉도M" pitchFamily="18" charset="-127"/>
                <a:ea typeface="HY울릉도M" pitchFamily="18" charset="-127"/>
              </a:rPr>
              <a:t>을 입력하고</a:t>
            </a: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z="1600" dirty="0" err="1" smtClean="0">
                <a:latin typeface="HY울릉도M" pitchFamily="18" charset="-127"/>
                <a:ea typeface="HY울릉도M" pitchFamily="18" charset="-127"/>
              </a:rPr>
              <a:t>변경셀을</a:t>
            </a:r>
            <a:r>
              <a:rPr lang="ko-KR" altLang="en-US" sz="1600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B16</a:t>
            </a:r>
            <a:r>
              <a:rPr lang="ko-KR" altLang="en-US" sz="1600" dirty="0" smtClean="0">
                <a:latin typeface="HY울릉도M" pitchFamily="18" charset="-127"/>
                <a:ea typeface="HY울릉도M" pitchFamily="18" charset="-127"/>
              </a:rPr>
              <a:t>을 클릭하면 절대주소로 입력된다</a:t>
            </a: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r>
              <a:rPr lang="ko-KR" altLang="en-US" sz="1600" dirty="0" smtClean="0">
                <a:latin typeface="HY울릉도M" pitchFamily="18" charset="-127"/>
                <a:ea typeface="HY울릉도M" pitchFamily="18" charset="-127"/>
              </a:rPr>
              <a:t>값을</a:t>
            </a: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 0.15</a:t>
            </a:r>
            <a:r>
              <a:rPr lang="ko-KR" altLang="en-US" sz="1600" dirty="0" smtClean="0">
                <a:latin typeface="HY울릉도M" pitchFamily="18" charset="-127"/>
                <a:ea typeface="HY울릉도M" pitchFamily="18" charset="-127"/>
              </a:rPr>
              <a:t>를 입력하고 확인을 누른다</a:t>
            </a:r>
            <a:endParaRPr lang="ko-KR" altLang="en-US" sz="16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11960" y="4941168"/>
            <a:ext cx="4032448" cy="12241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latin typeface="HY울릉도M" pitchFamily="18" charset="-127"/>
                <a:ea typeface="HY울릉도M" pitchFamily="18" charset="-127"/>
              </a:rPr>
              <a:t>시나리오 편집 상자에서 시나리오 이름에 </a:t>
            </a: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sz="1600" dirty="0" smtClean="0">
                <a:latin typeface="HY울릉도M" pitchFamily="18" charset="-127"/>
                <a:ea typeface="HY울릉도M" pitchFamily="18" charset="-127"/>
              </a:rPr>
              <a:t>인상</a:t>
            </a: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”</a:t>
            </a:r>
            <a:r>
              <a:rPr lang="ko-KR" altLang="en-US" sz="1600" dirty="0" smtClean="0">
                <a:latin typeface="HY울릉도M" pitchFamily="18" charset="-127"/>
                <a:ea typeface="HY울릉도M" pitchFamily="18" charset="-127"/>
              </a:rPr>
              <a:t>을 선택하고</a:t>
            </a: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z="1600" dirty="0" err="1" smtClean="0">
                <a:latin typeface="HY울릉도M" pitchFamily="18" charset="-127"/>
                <a:ea typeface="HY울릉도M" pitchFamily="18" charset="-127"/>
              </a:rPr>
              <a:t>변경셀을</a:t>
            </a:r>
            <a:r>
              <a:rPr lang="ko-KR" altLang="en-US" sz="1600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C16</a:t>
            </a:r>
            <a:r>
              <a:rPr lang="ko-KR" altLang="en-US" sz="1600" dirty="0" smtClean="0">
                <a:latin typeface="HY울릉도M" pitchFamily="18" charset="-127"/>
                <a:ea typeface="HY울릉도M" pitchFamily="18" charset="-127"/>
              </a:rPr>
              <a:t>을 클릭하면 절대주소로 입력된다</a:t>
            </a: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r>
              <a:rPr lang="ko-KR" altLang="en-US" sz="1600" dirty="0" smtClean="0">
                <a:latin typeface="HY울릉도M" pitchFamily="18" charset="-127"/>
                <a:ea typeface="HY울릉도M" pitchFamily="18" charset="-127"/>
              </a:rPr>
              <a:t>값을</a:t>
            </a:r>
            <a:r>
              <a:rPr lang="en-US" altLang="ko-KR" sz="1600" dirty="0" smtClean="0">
                <a:latin typeface="HY울릉도M" pitchFamily="18" charset="-127"/>
                <a:ea typeface="HY울릉도M" pitchFamily="18" charset="-127"/>
              </a:rPr>
              <a:t> 0.2</a:t>
            </a:r>
            <a:r>
              <a:rPr lang="ko-KR" altLang="en-US" sz="1600" dirty="0" smtClean="0">
                <a:latin typeface="HY울릉도M" pitchFamily="18" charset="-127"/>
                <a:ea typeface="HY울릉도M" pitchFamily="18" charset="-127"/>
              </a:rPr>
              <a:t>를 입력하고 확인을 누른다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303847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124744"/>
            <a:ext cx="41243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755576" y="476672"/>
            <a:ext cx="2952328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시나리오 관리자에서 다시 </a:t>
            </a:r>
            <a:r>
              <a:rPr lang="en-US" altLang="ko-KR" sz="1400" dirty="0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추가</a:t>
            </a:r>
            <a:r>
              <a:rPr lang="en-US" altLang="ko-KR" sz="1400" dirty="0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를 누르고</a:t>
            </a:r>
            <a:endParaRPr lang="ko-KR" altLang="en-US" sz="1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27984" y="476672"/>
            <a:ext cx="4176464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시나리오 이름에 </a:t>
            </a:r>
            <a:r>
              <a:rPr lang="en-US" altLang="ko-KR" sz="1400" dirty="0" smtClean="0"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인하</a:t>
            </a:r>
            <a:r>
              <a:rPr lang="en-US" altLang="ko-KR" sz="1400" dirty="0" smtClean="0">
                <a:latin typeface="HY울릉도M" pitchFamily="18" charset="-127"/>
                <a:ea typeface="HY울릉도M" pitchFamily="18" charset="-127"/>
              </a:rPr>
              <a:t>”</a:t>
            </a:r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를 입력하고 변경 셀에 </a:t>
            </a:r>
            <a:r>
              <a:rPr lang="en-US" altLang="ko-KR" sz="1400" dirty="0" smtClean="0">
                <a:latin typeface="HY울릉도M" pitchFamily="18" charset="-127"/>
                <a:ea typeface="HY울릉도M" pitchFamily="18" charset="-127"/>
              </a:rPr>
              <a:t>B16</a:t>
            </a:r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을 클릭한다</a:t>
            </a:r>
            <a:r>
              <a:rPr lang="en-US" altLang="ko-KR" sz="1400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sz="1400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5085184"/>
            <a:ext cx="30099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5085184"/>
            <a:ext cx="30099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827584" y="4509120"/>
            <a:ext cx="5832648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변경 셀에 </a:t>
            </a:r>
            <a:r>
              <a:rPr lang="en-US" altLang="ko-KR" sz="1400" dirty="0" smtClean="0">
                <a:latin typeface="HY울릉도M" pitchFamily="18" charset="-127"/>
                <a:ea typeface="HY울릉도M" pitchFamily="18" charset="-127"/>
              </a:rPr>
              <a:t>B16</a:t>
            </a:r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에는 </a:t>
            </a:r>
            <a:r>
              <a:rPr lang="en-US" altLang="ko-KR" sz="1400" dirty="0" smtClean="0">
                <a:latin typeface="HY울릉도M" pitchFamily="18" charset="-127"/>
                <a:ea typeface="HY울릉도M" pitchFamily="18" charset="-127"/>
              </a:rPr>
              <a:t>0.1  C16</a:t>
            </a:r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에는 </a:t>
            </a:r>
            <a:r>
              <a:rPr lang="en-US" altLang="ko-KR" sz="1400" dirty="0" smtClean="0">
                <a:latin typeface="HY울릉도M" pitchFamily="18" charset="-127"/>
                <a:ea typeface="HY울릉도M" pitchFamily="18" charset="-127"/>
              </a:rPr>
              <a:t>0.15</a:t>
            </a:r>
            <a:r>
              <a:rPr lang="ko-KR" altLang="en-US" sz="1400" dirty="0" smtClean="0">
                <a:latin typeface="HY울릉도M" pitchFamily="18" charset="-127"/>
                <a:ea typeface="HY울릉도M" pitchFamily="18" charset="-127"/>
              </a:rPr>
              <a:t>를 입력한다</a:t>
            </a:r>
            <a:r>
              <a:rPr lang="en-US" altLang="ko-KR" sz="1400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sz="1400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smtClean="0"/>
              <a:t>1. </a:t>
            </a:r>
            <a:r>
              <a:rPr lang="ko-KR" altLang="en-US" sz="3600" smtClean="0"/>
              <a:t>피벗테이블</a:t>
            </a:r>
            <a:endParaRPr lang="en-US" altLang="ko-KR" sz="3600" smtClean="0"/>
          </a:p>
          <a:p>
            <a:pPr>
              <a:lnSpc>
                <a:spcPct val="150000"/>
              </a:lnSpc>
            </a:pPr>
            <a:r>
              <a:rPr lang="en-US" altLang="ko-KR" sz="3600" smtClean="0"/>
              <a:t>2. </a:t>
            </a:r>
            <a:r>
              <a:rPr lang="ko-KR" altLang="en-US" sz="3600" smtClean="0"/>
              <a:t>시나리오</a:t>
            </a:r>
            <a:endParaRPr lang="en-US" altLang="ko-KR" sz="3600" smtClean="0"/>
          </a:p>
          <a:p>
            <a:pPr>
              <a:lnSpc>
                <a:spcPct val="150000"/>
              </a:lnSpc>
            </a:pPr>
            <a:r>
              <a:rPr lang="en-US" altLang="ko-KR" sz="3600" smtClean="0"/>
              <a:t>3. </a:t>
            </a:r>
            <a:r>
              <a:rPr lang="ko-KR" altLang="en-US" sz="3600" smtClean="0"/>
              <a:t>목표값 찾기</a:t>
            </a:r>
            <a:endParaRPr lang="en-US" altLang="ko-KR" sz="3600" smtClean="0"/>
          </a:p>
          <a:p>
            <a:pPr>
              <a:lnSpc>
                <a:spcPct val="150000"/>
              </a:lnSpc>
            </a:pPr>
            <a:r>
              <a:rPr lang="en-US" altLang="ko-KR" sz="3600" smtClean="0"/>
              <a:t>4. </a:t>
            </a:r>
            <a:r>
              <a:rPr lang="ko-KR" altLang="en-US" sz="3600" smtClean="0"/>
              <a:t>해찾기</a:t>
            </a:r>
            <a:r>
              <a:rPr lang="en-US" altLang="ko-KR" sz="3600" smtClean="0"/>
              <a:t> </a:t>
            </a:r>
            <a:endParaRPr lang="ko-KR" altLang="en-US" sz="36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548680"/>
            <a:ext cx="303847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005064"/>
            <a:ext cx="5578822" cy="21953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4139952" y="548680"/>
            <a:ext cx="3888432" cy="15841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시나리오 관리자에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인상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”, “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인하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”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의 시나리오 가 생성된것을 목록에서 확인 할 수 있다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다음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요약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”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을 선택한다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12160" y="3933056"/>
            <a:ext cx="2808312" cy="18722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요약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”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을 누르면 시나리오 요약 대화상자가 실행되고 결과셀에 판매총합계 셀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(F12)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을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클릭하면 절대주소로 표현된다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확인을 누른다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7383041" cy="31843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모서리가 둥근 직사각형 2"/>
          <p:cNvSpPr/>
          <p:nvPr/>
        </p:nvSpPr>
        <p:spPr>
          <a:xfrm>
            <a:off x="1331640" y="980728"/>
            <a:ext cx="6120680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HY울릉도M" pitchFamily="18" charset="-127"/>
                <a:ea typeface="HY울릉도M" pitchFamily="18" charset="-127"/>
              </a:rPr>
              <a:t>최종적으로 시나리오 가 작성된 결과</a:t>
            </a:r>
            <a:endParaRPr lang="ko-KR" altLang="en-US" sz="20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63688" y="5301208"/>
            <a:ext cx="5400600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원본 데이터가 있는 워크시트의 앞쪽으로</a:t>
            </a:r>
            <a:endParaRPr lang="en-US" altLang="ko-KR" dirty="0" smtClean="0">
              <a:latin typeface="HY울릉도M" pitchFamily="18" charset="-127"/>
              <a:ea typeface="HY울릉도M" pitchFamily="18" charset="-127"/>
            </a:endParaRPr>
          </a:p>
          <a:p>
            <a:pPr algn="ctr"/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시나리오 요약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 워크시트가 생성된다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목표값</a:t>
            </a:r>
            <a:r>
              <a:rPr lang="ko-KR" altLang="en-US" dirty="0" smtClean="0"/>
              <a:t> 찾기는 결과값은 알고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결과를 도출하기 위한 입력 값을 알고자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사용하는 기능이다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최소한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수식 셀을 입력으로 하고</a:t>
            </a:r>
            <a:r>
              <a:rPr lang="en-US" altLang="ko-KR" dirty="0" smtClean="0"/>
              <a:t>, 1</a:t>
            </a:r>
            <a:r>
              <a:rPr lang="ko-KR" altLang="en-US" dirty="0" smtClean="0"/>
              <a:t>개 값을 구하고자 하는 것이 시나리오와 </a:t>
            </a:r>
            <a:r>
              <a:rPr lang="ko-KR" altLang="en-US" dirty="0" err="1" smtClean="0"/>
              <a:t>다른점이다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사용자가 원하는 데이터를 </a:t>
            </a:r>
            <a:r>
              <a:rPr lang="ko-KR" altLang="en-US" dirty="0" err="1" smtClean="0"/>
              <a:t>직접입력한다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리본메뉴의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]-[</a:t>
            </a:r>
            <a:r>
              <a:rPr lang="ko-KR" altLang="en-US" dirty="0" smtClean="0"/>
              <a:t>가상분석</a:t>
            </a:r>
            <a:r>
              <a:rPr lang="en-US" altLang="ko-KR" dirty="0" smtClean="0"/>
              <a:t>]-[</a:t>
            </a:r>
            <a:r>
              <a:rPr lang="ko-KR" altLang="en-US" dirty="0" err="1" smtClean="0"/>
              <a:t>목표값찾기</a:t>
            </a:r>
            <a:r>
              <a:rPr lang="en-US" altLang="ko-KR" dirty="0" smtClean="0"/>
              <a:t>]</a:t>
            </a:r>
            <a:r>
              <a:rPr lang="ko-KR" altLang="en-US" dirty="0" smtClean="0"/>
              <a:t>를 이용해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3. </a:t>
            </a:r>
            <a:r>
              <a:rPr lang="ko-KR" altLang="en-US" smtClean="0"/>
              <a:t>목표값 찾기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340768"/>
            <a:ext cx="8496944" cy="1368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표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1]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에서 </a:t>
            </a:r>
            <a:r>
              <a:rPr lang="ko-KR" altLang="en-US" sz="2400" dirty="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월납입금액</a:t>
            </a:r>
            <a:r>
              <a:rPr lang="en-US" altLang="ko-KR" sz="2400" dirty="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[B8]</a:t>
            </a:r>
            <a:r>
              <a:rPr lang="ko-KR" altLang="en-US" sz="2400" dirty="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이 </a:t>
            </a:r>
            <a:r>
              <a:rPr lang="en-US" altLang="ko-KR" sz="2400" dirty="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399,000 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이 </a:t>
            </a:r>
            <a:r>
              <a:rPr lang="ko-KR" altLang="en-US" sz="2400" dirty="0" smtClean="0">
                <a:solidFill>
                  <a:srgbClr val="FF0000"/>
                </a:solidFill>
                <a:latin typeface="HY울릉도M" pitchFamily="18" charset="-127"/>
                <a:ea typeface="HY울릉도M" pitchFamily="18" charset="-127"/>
              </a:rPr>
              <a:t>되게 하려면 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상환기간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(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월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)[B7]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은 몇 개월이 되어야 하는지 목표값 찾기 기능을 이용하여 계산하시오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en-US" altLang="ko-KR" sz="2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9552" y="548680"/>
            <a:ext cx="5328592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다음 지시사항에 따라 목표 값 찾기를 실행해보자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212976"/>
            <a:ext cx="4597400" cy="246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1600" y="836712"/>
            <a:ext cx="7200800" cy="792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수식이 있는 셀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B8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에 셀포인터를 위치시키고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리본메뉴의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데이터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]-[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가상분석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]-[</a:t>
            </a:r>
            <a:r>
              <a:rPr lang="ko-KR" altLang="en-US" dirty="0" err="1" smtClean="0">
                <a:latin typeface="HY울릉도M" pitchFamily="18" charset="-127"/>
                <a:ea typeface="HY울릉도M" pitchFamily="18" charset="-127"/>
              </a:rPr>
              <a:t>목표값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찾기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를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클릭한다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060848"/>
            <a:ext cx="6381029" cy="35871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356992"/>
            <a:ext cx="7702823" cy="2794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251520" y="1556792"/>
            <a:ext cx="8496944" cy="14401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dirty="0" err="1" smtClean="0">
                <a:latin typeface="HY울릉도M" pitchFamily="18" charset="-127"/>
                <a:ea typeface="HY울릉도M" pitchFamily="18" charset="-127"/>
              </a:rPr>
              <a:t>목표값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찾기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대화상자가 실행되면 </a:t>
            </a:r>
            <a:r>
              <a:rPr lang="ko-KR" altLang="en-US" dirty="0" err="1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수식셀</a:t>
            </a:r>
            <a:r>
              <a:rPr lang="ko-KR" altLang="en-US" dirty="0" err="1" smtClean="0">
                <a:latin typeface="HY울릉도M" pitchFamily="18" charset="-127"/>
                <a:ea typeface="HY울릉도M" pitchFamily="18" charset="-127"/>
              </a:rPr>
              <a:t>에는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수식이 있는 셀을 선택하고 들어 왔으므로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B8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셀이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미리 입력되어 있고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dirty="0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찾는 값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은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399000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을 입력한다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</a:t>
            </a:r>
            <a:endParaRPr lang="en-US" altLang="ko-KR" dirty="0" smtClean="0">
              <a:latin typeface="HY울릉도M" pitchFamily="18" charset="-127"/>
              <a:ea typeface="HY울릉도M" pitchFamily="18" charset="-127"/>
            </a:endParaRPr>
          </a:p>
          <a:p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dirty="0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값을 바꿀 셀은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알기 원하는 셀 즉 이 문제 에서는 상환기간이 있는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B7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셀을 클릭하면 된다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확인을 클릭한다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501008"/>
            <a:ext cx="7067451" cy="2697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620688"/>
            <a:ext cx="6131347" cy="23398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모서리가 둥근 직사각형 3"/>
          <p:cNvSpPr/>
          <p:nvPr/>
        </p:nvSpPr>
        <p:spPr>
          <a:xfrm>
            <a:off x="3131840" y="2204864"/>
            <a:ext cx="86409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91880" y="5373216"/>
            <a:ext cx="86409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48064" y="2636912"/>
            <a:ext cx="3312368" cy="12961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상환기간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16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개월이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43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개월도 값이 바뀌어 잇는 것을 확인 할 수 있다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 찾기는 근본적으로 목표 값 찾기와 같은 기능을 하는 메뉴이다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목표 값 찾기는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입력 값만을 요구하지만 해 찾기는 여러 개의 입력 값을 변경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해찾기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국어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수학의 각 점수가 </a:t>
            </a:r>
            <a:r>
              <a:rPr lang="en-US" altLang="ko-KR" dirty="0" smtClean="0"/>
              <a:t>70, 80, 90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평균이 </a:t>
            </a:r>
            <a:r>
              <a:rPr lang="en-US" altLang="ko-KR" dirty="0" smtClean="0"/>
              <a:t>90</a:t>
            </a:r>
            <a:r>
              <a:rPr lang="ko-KR" altLang="en-US" dirty="0" smtClean="0"/>
              <a:t>이 되기 위한 국어 점수를 구하고자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 중 어떤 기능을 이용하는 것이 가장 적절한가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① 목표 값 찾기 ② 시나리오 분석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③ 데이터 통합  ④ 부분합 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1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2008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다음 중 피벗테이블 작성에 대한 설명으로 옳지 않은 것은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① 피벗 차트 작성시 피벗 테이블도 함께 작성된다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② 작성되어 있는 피벗 테이블의 레이아웃은 마우스로 드래그 하여 다시 수정할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③ 작성된 피벗 테이블을 삭제하면 피벗 차트도 삭제된다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④ 피벗 테이블을 작성할 때 데이터로 외부 데이터나 다중 통합 범위를 지정할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 lvl="1"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2 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2009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540060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피벗테이블은 많은 양의 데이터를 쉽게 한눈에 들어 올 수 있도록 </a:t>
            </a:r>
            <a:r>
              <a:rPr lang="ko-KR" altLang="en-US" dirty="0" smtClean="0">
                <a:solidFill>
                  <a:srgbClr val="7030A0"/>
                </a:solidFill>
              </a:rPr>
              <a:t>요약</a:t>
            </a:r>
            <a:r>
              <a:rPr lang="en-US" altLang="ko-KR" dirty="0" smtClean="0">
                <a:solidFill>
                  <a:srgbClr val="7030A0"/>
                </a:solidFill>
              </a:rPr>
              <a:t>.</a:t>
            </a:r>
            <a:r>
              <a:rPr lang="ko-KR" altLang="en-US" dirty="0" smtClean="0">
                <a:solidFill>
                  <a:srgbClr val="7030A0"/>
                </a:solidFill>
              </a:rPr>
              <a:t>분석해 </a:t>
            </a:r>
            <a:r>
              <a:rPr lang="ko-KR" altLang="en-US" dirty="0" smtClean="0"/>
              <a:t>주는 기능을 </a:t>
            </a:r>
            <a:r>
              <a:rPr lang="ko-KR" altLang="en-US" smtClean="0"/>
              <a:t>제공하는 </a:t>
            </a:r>
            <a:r>
              <a:rPr lang="ko-KR" altLang="en-US" smtClean="0"/>
              <a:t>분석도구이다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원본데이터의 행이나 열의 위치를 변경하여 여러 가지 형태로 표를 </a:t>
            </a:r>
            <a:r>
              <a:rPr lang="ko-KR" altLang="en-US" dirty="0" smtClean="0">
                <a:solidFill>
                  <a:srgbClr val="7030A0"/>
                </a:solidFill>
              </a:rPr>
              <a:t>재배치</a:t>
            </a:r>
            <a:r>
              <a:rPr lang="ko-KR" altLang="en-US" dirty="0" smtClean="0"/>
              <a:t>할 수 있는 기능을 제공한다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피벗테이블은 엑셀목록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,</a:t>
            </a:r>
            <a:r>
              <a:rPr lang="ko-KR" altLang="en-US" dirty="0" smtClean="0"/>
              <a:t>외부데이터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다른 피벗테이블의 데이터도 참조할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항목에 조건을 설정할 수 있고 그룹별로 통계치를 적용할 수도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피벗테이블 삽입은 리본메뉴 </a:t>
            </a:r>
            <a:r>
              <a:rPr lang="en-US" altLang="ko-KR" dirty="0" smtClean="0"/>
              <a:t>[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]</a:t>
            </a:r>
            <a:r>
              <a:rPr lang="ko-KR" altLang="en-US" dirty="0" smtClean="0"/>
              <a:t>탭의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피벗테이블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눌러 실행한다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피벗테이블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214422"/>
            <a:ext cx="8229600" cy="321471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다음 중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시나리오 관리자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실행 단추에 대한 설명으로 잘못된 것은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smtClean="0"/>
              <a:t>① [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] </a:t>
            </a:r>
            <a:r>
              <a:rPr lang="ko-KR" altLang="en-US" dirty="0" smtClean="0"/>
              <a:t>단추는 선택한 시나리오를 제거할 대 사용하는 것으로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실행 취소’ 단추를 이용하여 삭제된 시나리오를 복원할 수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② [</a:t>
            </a:r>
            <a:r>
              <a:rPr lang="ko-KR" altLang="en-US" dirty="0" smtClean="0"/>
              <a:t>편집</a:t>
            </a:r>
            <a:r>
              <a:rPr lang="en-US" altLang="ko-KR" dirty="0" smtClean="0"/>
              <a:t>] </a:t>
            </a:r>
            <a:r>
              <a:rPr lang="ko-KR" altLang="en-US" dirty="0" smtClean="0"/>
              <a:t>단추는 선택한 시나리오를 수정할 때 사용하는 것으로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시나리오 이름과 대상 셀의 범위를 수정할 수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③ [</a:t>
            </a:r>
            <a:r>
              <a:rPr lang="ko-KR" altLang="en-US" dirty="0" smtClean="0"/>
              <a:t>병합</a:t>
            </a:r>
            <a:r>
              <a:rPr lang="en-US" altLang="ko-KR" dirty="0" smtClean="0"/>
              <a:t>] </a:t>
            </a:r>
            <a:r>
              <a:rPr lang="ko-KR" altLang="en-US" dirty="0" smtClean="0"/>
              <a:t>단추는 다른 시트에 있는 시나리오를 불러와서 추가할 대 사용하는 것이다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④ [</a:t>
            </a:r>
            <a:r>
              <a:rPr lang="ko-KR" altLang="en-US" dirty="0" smtClean="0"/>
              <a:t>요약</a:t>
            </a:r>
            <a:r>
              <a:rPr lang="en-US" altLang="ko-KR" dirty="0" smtClean="0"/>
              <a:t>] </a:t>
            </a:r>
            <a:r>
              <a:rPr lang="ko-KR" altLang="en-US" dirty="0" smtClean="0"/>
              <a:t>단추는 선택한 시나리오의 요약보고서나 시나리오 피벗 테이블 보고서를 작성할 때 사용하는 것이다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3 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2010</a:t>
            </a:r>
            <a:r>
              <a:rPr lang="ko-KR" altLang="en-US" sz="1400" dirty="0" smtClean="0"/>
              <a:t>년 </a:t>
            </a:r>
            <a:r>
              <a:rPr lang="en-US" altLang="ko-KR" sz="1400" smtClean="0"/>
              <a:t>1</a:t>
            </a:r>
            <a:r>
              <a:rPr lang="ko-KR" altLang="en-US" sz="140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pic>
        <p:nvPicPr>
          <p:cNvPr id="3074" name="Picture 2" descr="C:\DOCUME~1\hye\LOCALS~1\Temp\UNI00000fcc2af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4500570"/>
            <a:ext cx="2462117" cy="1857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다음 중 시나리오에 대한 설명으로 옳지 않은 것은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① 시나리오는 입력되어 있는 자료들에 대해 가상의 상황을 만들어서 그 결과를 분석하고 예측하는 기능이다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② 시나리오 보고서의 종류는 ‘시나리오 요약’과 ‘시나리오 피벗 테이블’이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③ 시나리오 보고서는 현재 작업하는 시트에 만들어 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④ 시나리오 병합을 통하여 다른 통합 문서나 다른 워크시트에 저장된 시나리오를 가져올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  <a:p>
            <a:pPr lvl="1"/>
            <a:endParaRPr lang="ko-KR" altLang="en-US" dirty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4 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207</a:t>
            </a:r>
            <a:r>
              <a:rPr lang="ko-KR" altLang="en-US" sz="1400" dirty="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①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③</a:t>
            </a:r>
            <a:r>
              <a:rPr lang="en-US" altLang="ko-KR" dirty="0" smtClean="0"/>
              <a:t>  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3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①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4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③</a:t>
            </a:r>
            <a:r>
              <a:rPr lang="en-US" altLang="ko-KR" dirty="0" smtClean="0"/>
              <a:t> 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7577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피벗테이블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시나리오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목표값 찾기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해찾기</a:t>
            </a:r>
            <a:r>
              <a:rPr lang="en-US" altLang="ko-KR" smtClean="0"/>
              <a:t> 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124744"/>
            <a:ext cx="8280920" cy="17281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‘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1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사 분기 판매현황표’</a:t>
            </a:r>
            <a:r>
              <a:rPr lang="ko-KR" altLang="en-US" dirty="0" err="1" smtClean="0">
                <a:latin typeface="HY울릉도M" pitchFamily="18" charset="-127"/>
                <a:ea typeface="HY울릉도M" pitchFamily="18" charset="-127"/>
              </a:rPr>
              <a:t>를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이용하여 </a:t>
            </a:r>
            <a:r>
              <a:rPr lang="ko-KR" altLang="en-US" dirty="0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담당자는 ‘페이지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’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dirty="0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지역은 ‘행’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dirty="0" err="1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판매월은</a:t>
            </a:r>
            <a:r>
              <a:rPr lang="ko-KR" altLang="en-US" dirty="0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 ‘열’</a:t>
            </a:r>
            <a:r>
              <a:rPr lang="ko-KR" altLang="en-US" dirty="0" err="1" smtClean="0">
                <a:latin typeface="HY울릉도M" pitchFamily="18" charset="-127"/>
                <a:ea typeface="HY울릉도M" pitchFamily="18" charset="-127"/>
              </a:rPr>
              <a:t>로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처리하고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, ‘</a:t>
            </a:r>
            <a:r>
              <a:rPr lang="ko-KR" altLang="en-US" dirty="0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데이터’에 판매수량</a:t>
            </a:r>
            <a:r>
              <a:rPr lang="en-US" altLang="ko-KR" dirty="0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dirty="0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판매금액의 평균을 계산하고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dirty="0" smtClean="0">
                <a:solidFill>
                  <a:srgbClr val="7030A0"/>
                </a:solidFill>
                <a:latin typeface="HY울릉도M" pitchFamily="18" charset="-127"/>
                <a:ea typeface="HY울릉도M" pitchFamily="18" charset="-127"/>
              </a:rPr>
              <a:t>행의 총합계는 표시하지 않는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피벗테이블을 작성하시오</a:t>
            </a:r>
          </a:p>
          <a:p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‣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피벗 테이블 보고서는 동일 시트의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[G3]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에 시작하시오</a:t>
            </a:r>
          </a:p>
          <a:p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‣ 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숫자 서식은 ‘쉼표 스타일’을 지정하시오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39552" y="548680"/>
            <a:ext cx="5328592" cy="432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다음 지시사항에 따라 시나리오를 작성해보자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996952"/>
            <a:ext cx="3946004" cy="33382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3810372" cy="24560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467544" y="548680"/>
            <a:ext cx="7704856" cy="792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피벗테이블 삽입을 위해 리본메뉴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삽입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탭의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피벗테이블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을 눌러 실행하면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피벗테이블 만들기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”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대화상자가 실행된다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en-US" altLang="ko-KR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3573016"/>
            <a:ext cx="37719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556792"/>
            <a:ext cx="654545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827584" y="548680"/>
            <a:ext cx="7704856" cy="7920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피벗테이블 만들기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”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대화상자에서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확인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을 클릭하면 워크시트의 오른쪽에는 레이아웃 배치가 나오고 오른쪽에는 피벗테이블 목록이 실행된다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.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</a:t>
            </a:r>
            <a:endParaRPr lang="en-US" altLang="ko-KR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785926"/>
            <a:ext cx="4957751" cy="451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214414" y="785794"/>
            <a:ext cx="6000792" cy="714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지역을 선택하고 행 레이블 영역으로 드래그앤드랍한다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072066" y="2357430"/>
            <a:ext cx="428628" cy="1428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000628" y="5357826"/>
            <a:ext cx="928694" cy="1428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428736"/>
            <a:ext cx="5581666" cy="49928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214414" y="500042"/>
            <a:ext cx="6786610" cy="714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판매월을 선택하고 열 레이블 영역으로 드래그앤드랍한다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143636" y="4643446"/>
            <a:ext cx="928694" cy="1428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286380" y="1928802"/>
            <a:ext cx="571504" cy="1428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00240"/>
            <a:ext cx="7200922" cy="44351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000100" y="714356"/>
            <a:ext cx="7215238" cy="714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판매수량과 판매금액을 선택하고 값 영역으로 드래그앤드랍한다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215074" y="3000372"/>
            <a:ext cx="857256" cy="2857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286644" y="5643578"/>
            <a:ext cx="857256" cy="3571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</TotalTime>
  <Words>1257</Words>
  <Application>Microsoft Office PowerPoint</Application>
  <PresentationFormat>화면 슬라이드 쇼(4:3)</PresentationFormat>
  <Paragraphs>103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고구려 벽화</vt:lpstr>
      <vt:lpstr>SP15장. 피벗테이블,시나리오,목표값찾기,해찾기</vt:lpstr>
      <vt:lpstr>INDEX</vt:lpstr>
      <vt:lpstr>1. 피벗테이블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2. 시나리오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3. 목표값 찾기</vt:lpstr>
      <vt:lpstr>슬라이드 23</vt:lpstr>
      <vt:lpstr>슬라이드 24</vt:lpstr>
      <vt:lpstr>슬라이드 25</vt:lpstr>
      <vt:lpstr>슬라이드 26</vt:lpstr>
      <vt:lpstr>4. 해찾기 </vt:lpstr>
      <vt:lpstr>기출문제풀이1(1급 2008년 4회)</vt:lpstr>
      <vt:lpstr>기출문제풀이2 (1급 2009년 2회)</vt:lpstr>
      <vt:lpstr>기출문제풀이3 (1급 2010년 1회)</vt:lpstr>
      <vt:lpstr>기출문제풀이4 (1급 207년 3회)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홍길동</cp:lastModifiedBy>
  <cp:revision>250</cp:revision>
  <dcterms:created xsi:type="dcterms:W3CDTF">2012-01-12T16:29:24Z</dcterms:created>
  <dcterms:modified xsi:type="dcterms:W3CDTF">2012-03-13T17:33:03Z</dcterms:modified>
</cp:coreProperties>
</file>