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90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84" r:id="rId12"/>
    <p:sldId id="288" r:id="rId13"/>
    <p:sldId id="291" r:id="rId14"/>
    <p:sldId id="287" r:id="rId15"/>
    <p:sldId id="25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94660"/>
  </p:normalViewPr>
  <p:slideViewPr>
    <p:cSldViewPr>
      <p:cViewPr>
        <p:scale>
          <a:sx n="100" d="100"/>
          <a:sy n="100" d="100"/>
        </p:scale>
        <p:origin x="-3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76F0-67AE-42ED-AB10-79D6688E9622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85509-0EA8-4CB7-8BD9-84FF873C4C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84AD2-1FD6-435F-ABE4-F95FEA95899F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946E8-1427-451C-8162-692DF1B127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946E8-1427-451C-8162-692DF1B127E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2143116"/>
            <a:ext cx="7715304" cy="150019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mtClean="0"/>
              <a:t>SP17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배열수식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76672"/>
            <a:ext cx="6237263" cy="40071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11560" y="4797152"/>
            <a:ext cx="8136904" cy="16896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(1) C8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셀에는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=SUM((B2:B6="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여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")*C2:C6)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를 입력한  후 </a:t>
            </a:r>
            <a:r>
              <a:rPr lang="en-US" altLang="ko-KR" b="1" dirty="0" err="1" smtClean="0">
                <a:solidFill>
                  <a:srgbClr val="7030A0"/>
                </a:solidFill>
                <a:latin typeface="HY동녘M" pitchFamily="18" charset="-127"/>
                <a:ea typeface="HY동녘M" pitchFamily="18" charset="-127"/>
              </a:rPr>
              <a:t>Ctrl+Shift+Enter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HY동녘M" pitchFamily="18" charset="-127"/>
                <a:ea typeface="HY동녘M" pitchFamily="18" charset="-127"/>
              </a:rPr>
              <a:t>를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입력한다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(2) C10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 셀에는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=SUM((B2:B6="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여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")*1)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err="1" smtClean="0">
                <a:latin typeface="HY동녘M" pitchFamily="18" charset="-127"/>
                <a:ea typeface="HY동녘M" pitchFamily="18" charset="-127"/>
              </a:rPr>
              <a:t>를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 입력한  후 </a:t>
            </a:r>
            <a:r>
              <a:rPr lang="en-US" altLang="ko-KR" b="1" dirty="0" err="1" smtClean="0">
                <a:solidFill>
                  <a:srgbClr val="7030A0"/>
                </a:solidFill>
                <a:latin typeface="HY동녘M" pitchFamily="18" charset="-127"/>
                <a:ea typeface="HY동녘M" pitchFamily="18" charset="-127"/>
              </a:rPr>
              <a:t>Ctrl+Shift+Enter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HY동녘M" pitchFamily="18" charset="-127"/>
                <a:ea typeface="HY동녘M" pitchFamily="18" charset="-127"/>
              </a:rPr>
              <a:t>를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입력한다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다음 중 배열 수식에 관한 설명으로 옳지 </a:t>
            </a:r>
            <a:r>
              <a:rPr lang="ko-KR" altLang="en-US" u="sng" dirty="0" smtClean="0"/>
              <a:t>않은</a:t>
            </a:r>
            <a:r>
              <a:rPr lang="ko-KR" altLang="en-US" dirty="0" smtClean="0"/>
              <a:t> 것은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① 잘못된 인수나 </a:t>
            </a:r>
            <a:r>
              <a:rPr lang="ko-KR" altLang="en-US" dirty="0" err="1" smtClean="0"/>
              <a:t>피연산자를</a:t>
            </a:r>
            <a:r>
              <a:rPr lang="ko-KR" altLang="en-US" dirty="0" smtClean="0"/>
              <a:t> 사용했을 때 “</a:t>
            </a:r>
            <a:r>
              <a:rPr lang="en-US" altLang="ko-KR" dirty="0" smtClean="0"/>
              <a:t>#VALUE!” </a:t>
            </a:r>
            <a:r>
              <a:rPr lang="ko-KR" altLang="en-US" dirty="0" smtClean="0"/>
              <a:t>에러가 발생한다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② 빈 칸은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계산된다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③ 수식을 입력하고 </a:t>
            </a:r>
            <a:r>
              <a:rPr lang="en-US" altLang="ko-KR" dirty="0" smtClean="0"/>
              <a:t>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Ctrl+Shift+Enter</a:t>
            </a:r>
            <a:r>
              <a:rPr lang="ko-KR" altLang="en-US" dirty="0" smtClean="0"/>
              <a:t>를 누르면 수식의 앞뒤에 </a:t>
            </a:r>
            <a:r>
              <a:rPr lang="ko-KR" altLang="en-US" dirty="0" smtClean="0">
                <a:solidFill>
                  <a:srgbClr val="7030A0"/>
                </a:solidFill>
              </a:rPr>
              <a:t>중괄호</a:t>
            </a:r>
            <a:r>
              <a:rPr lang="en-US" altLang="ko-KR" dirty="0" smtClean="0">
                <a:solidFill>
                  <a:srgbClr val="7030A0"/>
                </a:solidFill>
              </a:rPr>
              <a:t>({ })</a:t>
            </a:r>
            <a:r>
              <a:rPr lang="ko-KR" altLang="en-US" dirty="0" smtClean="0"/>
              <a:t>가 자동으로 입력된다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④ </a:t>
            </a:r>
            <a:r>
              <a:rPr lang="ko-KR" altLang="en-US" dirty="0" err="1" smtClean="0"/>
              <a:t>배열식을</a:t>
            </a:r>
            <a:r>
              <a:rPr lang="ko-KR" altLang="en-US" dirty="0" smtClean="0"/>
              <a:t> 사용하여 워크시트에 아직 입력되지 않은 값들의 결과를 구할 수 있으나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배열식에</a:t>
            </a:r>
            <a:r>
              <a:rPr lang="ko-KR" altLang="en-US" dirty="0" smtClean="0"/>
              <a:t> 상수를 사용할 수 없다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1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2008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다음 중 배열 상수에 대한 설명으로 옳지 </a:t>
            </a:r>
            <a:r>
              <a:rPr lang="ko-KR" altLang="en-US" u="sng" dirty="0" smtClean="0"/>
              <a:t>않은</a:t>
            </a:r>
            <a:r>
              <a:rPr lang="ko-KR" altLang="en-US" dirty="0" smtClean="0"/>
              <a:t> 것은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① 배열 수식에 사용되는 배열 인수를 배열 상수라고 하는데 ‘</a:t>
            </a:r>
            <a:r>
              <a:rPr lang="en-US" altLang="ko-KR" dirty="0" smtClean="0"/>
              <a:t>=10%*100’ </a:t>
            </a:r>
            <a:r>
              <a:rPr lang="ko-KR" altLang="en-US" dirty="0" smtClean="0"/>
              <a:t>를 입력 후 </a:t>
            </a:r>
            <a:r>
              <a:rPr lang="en-US" altLang="ko-KR" dirty="0" smtClean="0"/>
              <a:t>&lt;Ctrl&gt;&lt;Shift&gt;&lt;Enter&gt;</a:t>
            </a:r>
            <a:r>
              <a:rPr lang="ko-KR" altLang="en-US" dirty="0" smtClean="0"/>
              <a:t>를 입력하면 ‘</a:t>
            </a:r>
            <a:r>
              <a:rPr lang="en-US" altLang="ko-KR" dirty="0" smtClean="0"/>
              <a:t>#VALUE!'</a:t>
            </a:r>
            <a:r>
              <a:rPr lang="ko-KR" altLang="en-US" dirty="0" smtClean="0"/>
              <a:t>가 표시된다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② 배열 상수에는 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, TRUE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FALSE </a:t>
            </a:r>
            <a:r>
              <a:rPr lang="ko-KR" altLang="en-US" dirty="0" smtClean="0"/>
              <a:t>등의 논리값</a:t>
            </a:r>
            <a:r>
              <a:rPr lang="en-US" altLang="ko-KR" dirty="0" smtClean="0"/>
              <a:t>, #N/A</a:t>
            </a:r>
            <a:r>
              <a:rPr lang="ko-KR" altLang="en-US" dirty="0" smtClean="0"/>
              <a:t>와 같은 오류 값을 사용할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③ 배열 상수로 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, 3.70E+01 </a:t>
            </a:r>
            <a:r>
              <a:rPr lang="ko-KR" altLang="en-US" dirty="0" smtClean="0"/>
              <a:t>같은 지수형 숫자를 사용할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④ 배열 상수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열 구분은 쉼표</a:t>
            </a:r>
            <a:r>
              <a:rPr lang="en-US" altLang="ko-KR" dirty="0" smtClean="0"/>
              <a:t>(,)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 구분은 세미콜론</a:t>
            </a:r>
            <a:r>
              <a:rPr lang="en-US" altLang="ko-KR" dirty="0" smtClean="0"/>
              <a:t>(;)</a:t>
            </a:r>
            <a:r>
              <a:rPr lang="ko-KR" altLang="en-US" dirty="0" smtClean="0"/>
              <a:t>으로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pPr lvl="1">
              <a:lnSpc>
                <a:spcPct val="150000"/>
              </a:lnSpc>
              <a:buNone/>
            </a:pPr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2 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2008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mtClean="0"/>
              <a:t>다음 중 배열 수식에 대한 설명으로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/>
            <a:r>
              <a:rPr lang="ko-KR" altLang="en-US" smtClean="0"/>
              <a:t>① 배열 수식은 셀 수식을 사용할 때 보다 메모리를 적게 사용한다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② 배열 상수로 숫자</a:t>
            </a:r>
            <a:r>
              <a:rPr lang="en-US" altLang="ko-KR" smtClean="0"/>
              <a:t>, </a:t>
            </a:r>
            <a:r>
              <a:rPr lang="ko-KR" altLang="en-US" smtClean="0"/>
              <a:t>텍스트</a:t>
            </a:r>
            <a:r>
              <a:rPr lang="en-US" altLang="ko-KR" smtClean="0"/>
              <a:t>, TRUE</a:t>
            </a:r>
            <a:r>
              <a:rPr lang="ko-KR" altLang="en-US" smtClean="0"/>
              <a:t>나 </a:t>
            </a:r>
            <a:r>
              <a:rPr lang="en-US" altLang="ko-KR" smtClean="0"/>
              <a:t>FALSE</a:t>
            </a:r>
            <a:r>
              <a:rPr lang="ko-KR" altLang="en-US" smtClean="0"/>
              <a:t>와 같은 논리값</a:t>
            </a:r>
            <a:r>
              <a:rPr lang="en-US" altLang="ko-KR" smtClean="0"/>
              <a:t>, #N/A</a:t>
            </a:r>
            <a:r>
              <a:rPr lang="ko-KR" altLang="en-US" smtClean="0"/>
              <a:t>와 같은 오류값 등을 사용할 수 없다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③ </a:t>
            </a:r>
            <a:r>
              <a:rPr lang="en-US" altLang="ko-KR" smtClean="0"/>
              <a:t>&lt;Ctrl&gt;+&lt;Shift&gt;+&lt;Enter&gt;</a:t>
            </a:r>
            <a:r>
              <a:rPr lang="ko-KR" altLang="en-US" smtClean="0"/>
              <a:t>키로 입력하지 않으면 배열수식으로 처리되지 않는다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④ 배열식을 사용하여 여러 가지 계산을 하고 단일 결과나 여러 개의 결과를 반환할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3 </a:t>
            </a:r>
            <a:r>
              <a:rPr lang="en-US" altLang="ko-KR" sz="1400" dirty="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2008</a:t>
            </a:r>
            <a:r>
              <a:rPr lang="ko-KR" altLang="en-US" sz="1400" smtClean="0"/>
              <a:t>년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④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①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3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②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배열 수식이란</a:t>
            </a:r>
            <a:r>
              <a:rPr lang="en-US" altLang="ko-KR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배열 수식의 계산 원리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배열 </a:t>
            </a:r>
            <a:r>
              <a:rPr lang="ko-KR" altLang="en-US" smtClean="0"/>
              <a:t>수식의 종류</a:t>
            </a:r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배열 수식이란</a:t>
            </a:r>
            <a:r>
              <a:rPr lang="en-US" altLang="ko-KR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배열 수식의 계산 원리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배열 수식의 종류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1428736"/>
            <a:ext cx="8229600" cy="51435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/>
                </a:solidFill>
              </a:rPr>
              <a:t>배열 수식이란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배열의 성질을 이용해서 작성하는 수식을 의미한다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/>
                </a:solidFill>
              </a:rPr>
              <a:t>배열수식은 반드시 </a:t>
            </a:r>
            <a:r>
              <a:rPr lang="en-US" altLang="ko-KR" sz="2000" dirty="0" err="1" smtClean="0">
                <a:solidFill>
                  <a:srgbClr val="7030A0"/>
                </a:solidFill>
              </a:rPr>
              <a:t>Ctrl+Shift+enter</a:t>
            </a:r>
            <a:r>
              <a:rPr lang="ko-KR" altLang="en-US" sz="2000" dirty="0" smtClean="0">
                <a:solidFill>
                  <a:schemeClr val="tx1"/>
                </a:solidFill>
              </a:rPr>
              <a:t>을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눌러 입력해야 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/>
                </a:solidFill>
              </a:rPr>
              <a:t>배열수식은 입력 후 </a:t>
            </a:r>
            <a:r>
              <a:rPr lang="ko-KR" altLang="en-US" sz="2000" smtClean="0">
                <a:solidFill>
                  <a:schemeClr val="tx1"/>
                </a:solidFill>
              </a:rPr>
              <a:t>자동으로 </a:t>
            </a:r>
            <a:r>
              <a:rPr lang="ko-KR" altLang="en-US" sz="2000" smtClean="0">
                <a:solidFill>
                  <a:srgbClr val="7030A0"/>
                </a:solidFill>
              </a:rPr>
              <a:t>중괄호</a:t>
            </a:r>
            <a:r>
              <a:rPr lang="en-US" altLang="ko-KR" sz="2000" smtClean="0">
                <a:solidFill>
                  <a:srgbClr val="7030A0"/>
                </a:solidFill>
              </a:rPr>
              <a:t>braces</a:t>
            </a:r>
            <a:r>
              <a:rPr lang="en-US" altLang="ko-KR" sz="2000" dirty="0" smtClean="0">
                <a:solidFill>
                  <a:srgbClr val="7030A0"/>
                </a:solidFill>
              </a:rPr>
              <a:t>({})</a:t>
            </a:r>
            <a:r>
              <a:rPr lang="ko-KR" altLang="en-US" sz="2000" dirty="0" smtClean="0">
                <a:solidFill>
                  <a:schemeClr val="tx1"/>
                </a:solidFill>
              </a:rPr>
              <a:t>가 </a:t>
            </a:r>
            <a:r>
              <a:rPr lang="ko-KR" altLang="en-US" sz="2000" smtClean="0">
                <a:solidFill>
                  <a:schemeClr val="tx1"/>
                </a:solidFill>
              </a:rPr>
              <a:t>입력된다</a:t>
            </a:r>
            <a:r>
              <a:rPr lang="en-US" altLang="ko-KR" sz="2000" smtClean="0">
                <a:solidFill>
                  <a:schemeClr val="tx1"/>
                </a:solidFill>
              </a:rPr>
              <a:t>.</a:t>
            </a:r>
          </a:p>
          <a:p>
            <a:pPr marL="342900" lvl="1" indent="-342900">
              <a:lnSpc>
                <a:spcPct val="150000"/>
              </a:lnSpc>
              <a:buClrTx/>
              <a:buSzPct val="70000"/>
              <a:buFont typeface="Wingdings"/>
              <a:buChar char=""/>
            </a:pPr>
            <a:r>
              <a:rPr lang="ko-KR" altLang="en-US" sz="2000" smtClean="0"/>
              <a:t>배열 상수 입력시 열 구분은 </a:t>
            </a:r>
            <a:r>
              <a:rPr lang="ko-KR" altLang="en-US" sz="2000" smtClean="0">
                <a:solidFill>
                  <a:srgbClr val="7030A0"/>
                </a:solidFill>
              </a:rPr>
              <a:t>쉼표</a:t>
            </a:r>
            <a:r>
              <a:rPr lang="en-US" altLang="ko-KR" sz="2000" smtClean="0">
                <a:solidFill>
                  <a:srgbClr val="7030A0"/>
                </a:solidFill>
              </a:rPr>
              <a:t>(,)</a:t>
            </a:r>
            <a:r>
              <a:rPr lang="ko-KR" altLang="en-US" sz="2000" smtClean="0"/>
              <a:t>로</a:t>
            </a:r>
            <a:r>
              <a:rPr lang="en-US" altLang="ko-KR" sz="2000" smtClean="0"/>
              <a:t>, </a:t>
            </a:r>
            <a:r>
              <a:rPr lang="ko-KR" altLang="en-US" sz="2000" smtClean="0"/>
              <a:t>행 구분은 </a:t>
            </a:r>
            <a:r>
              <a:rPr lang="ko-KR" altLang="en-US" sz="2000" smtClean="0">
                <a:solidFill>
                  <a:srgbClr val="7030A0"/>
                </a:solidFill>
              </a:rPr>
              <a:t>세미콜론</a:t>
            </a:r>
            <a:r>
              <a:rPr lang="en-US" altLang="ko-KR" sz="2000" smtClean="0">
                <a:solidFill>
                  <a:srgbClr val="7030A0"/>
                </a:solidFill>
              </a:rPr>
              <a:t>(;)</a:t>
            </a:r>
            <a:r>
              <a:rPr lang="ko-KR" altLang="en-US" sz="2000" smtClean="0"/>
              <a:t>으로 한다</a:t>
            </a:r>
            <a:r>
              <a:rPr lang="en-US" altLang="ko-KR" sz="2000" smtClean="0"/>
              <a:t>.</a:t>
            </a:r>
            <a:r>
              <a:rPr lang="ko-KR" altLang="en-US" sz="2000" smtClean="0"/>
              <a:t> </a:t>
            </a:r>
            <a:endParaRPr lang="en-US" altLang="ko-KR" sz="2000" smtClean="0"/>
          </a:p>
          <a:p>
            <a:pPr marL="342900" lvl="1" indent="-342900">
              <a:lnSpc>
                <a:spcPct val="150000"/>
              </a:lnSpc>
              <a:buClrTx/>
              <a:buSzPct val="70000"/>
              <a:buFont typeface="Wingdings"/>
              <a:buChar char=""/>
            </a:pPr>
            <a:r>
              <a:rPr lang="ko-KR" altLang="en-US" sz="2000" smtClean="0"/>
              <a:t>빈 칸은 </a:t>
            </a:r>
            <a:r>
              <a:rPr lang="en-US" altLang="ko-KR" sz="2000" smtClean="0"/>
              <a:t>0</a:t>
            </a:r>
            <a:r>
              <a:rPr lang="ko-KR" altLang="en-US" sz="2000" smtClean="0"/>
              <a:t>으로 계산된다</a:t>
            </a:r>
            <a:r>
              <a:rPr lang="en-US" altLang="ko-KR" sz="2000" smtClean="0"/>
              <a:t>.</a:t>
            </a:r>
          </a:p>
          <a:p>
            <a:pPr marL="342900" lvl="1" indent="-342900">
              <a:lnSpc>
                <a:spcPct val="150000"/>
              </a:lnSpc>
              <a:buClrTx/>
              <a:buSzPct val="70000"/>
              <a:buFont typeface="Wingdings"/>
              <a:buChar char=""/>
            </a:pPr>
            <a:r>
              <a:rPr lang="ko-KR" altLang="en-US" sz="2000" smtClean="0"/>
              <a:t>배열 상수에는 숫자</a:t>
            </a:r>
            <a:r>
              <a:rPr lang="en-US" altLang="ko-KR" sz="2000" smtClean="0"/>
              <a:t>, </a:t>
            </a:r>
            <a:r>
              <a:rPr lang="ko-KR" altLang="en-US" sz="2000" smtClean="0"/>
              <a:t>텍스트</a:t>
            </a:r>
            <a:r>
              <a:rPr lang="en-US" altLang="ko-KR" sz="2000" smtClean="0"/>
              <a:t>, TRUE</a:t>
            </a:r>
            <a:r>
              <a:rPr lang="ko-KR" altLang="en-US" sz="2000" smtClean="0"/>
              <a:t>나 </a:t>
            </a:r>
            <a:r>
              <a:rPr lang="en-US" altLang="ko-KR" sz="2000" smtClean="0"/>
              <a:t>FALSE </a:t>
            </a:r>
            <a:r>
              <a:rPr lang="ko-KR" altLang="en-US" sz="2000" smtClean="0"/>
              <a:t>등의 논리값</a:t>
            </a:r>
            <a:r>
              <a:rPr lang="en-US" altLang="ko-KR" sz="2000" smtClean="0"/>
              <a:t>, #N/A</a:t>
            </a:r>
            <a:r>
              <a:rPr lang="ko-KR" altLang="en-US" sz="2000" smtClean="0"/>
              <a:t>와 같은 오류 값을 사용할 수 있다</a:t>
            </a:r>
            <a:r>
              <a:rPr lang="en-US" altLang="ko-KR" sz="2000" smtClean="0"/>
              <a:t>. </a:t>
            </a:r>
          </a:p>
          <a:p>
            <a:pPr marL="342900" lvl="1" indent="-342900">
              <a:lnSpc>
                <a:spcPct val="150000"/>
              </a:lnSpc>
              <a:buClrTx/>
              <a:buSzPct val="70000"/>
              <a:buFont typeface="Wingdings"/>
              <a:buChar char=""/>
            </a:pPr>
            <a:r>
              <a:rPr lang="ko-KR" altLang="en-US" sz="2000" smtClean="0"/>
              <a:t>배열 상수로 정수</a:t>
            </a:r>
            <a:r>
              <a:rPr lang="en-US" altLang="ko-KR" sz="2000" smtClean="0"/>
              <a:t>, </a:t>
            </a:r>
            <a:r>
              <a:rPr lang="ko-KR" altLang="en-US" sz="2000" smtClean="0"/>
              <a:t>실수</a:t>
            </a:r>
            <a:r>
              <a:rPr lang="en-US" altLang="ko-KR" sz="2000" smtClean="0"/>
              <a:t>, 3.70E+01 </a:t>
            </a:r>
            <a:r>
              <a:rPr lang="ko-KR" altLang="en-US" sz="2000" smtClean="0"/>
              <a:t>같은 지수형 숫자를 사용할 수 있다</a:t>
            </a:r>
            <a:r>
              <a:rPr lang="en-US" altLang="ko-KR" sz="2000" smtClean="0"/>
              <a:t>. </a:t>
            </a:r>
          </a:p>
          <a:p>
            <a:pPr marL="342900" lvl="1" indent="-342900">
              <a:lnSpc>
                <a:spcPct val="150000"/>
              </a:lnSpc>
              <a:buClrTx/>
              <a:buSzPct val="70000"/>
              <a:buFont typeface="Wingdings"/>
              <a:buChar char=""/>
            </a:pPr>
            <a:endParaRPr lang="en-US" altLang="ko-KR" sz="2000" smtClean="0"/>
          </a:p>
          <a:p>
            <a:pPr marL="342900" lvl="1" indent="-342900">
              <a:lnSpc>
                <a:spcPct val="150000"/>
              </a:lnSpc>
              <a:buClrTx/>
              <a:buSzPct val="70000"/>
              <a:buFont typeface="Wingdings"/>
              <a:buChar char=""/>
            </a:pPr>
            <a:endParaRPr lang="ko-KR" altLang="en-US" sz="2000" smtClean="0"/>
          </a:p>
          <a:p>
            <a:pPr>
              <a:lnSpc>
                <a:spcPct val="150000"/>
              </a:lnSpc>
              <a:buNone/>
            </a:pP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배열 수식이란</a:t>
            </a:r>
            <a:r>
              <a:rPr lang="en-US" altLang="ko-KR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조건을 만족하면 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값을 만족하지 않으면 </a:t>
            </a:r>
            <a:r>
              <a:rPr lang="en-US" altLang="ko-KR" dirty="0" smtClean="0"/>
              <a:t> false</a:t>
            </a:r>
            <a:r>
              <a:rPr lang="ko-KR" altLang="en-US" dirty="0" smtClean="0"/>
              <a:t>값을 나타낸다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조건 나열 시 </a:t>
            </a:r>
            <a:r>
              <a:rPr lang="en-US" altLang="ko-KR" dirty="0" smtClean="0"/>
              <a:t>AND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*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+</a:t>
            </a:r>
            <a:r>
              <a:rPr lang="ko-KR" altLang="en-US" dirty="0" smtClean="0"/>
              <a:t>로 사용한다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논리 </a:t>
            </a:r>
            <a:r>
              <a:rPr lang="en-US" altLang="ko-KR" dirty="0" smtClean="0"/>
              <a:t>AND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</a:t>
            </a:r>
            <a:r>
              <a:rPr lang="ko-KR" altLang="en-US" dirty="0" smtClean="0"/>
              <a:t>연산은 아래와 같다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배열 수식의 계산 원리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4714884"/>
            <a:ext cx="5613413" cy="1601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7030A0"/>
                </a:solidFill>
              </a:rPr>
              <a:t>1)</a:t>
            </a:r>
            <a:r>
              <a:rPr lang="ko-KR" altLang="en-US" dirty="0" smtClean="0">
                <a:solidFill>
                  <a:srgbClr val="7030A0"/>
                </a:solidFill>
              </a:rPr>
              <a:t>합계</a:t>
            </a:r>
            <a:endParaRPr lang="en-US" altLang="ko-KR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Sum()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=sum((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)*</a:t>
            </a:r>
            <a:r>
              <a:rPr lang="ko-KR" altLang="en-US" dirty="0" smtClean="0"/>
              <a:t>값을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구할범위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Sum(),if()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=sum(if(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,</a:t>
            </a:r>
            <a:r>
              <a:rPr lang="ko-KR" altLang="en-US" dirty="0" smtClean="0"/>
              <a:t>값을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구할범위</a:t>
            </a:r>
            <a:r>
              <a:rPr lang="en-US" altLang="ko-KR" dirty="0" smtClean="0"/>
              <a:t>))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배열 수식의 종류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4525963"/>
          </a:xfrm>
        </p:spPr>
        <p:txBody>
          <a:bodyPr/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2)</a:t>
            </a:r>
            <a:r>
              <a:rPr lang="ko-KR" altLang="en-US" dirty="0" smtClean="0">
                <a:solidFill>
                  <a:srgbClr val="7030A0"/>
                </a:solidFill>
              </a:rPr>
              <a:t>개수</a:t>
            </a:r>
            <a:endParaRPr lang="en-US" altLang="ko-KR" dirty="0" smtClean="0">
              <a:solidFill>
                <a:srgbClr val="7030A0"/>
              </a:solidFill>
            </a:endParaRPr>
          </a:p>
          <a:p>
            <a:r>
              <a:rPr lang="en-US" altLang="ko-KR" dirty="0" smtClean="0"/>
              <a:t>Sum()</a:t>
            </a:r>
          </a:p>
          <a:p>
            <a:pPr lvl="1"/>
            <a:r>
              <a:rPr lang="en-US" altLang="ko-KR" dirty="0" smtClean="0"/>
              <a:t>=sum((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)*1)</a:t>
            </a:r>
          </a:p>
          <a:p>
            <a:r>
              <a:rPr lang="en-US" altLang="ko-KR" dirty="0" smtClean="0"/>
              <a:t>Sum(),if()</a:t>
            </a:r>
          </a:p>
          <a:p>
            <a:pPr lvl="1"/>
            <a:r>
              <a:rPr lang="en-US" altLang="ko-KR" dirty="0" smtClean="0"/>
              <a:t>=sum(if(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,1))</a:t>
            </a:r>
          </a:p>
          <a:p>
            <a:r>
              <a:rPr lang="en-US" altLang="ko-KR" dirty="0" smtClean="0"/>
              <a:t>Count(), if()</a:t>
            </a:r>
          </a:p>
          <a:p>
            <a:pPr lvl="1"/>
            <a:r>
              <a:rPr lang="en-US" altLang="ko-KR" dirty="0" smtClean="0"/>
              <a:t>=Count(if(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,1)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1412776"/>
            <a:ext cx="86868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7030A0"/>
                </a:solidFill>
              </a:rPr>
              <a:t>3)</a:t>
            </a:r>
            <a:r>
              <a:rPr lang="ko-KR" altLang="en-US" dirty="0" smtClean="0">
                <a:solidFill>
                  <a:srgbClr val="7030A0"/>
                </a:solidFill>
              </a:rPr>
              <a:t>평균</a:t>
            </a:r>
            <a:endParaRPr lang="en-US" altLang="ko-KR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Average(), if()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Average(if(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값을 구할 범위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Average(if((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1)*(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2), </a:t>
            </a:r>
            <a:r>
              <a:rPr lang="ko-KR" altLang="en-US" dirty="0" smtClean="0"/>
              <a:t>값을 구할 범위</a:t>
            </a:r>
            <a:r>
              <a:rPr lang="en-US" altLang="ko-KR" dirty="0" smtClean="0"/>
              <a:t>))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7030A0"/>
                </a:solidFill>
              </a:rPr>
              <a:t>4)</a:t>
            </a:r>
            <a:r>
              <a:rPr lang="ko-KR" altLang="en-US" dirty="0" smtClean="0">
                <a:solidFill>
                  <a:srgbClr val="7030A0"/>
                </a:solidFill>
              </a:rPr>
              <a:t>최대값</a:t>
            </a:r>
            <a:endParaRPr lang="en-US" altLang="ko-KR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Max()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=max((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)*</a:t>
            </a:r>
            <a:r>
              <a:rPr lang="ko-KR" altLang="en-US" dirty="0" smtClean="0"/>
              <a:t>값을 구할 범위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Max(),if()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=max(if(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1),</a:t>
            </a:r>
            <a:r>
              <a:rPr lang="ko-KR" altLang="en-US" dirty="0" smtClean="0"/>
              <a:t>값을 구할 범위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5)</a:t>
            </a:r>
            <a:r>
              <a:rPr lang="ko-KR" altLang="en-US" dirty="0" smtClean="0">
                <a:solidFill>
                  <a:srgbClr val="7030A0"/>
                </a:solidFill>
              </a:rPr>
              <a:t>행 또는 열에 값을 찾을 때</a:t>
            </a:r>
            <a:endParaRPr lang="en-US" altLang="ko-KR" dirty="0" smtClean="0">
              <a:solidFill>
                <a:srgbClr val="7030A0"/>
              </a:solidFill>
            </a:endParaRPr>
          </a:p>
          <a:p>
            <a:r>
              <a:rPr lang="en-US" altLang="ko-KR" dirty="0" smtClean="0"/>
              <a:t>Index(),match()</a:t>
            </a:r>
          </a:p>
          <a:p>
            <a:pPr lvl="1"/>
            <a:r>
              <a:rPr lang="en-US" altLang="ko-KR" dirty="0" smtClean="0"/>
              <a:t>=index(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,match(</a:t>
            </a:r>
            <a:r>
              <a:rPr lang="ko-KR" altLang="en-US" dirty="0" smtClean="0"/>
              <a:t>찾을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찾을 값이 있는 범위</a:t>
            </a:r>
            <a:r>
              <a:rPr lang="en-US" altLang="ko-KR" dirty="0" smtClean="0"/>
              <a:t>,0))</a:t>
            </a:r>
          </a:p>
          <a:p>
            <a:r>
              <a:rPr lang="en-US" altLang="ko-KR" dirty="0" smtClean="0"/>
              <a:t>Index(),match(),max()</a:t>
            </a:r>
          </a:p>
          <a:p>
            <a:pPr lvl="1"/>
            <a:r>
              <a:rPr lang="en-US" altLang="ko-KR" dirty="0" smtClean="0"/>
              <a:t>=index(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,match(max(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)*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),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)*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,0))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</TotalTime>
  <Words>666</Words>
  <Application>Microsoft Office PowerPoint</Application>
  <PresentationFormat>화면 슬라이드 쇼(4:3)</PresentationFormat>
  <Paragraphs>76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고구려 벽화</vt:lpstr>
      <vt:lpstr>SP17장. 배열수식</vt:lpstr>
      <vt:lpstr>INDEX</vt:lpstr>
      <vt:lpstr>1. 배열 수식이란?</vt:lpstr>
      <vt:lpstr>2. 배열 수식의 계산 원리</vt:lpstr>
      <vt:lpstr>3. 배열 수식의 종류</vt:lpstr>
      <vt:lpstr>슬라이드 6</vt:lpstr>
      <vt:lpstr>슬라이드 7</vt:lpstr>
      <vt:lpstr>슬라이드 8</vt:lpstr>
      <vt:lpstr>슬라이드 9</vt:lpstr>
      <vt:lpstr>슬라이드 10</vt:lpstr>
      <vt:lpstr>기출문제풀이1(1급 2008년 4회)</vt:lpstr>
      <vt:lpstr>기출문제풀이2 (1급 2008년 2회)</vt:lpstr>
      <vt:lpstr>기출문제풀이3 (1급 2008년 1회)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홍길동</cp:lastModifiedBy>
  <cp:revision>226</cp:revision>
  <dcterms:created xsi:type="dcterms:W3CDTF">2012-01-12T16:29:24Z</dcterms:created>
  <dcterms:modified xsi:type="dcterms:W3CDTF">2012-03-10T20:54:12Z</dcterms:modified>
</cp:coreProperties>
</file>