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3" r:id="rId5"/>
    <p:sldId id="297" r:id="rId6"/>
    <p:sldId id="294" r:id="rId7"/>
    <p:sldId id="295" r:id="rId8"/>
    <p:sldId id="296" r:id="rId9"/>
    <p:sldId id="298" r:id="rId10"/>
    <p:sldId id="299" r:id="rId11"/>
    <p:sldId id="300" r:id="rId12"/>
    <p:sldId id="301" r:id="rId13"/>
    <p:sldId id="303" r:id="rId14"/>
    <p:sldId id="304" r:id="rId15"/>
    <p:sldId id="305" r:id="rId16"/>
    <p:sldId id="302" r:id="rId17"/>
    <p:sldId id="306" r:id="rId18"/>
    <p:sldId id="284" r:id="rId19"/>
    <p:sldId id="292" r:id="rId20"/>
    <p:sldId id="287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>
        <p:scale>
          <a:sx n="100" d="100"/>
          <a:sy n="100" d="100"/>
        </p:scale>
        <p:origin x="-2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15304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SP19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en-US" smtClean="0"/>
              <a:t>VBA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2214554"/>
            <a:ext cx="382904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tx1"/>
                </a:solidFill>
              </a:rPr>
              <a:t>Byte: 1</a:t>
            </a:r>
            <a:r>
              <a:rPr lang="ko-KR" altLang="en-US" sz="2400" smtClean="0">
                <a:solidFill>
                  <a:schemeClr val="tx1"/>
                </a:solidFill>
              </a:rPr>
              <a:t>바이트 기억공간</a:t>
            </a:r>
            <a:endParaRPr lang="en-US" altLang="ko-KR" sz="2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tx1"/>
                </a:solidFill>
              </a:rPr>
              <a:t>Boolean: 2</a:t>
            </a:r>
            <a:r>
              <a:rPr lang="ko-KR" altLang="en-US" sz="2400" smtClean="0">
                <a:solidFill>
                  <a:schemeClr val="tx1"/>
                </a:solidFill>
              </a:rPr>
              <a:t>바이트</a:t>
            </a:r>
            <a:endParaRPr lang="en-US" altLang="ko-KR" sz="2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tx1"/>
                </a:solidFill>
              </a:rPr>
              <a:t>Integer: 2</a:t>
            </a:r>
            <a:r>
              <a:rPr lang="ko-KR" altLang="en-US" sz="2400" smtClean="0">
                <a:solidFill>
                  <a:schemeClr val="tx1"/>
                </a:solidFill>
              </a:rPr>
              <a:t>바이트</a:t>
            </a:r>
            <a:endParaRPr lang="en-US" altLang="ko-KR" sz="2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tx1"/>
                </a:solidFill>
              </a:rPr>
              <a:t>Long: 4</a:t>
            </a:r>
            <a:r>
              <a:rPr lang="ko-KR" altLang="en-US" sz="2400" smtClean="0">
                <a:solidFill>
                  <a:schemeClr val="tx1"/>
                </a:solidFill>
              </a:rPr>
              <a:t>바이트</a:t>
            </a:r>
            <a:endParaRPr lang="en-US" altLang="ko-KR" sz="2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tx1"/>
                </a:solidFill>
              </a:rPr>
              <a:t>Double: 8</a:t>
            </a:r>
            <a:r>
              <a:rPr lang="ko-KR" altLang="en-US" sz="2400" smtClean="0">
                <a:solidFill>
                  <a:schemeClr val="tx1"/>
                </a:solidFill>
              </a:rPr>
              <a:t>바이트</a:t>
            </a:r>
            <a:endParaRPr lang="en-US" altLang="ko-KR" sz="2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chemeClr val="tx1"/>
                </a:solidFill>
              </a:rPr>
              <a:t>Currency: 8</a:t>
            </a:r>
            <a:r>
              <a:rPr lang="ko-KR" altLang="en-US" sz="2400" smtClean="0">
                <a:solidFill>
                  <a:schemeClr val="tx1"/>
                </a:solidFill>
              </a:rPr>
              <a:t>바이트</a:t>
            </a:r>
            <a:endParaRPr lang="en-US" altLang="ko-KR" sz="2400" smtClean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3) </a:t>
            </a:r>
            <a:r>
              <a:rPr lang="ko-KR" altLang="en-US" smtClean="0"/>
              <a:t>데이터형식</a:t>
            </a:r>
            <a:endParaRPr lang="ko-KR" altLang="en-US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4471958" y="2185966"/>
            <a:ext cx="3829048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SzPct val="70000"/>
              <a:buFont typeface="Wingdings"/>
              <a:buChar char=""/>
            </a:pPr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Date: 8</a:t>
            </a:r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바이트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HY울릉도M" pitchFamily="18" charset="-127"/>
              <a:ea typeface="HY울릉도M" pitchFamily="18" charset="-127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SzPct val="70000"/>
              <a:buFont typeface="Wingdings"/>
              <a:buChar char=""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Object:</a:t>
            </a:r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 4</a:t>
            </a:r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바이트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HY울릉도M" pitchFamily="18" charset="-127"/>
              <a:ea typeface="HY울릉도M" pitchFamily="18" charset="-127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SzPct val="70000"/>
              <a:buFont typeface="Wingdings"/>
              <a:buChar char=""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String:</a:t>
            </a:r>
            <a:r>
              <a:rPr lang="en-US" altLang="ko-KR" sz="2400" smtClean="0"/>
              <a:t> </a:t>
            </a:r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10</a:t>
            </a:r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바이트</a:t>
            </a:r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+</a:t>
            </a:r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문자열길이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HY울릉도M" pitchFamily="18" charset="-127"/>
              <a:ea typeface="HY울릉도M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/>
              <a:buChar char="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Varient:16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바이트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HY울릉도M" pitchFamily="18" charset="-127"/>
              <a:ea typeface="HY울릉도M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/>
              <a:buChar char="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사용자정의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: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HY울릉도M" pitchFamily="18" charset="-127"/>
                <a:ea typeface="HY울릉도M" pitchFamily="18" charset="-127"/>
              </a:rPr>
              <a:t>정의된비트수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158" y="1357298"/>
            <a:ext cx="8143932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데이타마다형식이 있으며 차지하는 메모리 용량도 다르다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357298"/>
            <a:ext cx="8686800" cy="51149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한 개 기억공간에 하나의 값이 저장되나 배열은 한 개 이름에 여러 개 값이 저장될 수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각 </a:t>
            </a:r>
            <a:r>
              <a:rPr lang="ko-KR" altLang="en-US" smtClean="0"/>
              <a:t>기억공간을 </a:t>
            </a:r>
            <a:r>
              <a:rPr lang="ko-KR" altLang="en-US" smtClean="0"/>
              <a:t>구분하기 위해서 첨자를 이용한다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첨자는 </a:t>
            </a:r>
            <a:r>
              <a:rPr lang="en-US" altLang="ko-KR" smtClean="0"/>
              <a:t>0</a:t>
            </a:r>
            <a:r>
              <a:rPr lang="ko-KR" altLang="en-US" smtClean="0"/>
              <a:t>부터 시작되나</a:t>
            </a:r>
            <a:r>
              <a:rPr lang="en-US" altLang="ko-KR" smtClean="0"/>
              <a:t>, ‘Option Base 1’</a:t>
            </a:r>
            <a:r>
              <a:rPr lang="ko-KR" altLang="en-US" smtClean="0"/>
              <a:t>을</a:t>
            </a:r>
            <a:r>
              <a:rPr lang="en-US" altLang="ko-KR" smtClean="0"/>
              <a:t>  </a:t>
            </a:r>
            <a:r>
              <a:rPr lang="ko-KR" altLang="en-US" smtClean="0"/>
              <a:t>선언하면</a:t>
            </a:r>
            <a:r>
              <a:rPr lang="en-US" altLang="ko-KR" smtClean="0"/>
              <a:t> 1</a:t>
            </a:r>
            <a:r>
              <a:rPr lang="ko-KR" altLang="en-US" smtClean="0"/>
              <a:t>부터 시작된다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다차원은 </a:t>
            </a:r>
            <a:r>
              <a:rPr lang="en-US" altLang="ko-KR" smtClean="0"/>
              <a:t>60</a:t>
            </a:r>
            <a:r>
              <a:rPr lang="ko-KR" altLang="en-US" smtClean="0"/>
              <a:t>차원까지 가능하다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4) </a:t>
            </a:r>
            <a:r>
              <a:rPr lang="ko-KR" altLang="en-US" smtClean="0"/>
              <a:t>배열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조건문</a:t>
            </a:r>
            <a:endParaRPr lang="en-US" altLang="ko-KR" smtClean="0"/>
          </a:p>
          <a:p>
            <a:pPr lvl="1"/>
            <a:r>
              <a:rPr lang="en-US" altLang="ko-KR" smtClean="0"/>
              <a:t>If</a:t>
            </a:r>
            <a:r>
              <a:rPr lang="ko-KR" altLang="en-US" smtClean="0"/>
              <a:t> </a:t>
            </a:r>
            <a:r>
              <a:rPr lang="en-US" altLang="ko-KR" smtClean="0"/>
              <a:t>~elseif ~endif</a:t>
            </a:r>
          </a:p>
          <a:p>
            <a:pPr lvl="1"/>
            <a:r>
              <a:rPr lang="en-US" altLang="ko-KR" smtClean="0"/>
              <a:t>Select case ~end select</a:t>
            </a:r>
          </a:p>
          <a:p>
            <a:r>
              <a:rPr lang="ko-KR" altLang="en-US" smtClean="0"/>
              <a:t>반복문</a:t>
            </a:r>
            <a:endParaRPr lang="en-US" altLang="ko-KR" smtClean="0"/>
          </a:p>
          <a:p>
            <a:pPr lvl="1"/>
            <a:r>
              <a:rPr lang="en-US" altLang="ko-KR" smtClean="0"/>
              <a:t>For~ Next</a:t>
            </a:r>
          </a:p>
          <a:p>
            <a:pPr lvl="1"/>
            <a:r>
              <a:rPr lang="en-US" altLang="ko-KR" smtClean="0"/>
              <a:t>Do~ Loop</a:t>
            </a:r>
          </a:p>
          <a:p>
            <a:pPr lvl="1"/>
            <a:r>
              <a:rPr lang="en-US" altLang="ko-KR" smtClean="0"/>
              <a:t>Do Until ~ Loop</a:t>
            </a:r>
          </a:p>
          <a:p>
            <a:pPr lvl="1"/>
            <a:r>
              <a:rPr lang="en-US" altLang="ko-KR" smtClean="0"/>
              <a:t>While ~ wend</a:t>
            </a:r>
          </a:p>
          <a:p>
            <a:pPr lvl="1"/>
            <a:r>
              <a:rPr lang="en-US" altLang="ko-KR" smtClean="0"/>
              <a:t>For Each ~ Next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5) </a:t>
            </a:r>
            <a:r>
              <a:rPr lang="ko-KR" altLang="en-US" smtClean="0"/>
              <a:t>제어문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반복문</a:t>
            </a:r>
            <a:r>
              <a:rPr lang="en-US" altLang="ko-KR" smtClean="0"/>
              <a:t> 1) For~ Next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2910" y="1428736"/>
            <a:ext cx="5214974" cy="15001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For 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첨자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=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시작값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To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최종값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[Step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증가값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실행문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Next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반복변수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910" y="3429000"/>
            <a:ext cx="3357586" cy="2714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Sub Vbex()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 Dim k as integer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 Dim S as integer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 For k=1 To 10 Step 2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       S= S+K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 Next K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  Msgbox S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End sub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307181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예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072066" y="3357562"/>
            <a:ext cx="2571768" cy="1571636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1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에서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10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까지의 정수중 홀수의 합을 구하는 프로그램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23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조건을 만족하는 동안 실행문을 계속 반복하는 문장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아래 예에서</a:t>
            </a:r>
            <a:r>
              <a:rPr lang="en-US" altLang="ko-KR" smtClean="0"/>
              <a:t> </a:t>
            </a:r>
            <a:r>
              <a:rPr lang="ko-KR" altLang="en-US" smtClean="0"/>
              <a:t>형식</a:t>
            </a:r>
            <a:r>
              <a:rPr lang="en-US" altLang="ko-KR" smtClean="0"/>
              <a:t>1</a:t>
            </a:r>
            <a:r>
              <a:rPr lang="ko-KR" altLang="en-US" smtClean="0"/>
              <a:t>은 처음 부터 조건을 검사하고 형식</a:t>
            </a:r>
            <a:r>
              <a:rPr lang="en-US" altLang="ko-KR" smtClean="0"/>
              <a:t>2</a:t>
            </a:r>
            <a:r>
              <a:rPr lang="ko-KR" altLang="en-US" smtClean="0"/>
              <a:t>는 실행 후 조건을 검사하기 때문에 처음부터 거짓인 조건인 경우 최소한 한번은 실행한다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 smtClean="0"/>
              <a:t> 2) Do~ Loop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14348" y="4500570"/>
            <a:ext cx="3429024" cy="17859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Do While </a:t>
            </a:r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조건식</a:t>
            </a:r>
            <a:endParaRPr lang="en-US" altLang="ko-KR" sz="2800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      실행문</a:t>
            </a:r>
            <a:endParaRPr lang="en-US" altLang="ko-KR" sz="2800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Loop</a:t>
            </a:r>
            <a:endParaRPr lang="ko-KR" altLang="en-US" sz="280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28662" y="4071942"/>
            <a:ext cx="1000132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형 식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1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6248" y="4500570"/>
            <a:ext cx="3429024" cy="17859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Do</a:t>
            </a:r>
          </a:p>
          <a:p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      실행문</a:t>
            </a:r>
            <a:endParaRPr lang="en-US" altLang="ko-KR" sz="2800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Loop While </a:t>
            </a:r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조건식</a:t>
            </a:r>
            <a:endParaRPr lang="ko-KR" altLang="en-US" sz="280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00562" y="4071942"/>
            <a:ext cx="1000132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형 식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2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3) Do Until ~ Loop</a:t>
            </a:r>
            <a:endParaRPr lang="ko-KR" altLang="en-US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23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조건을 만족하는 않는 동안 </a:t>
            </a:r>
            <a:r>
              <a:rPr lang="ko-KR" altLang="en-US" smtClean="0"/>
              <a:t>실행문을 계속 반복하는 문장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앞의 경우 처럼</a:t>
            </a:r>
            <a:r>
              <a:rPr lang="en-US" altLang="ko-KR" smtClean="0"/>
              <a:t>, </a:t>
            </a:r>
            <a:r>
              <a:rPr lang="ko-KR" altLang="en-US" smtClean="0"/>
              <a:t>아래 예에서</a:t>
            </a:r>
            <a:r>
              <a:rPr lang="en-US" altLang="ko-KR" smtClean="0"/>
              <a:t> </a:t>
            </a:r>
            <a:r>
              <a:rPr lang="ko-KR" altLang="en-US" smtClean="0"/>
              <a:t>형식</a:t>
            </a:r>
            <a:r>
              <a:rPr lang="en-US" altLang="ko-KR" smtClean="0"/>
              <a:t>1</a:t>
            </a:r>
            <a:r>
              <a:rPr lang="ko-KR" altLang="en-US" smtClean="0"/>
              <a:t>은 처음 부터 조건을 검사하고 형식</a:t>
            </a:r>
            <a:r>
              <a:rPr lang="en-US" altLang="ko-KR" smtClean="0"/>
              <a:t>2</a:t>
            </a:r>
            <a:r>
              <a:rPr lang="ko-KR" altLang="en-US" smtClean="0"/>
              <a:t>는 실행 후 조건을 검사하기 때문에 처음부터 참인 조건인 경우 최소한 한번은 실행한다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348" y="4500570"/>
            <a:ext cx="3429024" cy="17859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Do </a:t>
            </a:r>
            <a:r>
              <a:rPr lang="en-US" altLang="ko-KR" sz="280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Until</a:t>
            </a:r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조건식</a:t>
            </a:r>
            <a:endParaRPr lang="en-US" altLang="ko-KR" sz="2800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      실행문</a:t>
            </a:r>
            <a:endParaRPr lang="en-US" altLang="ko-KR" sz="2800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Loop</a:t>
            </a:r>
            <a:endParaRPr lang="ko-KR" altLang="en-US" sz="280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28662" y="4071942"/>
            <a:ext cx="1000132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형 식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1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6248" y="4500570"/>
            <a:ext cx="3429024" cy="17859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Do</a:t>
            </a:r>
          </a:p>
          <a:p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      실행문</a:t>
            </a:r>
            <a:endParaRPr lang="en-US" altLang="ko-KR" sz="2800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Loop </a:t>
            </a:r>
            <a:r>
              <a:rPr lang="en-US" altLang="ko-KR" sz="280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Until</a:t>
            </a:r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조건식</a:t>
            </a:r>
            <a:endParaRPr lang="ko-KR" altLang="en-US" sz="280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500562" y="4071942"/>
            <a:ext cx="1000132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형 식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2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ko-KR" altLang="en-US" smtClean="0"/>
              <a:t>조건이 참인 동안 반복실행하는 문장이다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문법은 </a:t>
            </a:r>
            <a:r>
              <a:rPr lang="en-US" altLang="ko-KR" smtClean="0"/>
              <a:t>Do While ~ Loop </a:t>
            </a:r>
            <a:r>
              <a:rPr lang="ko-KR" altLang="en-US" smtClean="0"/>
              <a:t>과 동일하다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4) While ~ wend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728" y="3143248"/>
            <a:ext cx="4000528" cy="24288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200" smtClean="0">
                <a:latin typeface="HY울릉도M" pitchFamily="18" charset="-127"/>
                <a:ea typeface="HY울릉도M" pitchFamily="18" charset="-127"/>
              </a:rPr>
              <a:t>While </a:t>
            </a:r>
            <a:r>
              <a:rPr lang="ko-KR" altLang="en-US" sz="3200" smtClean="0">
                <a:latin typeface="HY울릉도M" pitchFamily="18" charset="-127"/>
                <a:ea typeface="HY울릉도M" pitchFamily="18" charset="-127"/>
              </a:rPr>
              <a:t>조건</a:t>
            </a:r>
            <a:endParaRPr lang="en-US" altLang="ko-KR" sz="3200" smtClean="0">
              <a:latin typeface="HY울릉도M" pitchFamily="18" charset="-127"/>
              <a:ea typeface="HY울릉도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smtClean="0">
                <a:latin typeface="HY울릉도M" pitchFamily="18" charset="-127"/>
                <a:ea typeface="HY울릉도M" pitchFamily="18" charset="-127"/>
              </a:rPr>
              <a:t>     </a:t>
            </a:r>
            <a:r>
              <a:rPr lang="ko-KR" altLang="en-US" sz="3200" smtClean="0">
                <a:latin typeface="HY울릉도M" pitchFamily="18" charset="-127"/>
                <a:ea typeface="HY울릉도M" pitchFamily="18" charset="-127"/>
              </a:rPr>
              <a:t>실행문</a:t>
            </a:r>
            <a:r>
              <a:rPr lang="en-US" altLang="ko-KR" sz="3200" smtClean="0">
                <a:latin typeface="HY울릉도M" pitchFamily="18" charset="-127"/>
                <a:ea typeface="HY울릉도M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200" smtClean="0">
                <a:latin typeface="HY울릉도M" pitchFamily="18" charset="-127"/>
                <a:ea typeface="HY울릉도M" pitchFamily="18" charset="-127"/>
              </a:rPr>
              <a:t>Wend </a:t>
            </a:r>
            <a:endParaRPr lang="ko-KR" altLang="en-US" sz="32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r>
              <a:rPr lang="ko-KR" altLang="en-US" smtClean="0"/>
              <a:t>컬렉션에 포함된 객체의 개수만큼 </a:t>
            </a:r>
            <a:r>
              <a:rPr lang="ko-KR" altLang="en-US" smtClean="0"/>
              <a:t>반복하는 </a:t>
            </a:r>
            <a:r>
              <a:rPr lang="ko-KR" altLang="en-US" smtClean="0"/>
              <a:t>반복문이다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5) For Each ~ Next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57224" y="2857496"/>
            <a:ext cx="6357982" cy="2143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For Each </a:t>
            </a:r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개체변수 </a:t>
            </a:r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in </a:t>
            </a:r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컬렉션 개체</a:t>
            </a:r>
            <a:endParaRPr lang="en-US" altLang="ko-KR" sz="2800" smtClean="0">
              <a:latin typeface="HY울릉도M" pitchFamily="18" charset="-127"/>
              <a:ea typeface="HY울릉도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   </a:t>
            </a:r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실행문</a:t>
            </a:r>
            <a:endParaRPr lang="en-US" altLang="ko-KR" sz="2800" smtClean="0">
              <a:latin typeface="HY울릉도M" pitchFamily="18" charset="-127"/>
              <a:ea typeface="HY울릉도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Next  </a:t>
            </a:r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개체변수</a:t>
            </a:r>
            <a:endParaRPr lang="ko-KR" altLang="en-US" sz="28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 중 </a:t>
            </a:r>
            <a:r>
              <a:rPr lang="en-US" altLang="ko-KR" dirty="0" smtClean="0"/>
              <a:t>VBA</a:t>
            </a:r>
            <a:r>
              <a:rPr lang="ko-KR" altLang="en-US" dirty="0" smtClean="0"/>
              <a:t>에서 프로시저</a:t>
            </a:r>
            <a:r>
              <a:rPr lang="en-US" altLang="ko-KR" dirty="0" smtClean="0"/>
              <a:t>(Procedure)</a:t>
            </a:r>
            <a:r>
              <a:rPr lang="ko-KR" altLang="en-US" dirty="0" smtClean="0"/>
              <a:t>에 대한 설명으로 옳지 않은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</a:t>
            </a:r>
            <a:r>
              <a:rPr lang="ko-KR" altLang="en-US" dirty="0" smtClean="0"/>
              <a:t>특정한 기능을 수행할 수 있는 명령문들의 집합이다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② </a:t>
            </a:r>
            <a:r>
              <a:rPr lang="ko-KR" altLang="en-US" dirty="0" smtClean="0"/>
              <a:t>사용자가 직접 기록한 매크로도 프로시저로 기록된다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③ Sub ∼ End Sub </a:t>
            </a:r>
            <a:r>
              <a:rPr lang="ko-KR" altLang="en-US" dirty="0" smtClean="0"/>
              <a:t>프로시저는 명령문들의 실행 결과를 반환한다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④ </a:t>
            </a:r>
            <a:r>
              <a:rPr lang="ko-KR" altLang="en-US" dirty="0" smtClean="0"/>
              <a:t>하나 이상의 프로시저들을 이용하여 모듈을 구성할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1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다음 중 </a:t>
            </a:r>
            <a:r>
              <a:rPr lang="en-US" altLang="ko-KR" dirty="0" smtClean="0"/>
              <a:t>VBA </a:t>
            </a:r>
            <a:r>
              <a:rPr lang="ko-KR" altLang="en-US" dirty="0" smtClean="0"/>
              <a:t>프로그래밍 용어에 대한 설명으로 옳지 않은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Object : </a:t>
            </a:r>
            <a:r>
              <a:rPr lang="ko-KR" altLang="en-US" dirty="0" smtClean="0"/>
              <a:t>어떤 작업이나 처리를 할 때 그 대상이 되는 독립적인 성질을 갖는 하나의 사물이다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② Method : </a:t>
            </a:r>
            <a:r>
              <a:rPr lang="ko-KR" altLang="en-US" dirty="0" smtClean="0"/>
              <a:t>개체가 실행할 수 있는 동작 또는 행동으로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개체명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'</a:t>
            </a:r>
            <a:r>
              <a:rPr lang="ko-KR" altLang="en-US" dirty="0" smtClean="0"/>
              <a:t>의 형태로 사용한다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③ Event : VBA </a:t>
            </a:r>
            <a:r>
              <a:rPr lang="ko-KR" altLang="en-US" dirty="0" smtClean="0"/>
              <a:t>프로그래밍 용어에서 개체의 모음이다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④ Property : </a:t>
            </a:r>
            <a:r>
              <a:rPr lang="ko-KR" altLang="en-US" dirty="0" smtClean="0"/>
              <a:t>개체가 가지고 있는 고유한 성질이다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2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2011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VBA(Visual Basic for Application) </a:t>
            </a:r>
            <a:r>
              <a:rPr lang="ko-KR" altLang="en-US" smtClean="0"/>
              <a:t>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VBA </a:t>
            </a:r>
            <a:r>
              <a:rPr lang="ko-KR" altLang="en-US" smtClean="0"/>
              <a:t>구성요소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Visual Basic </a:t>
            </a:r>
            <a:r>
              <a:rPr lang="ko-KR" altLang="en-US" smtClean="0"/>
              <a:t>편집창 구성요소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VBA </a:t>
            </a:r>
            <a:r>
              <a:rPr lang="ko-KR" altLang="en-US" smtClean="0"/>
              <a:t>문법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③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VBA(Visual Basic for Application) </a:t>
            </a:r>
            <a:r>
              <a:rPr lang="ko-KR" altLang="en-US" smtClean="0"/>
              <a:t>개념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VBA </a:t>
            </a:r>
            <a:r>
              <a:rPr lang="ko-KR" altLang="en-US" smtClean="0"/>
              <a:t>구성요소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Visual Basic </a:t>
            </a:r>
            <a:r>
              <a:rPr lang="ko-KR" altLang="en-US" smtClean="0"/>
              <a:t>편집창 구성요소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VBA </a:t>
            </a:r>
            <a:r>
              <a:rPr lang="ko-KR" altLang="en-US" smtClean="0"/>
              <a:t>문법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VBA</a:t>
            </a:r>
            <a:r>
              <a:rPr lang="ko-KR" altLang="en-US" smtClean="0"/>
              <a:t>는 </a:t>
            </a:r>
            <a:r>
              <a:rPr lang="en-US" altLang="ko-KR" smtClean="0"/>
              <a:t>Visual Basic</a:t>
            </a:r>
            <a:r>
              <a:rPr lang="ko-KR" altLang="en-US" smtClean="0"/>
              <a:t>의 문법적요소를 가지는 매크로 작업용 언어이다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엑셀에서 사용하는 경우 엑셀</a:t>
            </a:r>
            <a:r>
              <a:rPr lang="en-US" altLang="ko-KR" smtClean="0"/>
              <a:t>VBA</a:t>
            </a:r>
            <a:r>
              <a:rPr lang="ko-KR" altLang="en-US" smtClean="0"/>
              <a:t>라고도</a:t>
            </a:r>
            <a:r>
              <a:rPr lang="en-US" altLang="ko-KR" smtClean="0"/>
              <a:t> 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VBE(Visual Basic Editor)</a:t>
            </a:r>
            <a:r>
              <a:rPr lang="ko-KR" altLang="en-US" smtClean="0"/>
              <a:t>라는 특별한 전용 편집기를 가지고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85728"/>
            <a:ext cx="9143999" cy="939784"/>
          </a:xfrm>
        </p:spPr>
        <p:txBody>
          <a:bodyPr>
            <a:noAutofit/>
          </a:bodyPr>
          <a:lstStyle/>
          <a:p>
            <a:r>
              <a:rPr lang="en-US" altLang="ko-KR" sz="3200" smtClean="0"/>
              <a:t>1. VBA(Visual Basic for Application) </a:t>
            </a:r>
            <a:r>
              <a:rPr lang="ko-KR" altLang="en-US" sz="3200" smtClean="0"/>
              <a:t>개념</a:t>
            </a:r>
            <a:endParaRPr lang="en-US" altLang="ko-KR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모듈</a:t>
            </a:r>
            <a:endParaRPr lang="en-US" altLang="ko-KR" smtClean="0"/>
          </a:p>
          <a:p>
            <a:pPr lvl="1"/>
            <a:r>
              <a:rPr lang="ko-KR" altLang="en-US" smtClean="0"/>
              <a:t>프로젝트를 구성하는 기본 단위이다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프로시져</a:t>
            </a:r>
            <a:endParaRPr lang="en-US" altLang="ko-KR" smtClean="0"/>
          </a:p>
          <a:p>
            <a:pPr lvl="1"/>
            <a:r>
              <a:rPr lang="ko-KR" altLang="en-US" smtClean="0"/>
              <a:t>특정기능을 수행하기 위해 나열된 명령문들의 집합이다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Sub, function, property</a:t>
            </a:r>
            <a:r>
              <a:rPr lang="ko-KR" altLang="en-US" smtClean="0"/>
              <a:t>로 구분된다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개체</a:t>
            </a:r>
            <a:r>
              <a:rPr lang="en-US" altLang="ko-KR" smtClean="0"/>
              <a:t>:</a:t>
            </a:r>
          </a:p>
          <a:p>
            <a:pPr lvl="1"/>
            <a:r>
              <a:rPr lang="ko-KR" altLang="en-US" smtClean="0"/>
              <a:t>메소드와 속성을 가지는 프로그램의 주체이다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VBA </a:t>
            </a:r>
            <a:r>
              <a:rPr lang="ko-KR" altLang="en-US" smtClean="0"/>
              <a:t>구성요소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357298"/>
            <a:ext cx="8501122" cy="5214974"/>
          </a:xfrm>
        </p:spPr>
        <p:txBody>
          <a:bodyPr/>
          <a:lstStyle/>
          <a:p>
            <a:r>
              <a:rPr lang="ko-KR" altLang="en-US" smtClean="0"/>
              <a:t>속성</a:t>
            </a:r>
            <a:endParaRPr lang="en-US" altLang="ko-KR" smtClean="0"/>
          </a:p>
          <a:p>
            <a:pPr lvl="1"/>
            <a:r>
              <a:rPr lang="ko-KR" altLang="en-US" smtClean="0"/>
              <a:t>크기</a:t>
            </a:r>
            <a:r>
              <a:rPr lang="en-US" altLang="ko-KR" smtClean="0"/>
              <a:t>,</a:t>
            </a:r>
            <a:r>
              <a:rPr lang="ko-KR" altLang="en-US" smtClean="0"/>
              <a:t>색</a:t>
            </a:r>
            <a:r>
              <a:rPr lang="en-US" altLang="ko-KR" smtClean="0"/>
              <a:t>, </a:t>
            </a:r>
            <a:r>
              <a:rPr lang="ko-KR" altLang="en-US" smtClean="0"/>
              <a:t>위치와 같은 개체의 특성을 의미한다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메소드</a:t>
            </a:r>
            <a:endParaRPr lang="en-US" altLang="ko-KR" smtClean="0"/>
          </a:p>
          <a:p>
            <a:pPr lvl="1"/>
            <a:r>
              <a:rPr lang="ko-KR" altLang="en-US" smtClean="0"/>
              <a:t>개체가 가질 수 잇는 동작을 의미한다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이벤트</a:t>
            </a:r>
            <a:endParaRPr lang="en-US" altLang="ko-KR" smtClean="0"/>
          </a:p>
          <a:p>
            <a:pPr lvl="1"/>
            <a:r>
              <a:rPr lang="ko-KR" altLang="en-US" smtClean="0"/>
              <a:t>프로그램중의 이벤트</a:t>
            </a:r>
            <a:r>
              <a:rPr lang="en-US" altLang="ko-KR" smtClean="0"/>
              <a:t>(</a:t>
            </a:r>
            <a:r>
              <a:rPr lang="ko-KR" altLang="en-US" smtClean="0"/>
              <a:t>클릭</a:t>
            </a:r>
            <a:r>
              <a:rPr lang="en-US" altLang="ko-KR" smtClean="0"/>
              <a:t>, </a:t>
            </a:r>
            <a:r>
              <a:rPr lang="ko-KR" altLang="en-US" smtClean="0"/>
              <a:t>더블클릭 등</a:t>
            </a:r>
            <a:r>
              <a:rPr lang="en-US" altLang="ko-KR" smtClean="0"/>
              <a:t>)</a:t>
            </a:r>
            <a:r>
              <a:rPr lang="ko-KR" altLang="en-US" smtClean="0"/>
              <a:t>를 의미한다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컬렉션</a:t>
            </a:r>
            <a:endParaRPr lang="en-US" altLang="ko-KR" smtClean="0"/>
          </a:p>
          <a:p>
            <a:pPr lvl="1"/>
            <a:r>
              <a:rPr lang="ko-KR" altLang="en-US" smtClean="0"/>
              <a:t>개체의 모임이다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6148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프로젝트 탐색기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속성창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코드창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직접실행창</a:t>
            </a:r>
            <a:endParaRPr lang="en-US" altLang="ko-KR" smtClean="0"/>
          </a:p>
          <a:p>
            <a:pPr>
              <a:lnSpc>
                <a:spcPct val="150000"/>
              </a:lnSpc>
              <a:buNone/>
            </a:pPr>
            <a:endParaRPr lang="en-US" altLang="ko-KR" smtClean="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3. Visual Basic </a:t>
            </a:r>
            <a:r>
              <a:rPr lang="ko-KR" altLang="en-US" smtClean="0"/>
              <a:t>편집창 구성요소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71612"/>
            <a:ext cx="4449091" cy="347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None/>
            </a:pPr>
            <a:r>
              <a:rPr lang="en-US" altLang="ko-KR" smtClean="0"/>
              <a:t>1) </a:t>
            </a:r>
            <a:r>
              <a:rPr lang="ko-KR" altLang="en-US" smtClean="0"/>
              <a:t>상수</a:t>
            </a:r>
            <a:r>
              <a:rPr lang="en-US" altLang="ko-KR" smtClean="0"/>
              <a:t> (constant)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ko-KR" smtClean="0"/>
              <a:t>2) </a:t>
            </a:r>
            <a:r>
              <a:rPr lang="ko-KR" altLang="en-US" smtClean="0"/>
              <a:t>변수</a:t>
            </a:r>
            <a:r>
              <a:rPr lang="en-US" altLang="ko-KR" smtClean="0"/>
              <a:t> (variable)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ko-KR" smtClean="0"/>
              <a:t>3) </a:t>
            </a:r>
            <a:r>
              <a:rPr lang="ko-KR" altLang="en-US" smtClean="0"/>
              <a:t>데이터형식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ko-KR" smtClean="0"/>
              <a:t>4) </a:t>
            </a:r>
            <a:r>
              <a:rPr lang="ko-KR" altLang="en-US" smtClean="0"/>
              <a:t>배열</a:t>
            </a:r>
            <a:r>
              <a:rPr lang="en-US" altLang="ko-KR" smtClean="0"/>
              <a:t>(array)</a:t>
            </a:r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ko-KR" smtClean="0"/>
              <a:t>5) </a:t>
            </a:r>
            <a:r>
              <a:rPr lang="ko-KR" altLang="en-US" smtClean="0"/>
              <a:t>제어문</a:t>
            </a:r>
            <a:endParaRPr lang="en-US" altLang="ko-KR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VBA </a:t>
            </a:r>
            <a:r>
              <a:rPr lang="ko-KR" altLang="en-US" smtClean="0"/>
              <a:t>문법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285860"/>
            <a:ext cx="8472518" cy="49720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문자</a:t>
            </a:r>
            <a:r>
              <a:rPr lang="en-US" altLang="ko-KR" smtClean="0"/>
              <a:t>, </a:t>
            </a:r>
            <a:r>
              <a:rPr lang="ko-KR" altLang="en-US" smtClean="0"/>
              <a:t>숫자와 같은 항상같은 값을 의미한다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데이터</a:t>
            </a:r>
            <a:r>
              <a:rPr lang="en-US" altLang="ko-KR" smtClean="0"/>
              <a:t>(</a:t>
            </a:r>
            <a:r>
              <a:rPr lang="ko-KR" altLang="en-US" smtClean="0"/>
              <a:t>값</a:t>
            </a:r>
            <a:r>
              <a:rPr lang="en-US" altLang="ko-KR" smtClean="0"/>
              <a:t>)</a:t>
            </a:r>
            <a:r>
              <a:rPr lang="ko-KR" altLang="en-US" smtClean="0"/>
              <a:t>라고 할 수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내장상수</a:t>
            </a:r>
            <a:r>
              <a:rPr lang="en-US" altLang="ko-KR" smtClean="0"/>
              <a:t>:</a:t>
            </a:r>
            <a:r>
              <a:rPr lang="ko-KR" altLang="en-US" smtClean="0"/>
              <a:t>비주얼베이직에서 미리 정의된 상수들을 의미한다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Vb</a:t>
            </a:r>
            <a:r>
              <a:rPr lang="ko-KR" altLang="en-US" smtClean="0"/>
              <a:t>로 시작된다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) vbCurrency,vbDate,vbYesNo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사용자</a:t>
            </a:r>
            <a:r>
              <a:rPr lang="en-US" altLang="ko-KR" smtClean="0"/>
              <a:t> </a:t>
            </a:r>
            <a:r>
              <a:rPr lang="ko-KR" altLang="en-US" smtClean="0"/>
              <a:t>정의 상수는 </a:t>
            </a:r>
            <a:r>
              <a:rPr lang="en-US" altLang="ko-KR" smtClean="0"/>
              <a:t>Const </a:t>
            </a:r>
            <a:r>
              <a:rPr lang="ko-KR" altLang="en-US" smtClean="0"/>
              <a:t>명령을 이용하며</a:t>
            </a:r>
            <a:r>
              <a:rPr lang="en-US" altLang="ko-KR" smtClean="0"/>
              <a:t>, Public Const</a:t>
            </a:r>
            <a:r>
              <a:rPr lang="ko-KR" altLang="en-US" smtClean="0"/>
              <a:t>는 전체에서 인식가능하다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1) </a:t>
            </a:r>
            <a:r>
              <a:rPr lang="ko-KR" altLang="en-US" smtClean="0"/>
              <a:t>상수</a:t>
            </a:r>
            <a:r>
              <a:rPr lang="en-US" altLang="ko-KR" smtClean="0"/>
              <a:t>(constant)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357298"/>
            <a:ext cx="8786842" cy="53578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mtClean="0"/>
              <a:t>상수가 저장되는 메모리의 기억공간이다</a:t>
            </a:r>
            <a:r>
              <a:rPr lang="en-US" altLang="ko-KR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mtClean="0"/>
              <a:t>변수는 이름 만드는 규칙에 맞게 만들어야한다</a:t>
            </a:r>
            <a:r>
              <a:rPr lang="en-US" altLang="ko-KR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mtClean="0"/>
              <a:t>변수이름은 영문자</a:t>
            </a:r>
            <a:r>
              <a:rPr lang="en-US" altLang="ko-KR" smtClean="0"/>
              <a:t>, </a:t>
            </a:r>
            <a:r>
              <a:rPr lang="ko-KR" altLang="en-US" smtClean="0"/>
              <a:t>한글로 시작해야되며</a:t>
            </a:r>
            <a:r>
              <a:rPr lang="en-US" altLang="ko-KR" smtClean="0"/>
              <a:t>, </a:t>
            </a:r>
            <a:r>
              <a:rPr lang="ko-KR" altLang="en-US" smtClean="0"/>
              <a:t>숫자</a:t>
            </a:r>
            <a:r>
              <a:rPr lang="en-US" altLang="ko-KR" smtClean="0"/>
              <a:t>, Under score(_)eh </a:t>
            </a:r>
            <a:r>
              <a:rPr lang="ko-KR" altLang="en-US" smtClean="0"/>
              <a:t>사용할</a:t>
            </a:r>
            <a:r>
              <a:rPr lang="en-US" altLang="ko-KR" smtClean="0"/>
              <a:t> </a:t>
            </a:r>
            <a:r>
              <a:rPr lang="ko-KR" altLang="en-US" smtClean="0"/>
              <a:t>수 있다</a:t>
            </a:r>
            <a:r>
              <a:rPr lang="en-US" altLang="ko-KR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mtClean="0"/>
              <a:t>변수이름은 </a:t>
            </a:r>
            <a:r>
              <a:rPr lang="en-US" altLang="ko-KR" smtClean="0"/>
              <a:t>255</a:t>
            </a:r>
            <a:r>
              <a:rPr lang="ko-KR" altLang="en-US" smtClean="0"/>
              <a:t>자를 넘지 못한다</a:t>
            </a:r>
            <a:r>
              <a:rPr lang="en-US" altLang="ko-KR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mtClean="0"/>
              <a:t>변수이름에는 예약어를 사용할 수 없다</a:t>
            </a:r>
            <a:r>
              <a:rPr lang="en-US" altLang="ko-KR" smtClean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mtClean="0"/>
              <a:t>VBA</a:t>
            </a:r>
            <a:r>
              <a:rPr lang="ko-KR" altLang="en-US" smtClean="0"/>
              <a:t>에서는 변수를 선언하지않고도 사용가능하다</a:t>
            </a:r>
            <a:r>
              <a:rPr lang="en-US" altLang="ko-KR" smtClean="0"/>
              <a:t>.(</a:t>
            </a:r>
            <a:r>
              <a:rPr lang="ko-KR" altLang="en-US" smtClean="0"/>
              <a:t>단</a:t>
            </a:r>
            <a:r>
              <a:rPr lang="en-US" altLang="ko-KR" smtClean="0"/>
              <a:t>, Option Explicit</a:t>
            </a:r>
            <a:r>
              <a:rPr lang="ko-KR" altLang="en-US" smtClean="0"/>
              <a:t>를 사용하면 반드시 변수선언 해야한다</a:t>
            </a:r>
            <a:r>
              <a:rPr lang="en-US" altLang="ko-KR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2) </a:t>
            </a:r>
            <a:r>
              <a:rPr lang="ko-KR" altLang="en-US" smtClean="0"/>
              <a:t>변수</a:t>
            </a:r>
            <a:r>
              <a:rPr lang="en-US" altLang="ko-KR" smtClean="0"/>
              <a:t> (variable)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Words>823</Words>
  <Application>Microsoft Office PowerPoint</Application>
  <PresentationFormat>화면 슬라이드 쇼(4:3)</PresentationFormat>
  <Paragraphs>145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고구려 벽화</vt:lpstr>
      <vt:lpstr>SP19장. VBA 프로그래밍</vt:lpstr>
      <vt:lpstr>INDEX</vt:lpstr>
      <vt:lpstr>1. VBA(Visual Basic for Application) 개념</vt:lpstr>
      <vt:lpstr>2. VBA 구성요소</vt:lpstr>
      <vt:lpstr>슬라이드 5</vt:lpstr>
      <vt:lpstr>3. Visual Basic 편집창 구성요소</vt:lpstr>
      <vt:lpstr>4. VBA 문법</vt:lpstr>
      <vt:lpstr>1) 상수(constant)</vt:lpstr>
      <vt:lpstr>2) 변수 (variable)</vt:lpstr>
      <vt:lpstr>3) 데이터형식</vt:lpstr>
      <vt:lpstr>4) 배열</vt:lpstr>
      <vt:lpstr>5) 제어문</vt:lpstr>
      <vt:lpstr>반복문 1) For~ Next </vt:lpstr>
      <vt:lpstr>반복문 2) Do~ Loop</vt:lpstr>
      <vt:lpstr>반복문 3) Do Until ~ Loop</vt:lpstr>
      <vt:lpstr>반복문 4) While ~ wend</vt:lpstr>
      <vt:lpstr>반복문 5) For Each ~ Next</vt:lpstr>
      <vt:lpstr>기출문제풀이1(1급 2010년 4회)</vt:lpstr>
      <vt:lpstr>기출문제풀이2(1급 2011년 2회)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233</cp:revision>
  <dcterms:created xsi:type="dcterms:W3CDTF">2012-01-12T16:29:24Z</dcterms:created>
  <dcterms:modified xsi:type="dcterms:W3CDTF">2012-03-11T14:12:34Z</dcterms:modified>
</cp:coreProperties>
</file>