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17"/>
  </p:handoutMasterIdLst>
  <p:sldIdLst>
    <p:sldId id="256" r:id="rId2"/>
    <p:sldId id="257" r:id="rId3"/>
    <p:sldId id="290" r:id="rId4"/>
    <p:sldId id="292" r:id="rId5"/>
    <p:sldId id="293" r:id="rId6"/>
    <p:sldId id="297" r:id="rId7"/>
    <p:sldId id="298" r:id="rId8"/>
    <p:sldId id="294" r:id="rId9"/>
    <p:sldId id="299" r:id="rId10"/>
    <p:sldId id="295" r:id="rId11"/>
    <p:sldId id="284" r:id="rId12"/>
    <p:sldId id="288" r:id="rId13"/>
    <p:sldId id="291" r:id="rId14"/>
    <p:sldId id="287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1" autoAdjust="0"/>
    <p:restoredTop sz="94660"/>
  </p:normalViewPr>
  <p:slideViewPr>
    <p:cSldViewPr>
      <p:cViewPr>
        <p:scale>
          <a:sx n="100" d="100"/>
          <a:sy n="100" d="100"/>
        </p:scale>
        <p:origin x="-31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34478-B98C-4304-94BA-9B48076B683D}" type="datetimeFigureOut">
              <a:rPr lang="ko-KR" altLang="en-US" smtClean="0"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39361-FE31-403A-8F67-04FAD2F09F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7072362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SP4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함수의 기본</a:t>
            </a:r>
            <a:br>
              <a:rPr lang="ko-KR" altLang="en-US" smtClean="0"/>
            </a:br>
            <a:r>
              <a:rPr lang="en-US" altLang="ko-KR" smtClean="0"/>
              <a:t>,</a:t>
            </a:r>
            <a:r>
              <a:rPr lang="ko-KR" altLang="en-US" smtClean="0"/>
              <a:t>날자시간함수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286808" cy="45720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82127"/>
                <a:gridCol w="4104681"/>
              </a:tblGrid>
              <a:tr h="45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함 수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설 명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=now()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시스템의 오늘날자와 시간을 가져옴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=today()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시스템의 오늘날자를 가져옴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=date(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년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월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일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년월일을 만들어 줌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=month(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월을 구함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=year(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년을 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=hour(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시간을 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=minute(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분을 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=second(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초를 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9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=Weekday(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반환타입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숫자텍스트에서 요일을 숫자로 구해줌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 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엑셀의 각종 데이터 입력에 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오늘 날짜를 간단히 입력하기 위해서는 </a:t>
            </a:r>
            <a:r>
              <a:rPr lang="en-US" altLang="ko-KR" smtClean="0"/>
              <a:t>TODAY</a:t>
            </a:r>
            <a:r>
              <a:rPr lang="ko-KR" altLang="en-US" smtClean="0"/>
              <a:t>함수나 </a:t>
            </a:r>
            <a:r>
              <a:rPr lang="en-US" altLang="ko-KR" smtClean="0"/>
              <a:t>&lt;Ctrl&gt;+&lt;;&gt;</a:t>
            </a:r>
            <a:r>
              <a:rPr lang="ko-KR" altLang="en-US" smtClean="0"/>
              <a:t>을 누르면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시간 데이터는 콜론</a:t>
            </a:r>
            <a:r>
              <a:rPr lang="en-US" altLang="ko-KR" smtClean="0"/>
              <a:t>(:)</a:t>
            </a:r>
            <a:r>
              <a:rPr lang="ko-KR" altLang="en-US" smtClean="0"/>
              <a:t>으로 시</a:t>
            </a:r>
            <a:r>
              <a:rPr lang="en-US" altLang="ko-KR" smtClean="0"/>
              <a:t>, </a:t>
            </a:r>
            <a:r>
              <a:rPr lang="ko-KR" altLang="en-US" smtClean="0"/>
              <a:t>분</a:t>
            </a:r>
            <a:r>
              <a:rPr lang="en-US" altLang="ko-KR" smtClean="0"/>
              <a:t>, </a:t>
            </a:r>
            <a:r>
              <a:rPr lang="ko-KR" altLang="en-US" smtClean="0"/>
              <a:t>초를 구분하여 입력한다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수식은 반드시 등호</a:t>
            </a:r>
            <a:r>
              <a:rPr lang="en-US" altLang="ko-KR" smtClean="0"/>
              <a:t>(=) </a:t>
            </a:r>
            <a:r>
              <a:rPr lang="ko-KR" altLang="en-US" smtClean="0"/>
              <a:t>또는 빼기</a:t>
            </a:r>
            <a:r>
              <a:rPr lang="en-US" altLang="ko-KR" smtClean="0"/>
              <a:t>(-) </a:t>
            </a:r>
            <a:r>
              <a:rPr lang="ko-KR" altLang="en-US" smtClean="0"/>
              <a:t>기호로 시작해야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범위를 지정하고 데이터를 입력한 후 </a:t>
            </a:r>
            <a:r>
              <a:rPr lang="en-US" altLang="ko-KR" smtClean="0"/>
              <a:t>&lt;Ctrl&gt;+&lt;Enter&gt;</a:t>
            </a:r>
            <a:r>
              <a:rPr lang="ko-KR" altLang="en-US" smtClean="0"/>
              <a:t>를 누르면 동일한 데이터가 한꺼번에 입력된다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엑셀에서 사용하는 이름에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'A1'</a:t>
            </a:r>
            <a:r>
              <a:rPr lang="ko-KR" altLang="en-US" smtClean="0"/>
              <a:t>처럼 셀 주소와 같은 형태의 이름을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이름의 첫 글자는 문자나 밑줄</a:t>
            </a:r>
            <a:r>
              <a:rPr lang="en-US" altLang="ko-KR" smtClean="0"/>
              <a:t>(_)</a:t>
            </a:r>
            <a:r>
              <a:rPr lang="ko-KR" altLang="en-US" smtClean="0"/>
              <a:t>만 쓸 수 있고</a:t>
            </a:r>
            <a:r>
              <a:rPr lang="en-US" altLang="ko-KR" smtClean="0"/>
              <a:t>, </a:t>
            </a:r>
            <a:r>
              <a:rPr lang="ko-KR" altLang="en-US" smtClean="0"/>
              <a:t>나머지 글자는 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밑줄</a:t>
            </a:r>
            <a:r>
              <a:rPr lang="en-US" altLang="ko-KR" smtClean="0"/>
              <a:t>(_), </a:t>
            </a:r>
            <a:r>
              <a:rPr lang="ko-KR" altLang="en-US" smtClean="0"/>
              <a:t>마침표</a:t>
            </a:r>
            <a:r>
              <a:rPr lang="en-US" altLang="ko-KR" smtClean="0"/>
              <a:t>(.)</a:t>
            </a:r>
            <a:r>
              <a:rPr lang="ko-KR" altLang="en-US" smtClean="0"/>
              <a:t>를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같은 통합 문서에서 동일한 이름을 중복하여 사용할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이름 상자의 화살표 단추를 누르고 정의된 이름 중 하나를 클릭하면 해당 셀 또는 셀 범위가 선택된다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다음 중 셀 범위에 이름을 작성할 때의 조건으로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같은 통합 문서 내에서는 시트가 다르더라도 이름은 유일하여야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이름에는 </a:t>
            </a:r>
            <a:r>
              <a:rPr lang="en-US" altLang="ko-KR" smtClean="0"/>
              <a:t>+, -, *, ?</a:t>
            </a:r>
            <a:r>
              <a:rPr lang="ko-KR" altLang="en-US" smtClean="0"/>
              <a:t>와 같은 특수문자는 포함될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정의된 이름은 참조 시 절대 참조 방식으로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이름은 대소문자를 구분하므로 </a:t>
            </a:r>
            <a:r>
              <a:rPr lang="en-US" altLang="ko-KR" smtClean="0"/>
              <a:t>[A1] </a:t>
            </a:r>
            <a:r>
              <a:rPr lang="ko-KR" altLang="en-US" smtClean="0"/>
              <a:t>셀에 </a:t>
            </a:r>
            <a:r>
              <a:rPr lang="en-US" altLang="ko-KR" smtClean="0"/>
              <a:t>N1, [B1]</a:t>
            </a:r>
            <a:r>
              <a:rPr lang="ko-KR" altLang="en-US" smtClean="0"/>
              <a:t>셀에 </a:t>
            </a:r>
            <a:r>
              <a:rPr lang="en-US" altLang="ko-KR" smtClean="0"/>
              <a:t>n1 </a:t>
            </a:r>
            <a:r>
              <a:rPr lang="ko-KR" altLang="en-US" smtClean="0"/>
              <a:t>이라고 이름을 설정할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수식의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셀참조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함수의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수식의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셀참조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함수의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mtClean="0"/>
              <a:t>수식은 일반 데이터와는 달리 </a:t>
            </a:r>
            <a:r>
              <a:rPr lang="ko-KR" altLang="en-US" smtClean="0">
                <a:solidFill>
                  <a:srgbClr val="7030A0"/>
                </a:solidFill>
              </a:rPr>
              <a:t>등호</a:t>
            </a:r>
            <a:r>
              <a:rPr lang="en-US" altLang="ko-KR" smtClean="0">
                <a:solidFill>
                  <a:srgbClr val="7030A0"/>
                </a:solidFill>
              </a:rPr>
              <a:t>(=),</a:t>
            </a:r>
            <a:r>
              <a:rPr lang="ko-KR" altLang="en-US" smtClean="0">
                <a:solidFill>
                  <a:srgbClr val="7030A0"/>
                </a:solidFill>
              </a:rPr>
              <a:t>더하기</a:t>
            </a:r>
            <a:r>
              <a:rPr lang="en-US" altLang="ko-KR" smtClean="0">
                <a:solidFill>
                  <a:srgbClr val="7030A0"/>
                </a:solidFill>
              </a:rPr>
              <a:t>(+),</a:t>
            </a:r>
            <a:r>
              <a:rPr lang="ko-KR" altLang="en-US" smtClean="0">
                <a:solidFill>
                  <a:srgbClr val="7030A0"/>
                </a:solidFill>
              </a:rPr>
              <a:t>빼기</a:t>
            </a:r>
            <a:r>
              <a:rPr lang="en-US" altLang="ko-KR" smtClean="0">
                <a:solidFill>
                  <a:srgbClr val="7030A0"/>
                </a:solidFill>
              </a:rPr>
              <a:t>(-) </a:t>
            </a:r>
            <a:r>
              <a:rPr lang="ko-KR" altLang="en-US" smtClean="0">
                <a:solidFill>
                  <a:srgbClr val="7030A0"/>
                </a:solidFill>
              </a:rPr>
              <a:t>기호</a:t>
            </a:r>
            <a:r>
              <a:rPr lang="ko-KR" altLang="en-US" smtClean="0"/>
              <a:t>로 시작된다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mtClean="0"/>
              <a:t>문자열은 큰따옴표</a:t>
            </a:r>
            <a:r>
              <a:rPr lang="en-US" altLang="ko-KR" smtClean="0"/>
              <a:t>“ “</a:t>
            </a:r>
            <a:r>
              <a:rPr lang="ko-KR" altLang="en-US" smtClean="0"/>
              <a:t>로 묶는다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mtClean="0"/>
              <a:t>수식이 입력된 셀에는 수식의 결과가 나타나는 것이 기본값이고 입력된 수식은 수식입력줄에서 확인할 수 있다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rgbClr val="7030A0"/>
                </a:solidFill>
              </a:rPr>
              <a:t>Ctrl+~</a:t>
            </a:r>
            <a:r>
              <a:rPr lang="ko-KR" altLang="en-US" smtClean="0"/>
              <a:t>키를 누르면 워크시트에 입력된 모든 수식을 확인할 수 있다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mtClean="0"/>
              <a:t>수식을 입력후 엔터를 누르기전 </a:t>
            </a:r>
            <a:r>
              <a:rPr lang="en-US" altLang="ko-KR" smtClean="0">
                <a:solidFill>
                  <a:srgbClr val="7030A0"/>
                </a:solidFill>
              </a:rPr>
              <a:t>F9</a:t>
            </a:r>
            <a:r>
              <a:rPr lang="ko-KR" altLang="en-US" smtClean="0">
                <a:solidFill>
                  <a:srgbClr val="7030A0"/>
                </a:solidFill>
              </a:rPr>
              <a:t>키</a:t>
            </a:r>
            <a:r>
              <a:rPr lang="ko-KR" altLang="en-US" smtClean="0"/>
              <a:t>를 누르면 결과인 </a:t>
            </a:r>
            <a:r>
              <a:rPr lang="ko-KR" altLang="en-US" smtClean="0">
                <a:solidFill>
                  <a:srgbClr val="7030A0"/>
                </a:solidFill>
              </a:rPr>
              <a:t>상수값</a:t>
            </a:r>
            <a:r>
              <a:rPr lang="ko-KR" altLang="en-US" smtClean="0"/>
              <a:t>이 입력된다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수식의 개념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2214554"/>
            <a:ext cx="2643206" cy="371477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+: </a:t>
            </a:r>
            <a:r>
              <a:rPr lang="ko-KR" altLang="en-US" sz="2800" smtClean="0"/>
              <a:t>더하기</a:t>
            </a:r>
            <a:endParaRPr lang="en-US" altLang="ko-KR" sz="28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-: </a:t>
            </a:r>
            <a:r>
              <a:rPr lang="ko-KR" altLang="en-US" sz="2800" smtClean="0"/>
              <a:t>빼기</a:t>
            </a:r>
            <a:endParaRPr lang="en-US" altLang="ko-KR" sz="28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/ : </a:t>
            </a:r>
            <a:r>
              <a:rPr lang="ko-KR" altLang="en-US" sz="2800" smtClean="0"/>
              <a:t>나누기</a:t>
            </a:r>
            <a:endParaRPr lang="en-US" altLang="ko-KR" sz="28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*: </a:t>
            </a:r>
            <a:r>
              <a:rPr lang="ko-KR" altLang="en-US" sz="2800" smtClean="0"/>
              <a:t>곱하기</a:t>
            </a:r>
            <a:endParaRPr lang="en-US" altLang="ko-KR" sz="28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%: </a:t>
            </a:r>
            <a:r>
              <a:rPr lang="ko-KR" altLang="en-US" sz="2800" smtClean="0"/>
              <a:t>백분율</a:t>
            </a:r>
            <a:endParaRPr lang="en-US" altLang="ko-KR" sz="28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smtClean="0"/>
              <a:t>^: </a:t>
            </a:r>
            <a:r>
              <a:rPr lang="ko-KR" altLang="en-US" sz="2800" smtClean="0"/>
              <a:t>지수승</a:t>
            </a:r>
            <a:endParaRPr lang="en-US" altLang="ko-KR" sz="28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1428736"/>
            <a:ext cx="2214578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1) 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산술연산자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214678" y="2214554"/>
            <a:ext cx="2928958" cy="3714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=: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같다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&gt;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크다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&lt;: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작다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&lt;&gt;: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같지않다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&gt;=: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크거나 같다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&lt;=: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작거나 같다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00430" y="1428736"/>
            <a:ext cx="2214578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2) 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비교연산자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6357950" y="2143116"/>
            <a:ext cx="2643206" cy="25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&amp;: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두 문자열 연결 연산자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  <a:sym typeface="Wingdings" pitchFamily="2" charset="2"/>
              </a:rPr>
              <a:t>:(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  <a:sym typeface="Wingdings" pitchFamily="2" charset="2"/>
              </a:rPr>
              <a:t>콜론</a:t>
            </a:r>
            <a:r>
              <a:rPr lang="en-US" altLang="ko-KR" sz="2800" smtClean="0">
                <a:latin typeface="HY울릉도M" pitchFamily="18" charset="-127"/>
                <a:ea typeface="HY울릉도M" pitchFamily="18" charset="-127"/>
                <a:sym typeface="Wingdings" pitchFamily="2" charset="2"/>
              </a:rPr>
              <a:t>) :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  <a:sym typeface="Wingdings" pitchFamily="2" charset="2"/>
              </a:rPr>
              <a:t>범위연산자</a:t>
            </a:r>
            <a:endParaRPr lang="en-US" altLang="ko-KR" sz="2800" smtClean="0">
              <a:latin typeface="HY울릉도M" pitchFamily="18" charset="-127"/>
              <a:ea typeface="HY울릉도M" pitchFamily="18" charset="-127"/>
              <a:sym typeface="Wingdings" pitchFamily="2" charset="2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+mj-ea"/>
              <a:buAutoNum type="circleNumDbPlain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  <a:sym typeface="Wingdings" pitchFamily="2" charset="2"/>
              </a:rPr>
              <a:t>,(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  <a:sym typeface="Wingdings" pitchFamily="2" charset="2"/>
              </a:rPr>
              <a:t>콤마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  <a:sym typeface="Wingdings" pitchFamily="2" charset="2"/>
              </a:rPr>
              <a:t>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  <a:sym typeface="Wingdings" pitchFamily="2" charset="2"/>
              </a:rPr>
              <a:t>나열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  <a:sym typeface="Wingdings" pitchFamily="2" charset="2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tabLst/>
              <a:defRPr/>
            </a:pP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43702" y="1428736"/>
            <a:ext cx="207170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3)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기타연산자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기본값은 상대참조이다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A1+B1 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수식이 입력된 셀을 복사하면 이동한만큼 상대적으로 수식이 바뀌어 복사된다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A1+B1</a:t>
            </a:r>
            <a:r>
              <a:rPr lang="ko-KR" altLang="en-US" smtClean="0"/>
              <a:t>에서 </a:t>
            </a:r>
            <a:r>
              <a:rPr lang="en-US" altLang="ko-KR" smtClean="0"/>
              <a:t>B1+C1</a:t>
            </a:r>
            <a:r>
              <a:rPr lang="ko-KR" altLang="en-US" smtClean="0"/>
              <a:t>으로 복사가 되었다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셀참조</a:t>
            </a:r>
            <a:r>
              <a:rPr lang="en-US" altLang="ko-KR" smtClean="0"/>
              <a:t>1)</a:t>
            </a:r>
            <a:r>
              <a:rPr lang="ko-KR" altLang="en-US" smtClean="0"/>
              <a:t>상대참조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00034" y="4643446"/>
            <a:ext cx="7964514" cy="1103360"/>
            <a:chOff x="500034" y="4643446"/>
            <a:chExt cx="7964514" cy="11033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4714884"/>
              <a:ext cx="3144646" cy="1000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3438" y="4643446"/>
              <a:ext cx="3821110" cy="110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오른쪽 화살표 5"/>
            <p:cNvSpPr/>
            <p:nvPr/>
          </p:nvSpPr>
          <p:spPr>
            <a:xfrm>
              <a:off x="3857620" y="5000636"/>
              <a:ext cx="642942" cy="42862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500174"/>
            <a:ext cx="89297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셀주소를 </a:t>
            </a:r>
            <a:r>
              <a:rPr lang="ko-KR" altLang="en-US" smtClean="0">
                <a:solidFill>
                  <a:srgbClr val="7030A0"/>
                </a:solidFill>
              </a:rPr>
              <a:t>고정</a:t>
            </a:r>
            <a:r>
              <a:rPr lang="ko-KR" altLang="en-US" smtClean="0"/>
              <a:t>시켜 사용하는 방법이다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일부 함수식에서 고정주소로 작성해야 올바른 값이 계산되어지기도 한다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, rank()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수식을 복사해도 </a:t>
            </a:r>
            <a:r>
              <a:rPr lang="ko-KR" altLang="en-US" smtClean="0"/>
              <a:t>상대주소처럼 </a:t>
            </a:r>
            <a:r>
              <a:rPr lang="ko-KR" altLang="en-US" smtClean="0"/>
              <a:t>변하지 않는다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셀주소에 </a:t>
            </a:r>
            <a:r>
              <a:rPr lang="en-US" altLang="ko-KR" smtClean="0">
                <a:solidFill>
                  <a:srgbClr val="7030A0"/>
                </a:solidFill>
              </a:rPr>
              <a:t>$(</a:t>
            </a:r>
            <a:r>
              <a:rPr lang="ko-KR" altLang="en-US" smtClean="0">
                <a:solidFill>
                  <a:srgbClr val="7030A0"/>
                </a:solidFill>
              </a:rPr>
              <a:t>달러기호</a:t>
            </a:r>
            <a:r>
              <a:rPr lang="en-US" altLang="ko-KR" smtClean="0">
                <a:solidFill>
                  <a:srgbClr val="7030A0"/>
                </a:solidFill>
              </a:rPr>
              <a:t>)</a:t>
            </a:r>
            <a:r>
              <a:rPr lang="ko-KR" altLang="en-US" smtClean="0"/>
              <a:t>를 붙여 셀주소를 고정시킨다</a:t>
            </a:r>
            <a:r>
              <a:rPr lang="en-US" altLang="ko-KR" smtClean="0"/>
              <a:t>. (</a:t>
            </a:r>
            <a:r>
              <a:rPr lang="ko-KR" altLang="en-US" smtClean="0"/>
              <a:t>예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$A$1)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절대참조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절대참조와</a:t>
            </a:r>
            <a:r>
              <a:rPr lang="en-US" altLang="ko-KR" smtClean="0"/>
              <a:t> </a:t>
            </a:r>
            <a:r>
              <a:rPr lang="ko-KR" altLang="en-US" smtClean="0"/>
              <a:t>상대참조를 혼합한 방식이다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, =$A$1+$B1</a:t>
            </a:r>
          </a:p>
          <a:p>
            <a:r>
              <a:rPr lang="ko-KR" altLang="en-US" smtClean="0"/>
              <a:t>예의 경우 </a:t>
            </a:r>
            <a:r>
              <a:rPr lang="en-US" altLang="ko-KR" smtClean="0"/>
              <a:t>$A$1</a:t>
            </a:r>
            <a:r>
              <a:rPr lang="ko-KR" altLang="en-US" smtClean="0"/>
              <a:t>은 열고정과 행고정을 모두 고정한 경우이고</a:t>
            </a:r>
            <a:r>
              <a:rPr lang="en-US" altLang="ko-KR" smtClean="0"/>
              <a:t>, $B1</a:t>
            </a:r>
            <a:r>
              <a:rPr lang="ko-KR" altLang="en-US" smtClean="0"/>
              <a:t>은 알파멧 앞에만 달러기호를 붙였으므로 열만 고정시킨 경우이다</a:t>
            </a:r>
            <a:r>
              <a:rPr lang="en-US" altLang="ko-KR" smtClean="0"/>
              <a:t>.</a:t>
            </a:r>
          </a:p>
          <a:p>
            <a:r>
              <a:rPr lang="ko-KR" altLang="en-US" smtClean="0">
                <a:solidFill>
                  <a:srgbClr val="7030A0"/>
                </a:solidFill>
              </a:rPr>
              <a:t>단축키 </a:t>
            </a:r>
            <a:r>
              <a:rPr lang="en-US" altLang="ko-KR" smtClean="0">
                <a:solidFill>
                  <a:srgbClr val="7030A0"/>
                </a:solidFill>
              </a:rPr>
              <a:t>F4</a:t>
            </a:r>
            <a:r>
              <a:rPr lang="ko-KR" altLang="en-US" smtClean="0">
                <a:solidFill>
                  <a:srgbClr val="7030A0"/>
                </a:solidFill>
              </a:rPr>
              <a:t>를 </a:t>
            </a:r>
            <a:r>
              <a:rPr lang="ko-KR" altLang="en-US" smtClean="0"/>
              <a:t>이용해서 절대주소를 만들수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혼합참조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2714644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엑셀 </a:t>
            </a:r>
            <a:r>
              <a:rPr lang="en-US" altLang="ko-KR" sz="2800" smtClean="0"/>
              <a:t>2007</a:t>
            </a:r>
            <a:r>
              <a:rPr lang="ko-KR" altLang="en-US" sz="2800" smtClean="0"/>
              <a:t>안에서 미리 정된 수식을 의미한다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복잡한 수식을 계산하기 위해서 사용자가 만들지 않아도 정의된 함수를 가져다가 사용하면 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수식처럼 등호</a:t>
            </a:r>
            <a:r>
              <a:rPr lang="en-US" altLang="ko-KR" sz="2800" smtClean="0"/>
              <a:t>(=),</a:t>
            </a:r>
            <a:r>
              <a:rPr lang="ko-KR" altLang="en-US" sz="2800" smtClean="0"/>
              <a:t>더하기</a:t>
            </a:r>
            <a:r>
              <a:rPr lang="en-US" altLang="ko-KR" sz="2800" smtClean="0"/>
              <a:t>(+),</a:t>
            </a:r>
            <a:r>
              <a:rPr lang="ko-KR" altLang="en-US" sz="2800" smtClean="0"/>
              <a:t>빼기</a:t>
            </a:r>
            <a:r>
              <a:rPr lang="en-US" altLang="ko-KR" sz="2800" smtClean="0"/>
              <a:t>(-) </a:t>
            </a:r>
            <a:r>
              <a:rPr lang="ko-KR" altLang="en-US" sz="2800" smtClean="0"/>
              <a:t>기호로 시작된다</a:t>
            </a:r>
            <a:r>
              <a:rPr lang="en-US" altLang="ko-KR" sz="28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함수의 개념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42976" y="3786190"/>
            <a:ext cx="2071702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함수의 구성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4500570"/>
            <a:ext cx="4000528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=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함수이름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매개변수리스트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)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5643578"/>
            <a:ext cx="8643998" cy="571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예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 =SUM(A1:A3),   =SUM(A1, A3, A5),  =IF(A1&gt;100, 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합격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”,”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불합격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“)         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500174"/>
            <a:ext cx="5643602" cy="4186254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리본메뉴 수식 탭의 함수삽입 아이콘을 눌러 실행할수 있다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Office2007 </a:t>
            </a:r>
            <a:r>
              <a:rPr lang="ko-KR" altLang="en-US" sz="2800" smtClean="0"/>
              <a:t>버전에서는 재무</a:t>
            </a:r>
            <a:r>
              <a:rPr lang="en-US" altLang="ko-KR" sz="2800" smtClean="0"/>
              <a:t>, </a:t>
            </a:r>
            <a:r>
              <a:rPr lang="ko-KR" altLang="en-US" sz="2800" smtClean="0"/>
              <a:t>날자</a:t>
            </a:r>
            <a:r>
              <a:rPr lang="en-US" altLang="ko-KR" sz="2800" smtClean="0"/>
              <a:t>/</a:t>
            </a:r>
            <a:r>
              <a:rPr lang="ko-KR" altLang="en-US" sz="2800" smtClean="0"/>
              <a:t>시간</a:t>
            </a:r>
            <a:r>
              <a:rPr lang="en-US" altLang="ko-KR" sz="2800" smtClean="0"/>
              <a:t>, </a:t>
            </a:r>
            <a:r>
              <a:rPr lang="ko-KR" altLang="en-US" sz="2800" smtClean="0"/>
              <a:t>수학</a:t>
            </a:r>
            <a:r>
              <a:rPr lang="en-US" altLang="ko-KR" sz="2800" smtClean="0"/>
              <a:t>/</a:t>
            </a:r>
            <a:r>
              <a:rPr lang="ko-KR" altLang="en-US" sz="2800" smtClean="0"/>
              <a:t>삼각</a:t>
            </a:r>
            <a:r>
              <a:rPr lang="en-US" altLang="ko-KR" sz="2800" smtClean="0"/>
              <a:t>, </a:t>
            </a:r>
            <a:r>
              <a:rPr lang="ko-KR" altLang="en-US" sz="2800" smtClean="0"/>
              <a:t>찾기</a:t>
            </a:r>
            <a:r>
              <a:rPr lang="en-US" altLang="ko-KR" sz="2800" smtClean="0"/>
              <a:t>/</a:t>
            </a:r>
            <a:r>
              <a:rPr lang="ko-KR" altLang="en-US" sz="2800" smtClean="0"/>
              <a:t>참조 영역</a:t>
            </a:r>
            <a:r>
              <a:rPr lang="en-US" altLang="ko-KR" sz="2800" smtClean="0"/>
              <a:t>, </a:t>
            </a:r>
            <a:r>
              <a:rPr lang="ko-KR" altLang="en-US" sz="2800" smtClean="0"/>
              <a:t>데이터베이스</a:t>
            </a:r>
            <a:r>
              <a:rPr lang="en-US" altLang="ko-KR" sz="2800" smtClean="0"/>
              <a:t>, </a:t>
            </a:r>
            <a:r>
              <a:rPr lang="ko-KR" altLang="en-US" sz="2800" smtClean="0"/>
              <a:t>텍스트</a:t>
            </a:r>
            <a:r>
              <a:rPr lang="en-US" altLang="ko-KR" sz="2800" smtClean="0"/>
              <a:t>, </a:t>
            </a:r>
            <a:r>
              <a:rPr lang="ko-KR" altLang="en-US" sz="2800" smtClean="0"/>
              <a:t>논리</a:t>
            </a:r>
            <a:r>
              <a:rPr lang="en-US" altLang="ko-KR" sz="2800" smtClean="0"/>
              <a:t>,</a:t>
            </a:r>
            <a:r>
              <a:rPr lang="ko-KR" altLang="en-US" sz="2800" smtClean="0"/>
              <a:t>정보</a:t>
            </a:r>
            <a:r>
              <a:rPr lang="en-US" altLang="ko-KR" sz="2800" smtClean="0"/>
              <a:t>,</a:t>
            </a:r>
            <a:r>
              <a:rPr lang="ko-KR" altLang="en-US" sz="2800" smtClean="0"/>
              <a:t>공학</a:t>
            </a:r>
            <a:r>
              <a:rPr lang="en-US" altLang="ko-KR" sz="2800" smtClean="0"/>
              <a:t>,</a:t>
            </a:r>
            <a:r>
              <a:rPr lang="ko-KR" altLang="en-US" sz="2800" smtClean="0"/>
              <a:t>큐브등의 </a:t>
            </a:r>
            <a:r>
              <a:rPr lang="en-US" altLang="ko-KR" sz="2800" smtClean="0"/>
              <a:t>11</a:t>
            </a:r>
            <a:r>
              <a:rPr lang="ko-KR" altLang="en-US" sz="2800" smtClean="0"/>
              <a:t>개 범주의 함수를 이용할 수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함수마법사를 이용해 편리하게 함수식을 활용할 수 있다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함수마법사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929322" y="1928802"/>
            <a:ext cx="3002799" cy="3343251"/>
            <a:chOff x="6000760" y="1571612"/>
            <a:chExt cx="3002799" cy="334325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00760" y="1571612"/>
              <a:ext cx="3002799" cy="3343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6072198" y="1857364"/>
              <a:ext cx="357190" cy="5000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741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고구려 벽화</vt:lpstr>
      <vt:lpstr>SP4장. 함수의 기본 ,날자시간함수</vt:lpstr>
      <vt:lpstr>INDEX</vt:lpstr>
      <vt:lpstr>1. 수식의 개념</vt:lpstr>
      <vt:lpstr>2. 연산자</vt:lpstr>
      <vt:lpstr>3. 셀참조1)상대참조</vt:lpstr>
      <vt:lpstr>2)절대참조</vt:lpstr>
      <vt:lpstr>3) 혼합참조</vt:lpstr>
      <vt:lpstr>4. 함수의 개념</vt:lpstr>
      <vt:lpstr>함수마법사</vt:lpstr>
      <vt:lpstr>5. 날자/시간 함수</vt:lpstr>
      <vt:lpstr>기출문제풀이1(1급 2010년 4회)</vt:lpstr>
      <vt:lpstr>기출문제풀이2 (1급 2010년 3회)</vt:lpstr>
      <vt:lpstr>기출문제풀이3 (1급 2011년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218</cp:revision>
  <dcterms:created xsi:type="dcterms:W3CDTF">2012-01-12T16:29:24Z</dcterms:created>
  <dcterms:modified xsi:type="dcterms:W3CDTF">2012-03-04T17:17:04Z</dcterms:modified>
</cp:coreProperties>
</file>