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handoutMasterIdLst>
    <p:handoutMasterId r:id="rId22"/>
  </p:handoutMasterIdLst>
  <p:sldIdLst>
    <p:sldId id="256" r:id="rId2"/>
    <p:sldId id="257" r:id="rId3"/>
    <p:sldId id="290" r:id="rId4"/>
    <p:sldId id="295" r:id="rId5"/>
    <p:sldId id="301" r:id="rId6"/>
    <p:sldId id="296" r:id="rId7"/>
    <p:sldId id="297" r:id="rId8"/>
    <p:sldId id="302" r:id="rId9"/>
    <p:sldId id="298" r:id="rId10"/>
    <p:sldId id="303" r:id="rId11"/>
    <p:sldId id="299" r:id="rId12"/>
    <p:sldId id="300" r:id="rId13"/>
    <p:sldId id="304" r:id="rId14"/>
    <p:sldId id="284" r:id="rId15"/>
    <p:sldId id="288" r:id="rId16"/>
    <p:sldId id="291" r:id="rId17"/>
    <p:sldId id="292" r:id="rId18"/>
    <p:sldId id="293" r:id="rId19"/>
    <p:sldId id="287" r:id="rId20"/>
    <p:sldId id="25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>
        <p:scale>
          <a:sx n="100" d="100"/>
          <a:sy n="100" d="100"/>
        </p:scale>
        <p:origin x="-30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B5537-2FB5-4CD7-B068-BA5DABF1A18B}" type="datetimeFigureOut">
              <a:rPr lang="ko-KR" altLang="en-US" smtClean="0"/>
              <a:t>2012-03-07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5A3E2-4DE7-45DC-A103-5829BBFB97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>
                <a:latin typeface="HY울릉도M" pitchFamily="18" charset="-127"/>
                <a:ea typeface="HY울릉도M" pitchFamily="18" charset="-127"/>
              </a:defRPr>
            </a:lvl1pPr>
            <a:lvl2pPr>
              <a:buSzPct val="120000"/>
              <a:defRPr>
                <a:latin typeface="HY울릉도M" pitchFamily="18" charset="-127"/>
                <a:ea typeface="HY울릉도M" pitchFamily="18" charset="-127"/>
              </a:defRPr>
            </a:lvl2pPr>
            <a:lvl3pPr>
              <a:buSzPct val="120000"/>
              <a:defRPr>
                <a:latin typeface="HY울릉도M" pitchFamily="18" charset="-127"/>
                <a:ea typeface="HY울릉도M" pitchFamily="18" charset="-127"/>
              </a:defRPr>
            </a:lvl3pPr>
            <a:lvl4pPr>
              <a:defRPr>
                <a:latin typeface="HY울릉도M" pitchFamily="18" charset="-127"/>
                <a:ea typeface="HY울릉도M" pitchFamily="18" charset="-127"/>
              </a:defRPr>
            </a:lvl4pPr>
            <a:lvl5pPr>
              <a:defRPr>
                <a:latin typeface="HY울릉도M" pitchFamily="18" charset="-127"/>
                <a:ea typeface="HY울릉도M" pitchFamily="18" charset="-127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>
                <a:latin typeface="HY울릉도M" pitchFamily="18" charset="-127"/>
                <a:ea typeface="HY울릉도M" pitchFamily="18" charset="-127"/>
              </a:defRPr>
            </a:lvl1pPr>
            <a:lvl2pPr>
              <a:defRPr sz="2400">
                <a:latin typeface="HY울릉도M" pitchFamily="18" charset="-127"/>
                <a:ea typeface="HY울릉도M" pitchFamily="18" charset="-127"/>
              </a:defRPr>
            </a:lvl2pPr>
            <a:lvl3pPr>
              <a:defRPr sz="2000">
                <a:latin typeface="HY울릉도M" pitchFamily="18" charset="-127"/>
                <a:ea typeface="HY울릉도M" pitchFamily="18" charset="-127"/>
              </a:defRPr>
            </a:lvl3pPr>
            <a:lvl4pPr>
              <a:defRPr sz="1800">
                <a:latin typeface="HY울릉도M" pitchFamily="18" charset="-127"/>
                <a:ea typeface="HY울릉도M" pitchFamily="18" charset="-127"/>
              </a:defRPr>
            </a:lvl4pPr>
            <a:lvl5pPr>
              <a:defRPr sz="1800">
                <a:latin typeface="HY울릉도M" pitchFamily="18" charset="-127"/>
                <a:ea typeface="HY울릉도M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EA4B6C6-BF55-4BD6-9AA6-354C1CAD0C7A}" type="datetimeFigureOut">
              <a:rPr lang="ko-KR" altLang="en-US" smtClean="0"/>
              <a:pPr/>
              <a:t>2012-03-07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9E4E1CA-8815-4480-AA8D-1818D0492A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HY동녘M" pitchFamily="18" charset="-127"/>
          <a:ea typeface="HY동녘M" pitchFamily="18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HY동녘M" pitchFamily="18" charset="-127"/>
          <a:ea typeface="HY동녘M" pitchFamily="18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HY동녘M" pitchFamily="18" charset="-127"/>
          <a:ea typeface="HY동녘M" pitchFamily="18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2143116"/>
            <a:ext cx="7715304" cy="150019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ko-KR" sz="3600" smtClean="0"/>
              <a:t>SP7</a:t>
            </a:r>
            <a:r>
              <a:rPr lang="ko-KR" altLang="en-US" sz="3600" smtClean="0"/>
              <a:t>장</a:t>
            </a:r>
            <a:r>
              <a:rPr lang="en-US" altLang="ko-KR" sz="3600" smtClean="0"/>
              <a:t>. </a:t>
            </a:r>
            <a:r>
              <a:rPr lang="ko-KR" altLang="en-US" sz="3600" smtClean="0"/>
              <a:t>논리함수</a:t>
            </a:r>
            <a:r>
              <a:rPr lang="en-US" altLang="ko-KR" sz="3600" smtClean="0"/>
              <a:t>, </a:t>
            </a:r>
            <a:r>
              <a:rPr lang="ko-KR" altLang="en-US" sz="3600" smtClean="0"/>
              <a:t>수학</a:t>
            </a:r>
            <a:r>
              <a:rPr lang="en-US" altLang="ko-KR" sz="3600" smtClean="0"/>
              <a:t>/</a:t>
            </a:r>
            <a:r>
              <a:rPr lang="ko-KR" altLang="en-US" sz="3600" smtClean="0"/>
              <a:t>삼각함수</a:t>
            </a:r>
            <a:endParaRPr lang="ko-KR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3690963" cy="2214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214422"/>
            <a:ext cx="3779848" cy="2179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286256"/>
            <a:ext cx="4286280" cy="2306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모서리가 둥근 직사각형 8"/>
          <p:cNvSpPr/>
          <p:nvPr/>
        </p:nvSpPr>
        <p:spPr>
          <a:xfrm>
            <a:off x="1214414" y="571480"/>
            <a:ext cx="2428892" cy="4286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Round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함수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286380" y="571480"/>
            <a:ext cx="2428892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Roundup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함수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57554" y="3714752"/>
            <a:ext cx="2428892" cy="4286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latin typeface="HY울릉도M" pitchFamily="18" charset="-127"/>
                <a:ea typeface="HY울릉도M" pitchFamily="18" charset="-127"/>
              </a:rPr>
              <a:t>Rounddown</a:t>
            </a:r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함수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Abs()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/>
            <a:r>
              <a:rPr lang="en-US" altLang="ko-KR" smtClean="0"/>
              <a:t>=Abs(</a:t>
            </a:r>
            <a:r>
              <a:rPr lang="ko-KR" altLang="en-US" smtClean="0"/>
              <a:t>숫자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/>
              <a:t> </a:t>
            </a:r>
            <a:r>
              <a:rPr lang="ko-KR" altLang="en-US" smtClean="0"/>
              <a:t>숫자를 절대값으로 나타내준다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Int()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/>
            <a:r>
              <a:rPr lang="en-US" altLang="ko-KR" smtClean="0"/>
              <a:t>=Int(</a:t>
            </a:r>
            <a:r>
              <a:rPr lang="ko-KR" altLang="en-US" smtClean="0"/>
              <a:t>숫자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숫자를 넘지않는 가장 가까운 정수를 구해준다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Abs()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Rand()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= Rand() 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0</a:t>
            </a:r>
            <a:r>
              <a:rPr lang="ko-KR" altLang="en-US" smtClean="0"/>
              <a:t>이상 </a:t>
            </a:r>
            <a:r>
              <a:rPr lang="en-US" altLang="ko-KR" smtClean="0"/>
              <a:t>1</a:t>
            </a:r>
            <a:r>
              <a:rPr lang="ko-KR" altLang="en-US" smtClean="0"/>
              <a:t>이하의 난수</a:t>
            </a:r>
            <a:r>
              <a:rPr lang="en-US" altLang="ko-KR" smtClean="0"/>
              <a:t>(random number)</a:t>
            </a:r>
            <a:r>
              <a:rPr lang="ko-KR" altLang="en-US" smtClean="0"/>
              <a:t>를 발생시킨다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Mod()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en-US" altLang="ko-KR" smtClean="0"/>
              <a:t>=Mod(</a:t>
            </a:r>
            <a:r>
              <a:rPr lang="ko-KR" altLang="en-US" smtClean="0"/>
              <a:t>값</a:t>
            </a:r>
            <a:r>
              <a:rPr lang="en-US" altLang="ko-KR" smtClean="0"/>
              <a:t>,</a:t>
            </a:r>
            <a:r>
              <a:rPr lang="ko-KR" altLang="en-US" smtClean="0"/>
              <a:t>숫자</a:t>
            </a:r>
            <a:r>
              <a:rPr lang="en-US" altLang="ko-KR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값을 숫자로 나눈 나머지를 구해준다</a:t>
            </a:r>
            <a:r>
              <a:rPr lang="en-US" altLang="ko-KR" smtClean="0"/>
              <a:t>.</a:t>
            </a:r>
          </a:p>
          <a:p>
            <a:pPr lvl="1"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Rand()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Mod()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Sumproduct()</a:t>
            </a:r>
          </a:p>
          <a:p>
            <a:pPr lvl="1"/>
            <a:r>
              <a:rPr lang="en-US" altLang="ko-KR" smtClean="0"/>
              <a:t>= Sumproduct(</a:t>
            </a:r>
            <a:r>
              <a:rPr lang="ko-KR" altLang="en-US" smtClean="0"/>
              <a:t>배열</a:t>
            </a:r>
            <a:r>
              <a:rPr lang="en-US" altLang="ko-KR" smtClean="0"/>
              <a:t>1,</a:t>
            </a:r>
            <a:r>
              <a:rPr lang="ko-KR" altLang="en-US" smtClean="0"/>
              <a:t>배열</a:t>
            </a:r>
            <a:r>
              <a:rPr lang="en-US" altLang="ko-KR" smtClean="0"/>
              <a:t>2,…)</a:t>
            </a:r>
          </a:p>
          <a:p>
            <a:pPr lvl="1"/>
            <a:r>
              <a:rPr lang="ko-KR" altLang="en-US" smtClean="0"/>
              <a:t>각 배열의 대응 요소의 곱을 구한 후 </a:t>
            </a:r>
            <a:r>
              <a:rPr lang="en-US" altLang="ko-KR" smtClean="0"/>
              <a:t>, </a:t>
            </a:r>
            <a:r>
              <a:rPr lang="ko-KR" altLang="en-US" smtClean="0"/>
              <a:t>그 결과 값의 합을 구해준다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예</a:t>
            </a:r>
            <a:endParaRPr lang="en-US" altLang="ko-KR" smtClean="0"/>
          </a:p>
          <a:p>
            <a:pPr lvl="1"/>
            <a:r>
              <a:rPr lang="en-US" altLang="ko-KR" smtClean="0"/>
              <a:t>=SUMPRODUCT({1,2,3},{2,3,4}) </a:t>
            </a:r>
          </a:p>
          <a:p>
            <a:pPr lvl="1"/>
            <a:r>
              <a:rPr lang="en-US" altLang="ko-KR" smtClean="0"/>
              <a:t>=&gt; 20(=2+6+12)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smtClean="0"/>
              <a:t>5) Sumproduct()</a:t>
            </a:r>
            <a:r>
              <a:rPr lang="ko-KR" altLang="en-US" sz="4000" smtClean="0"/>
              <a:t>함수</a:t>
            </a:r>
            <a:endParaRPr lang="ko-KR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[A1]</a:t>
            </a:r>
            <a:r>
              <a:rPr lang="ko-KR" altLang="en-US" smtClean="0"/>
              <a:t>셀에 금액 </a:t>
            </a:r>
            <a:r>
              <a:rPr lang="en-US" altLang="ko-KR" smtClean="0"/>
              <a:t>56780</a:t>
            </a:r>
            <a:r>
              <a:rPr lang="ko-KR" altLang="en-US" smtClean="0"/>
              <a:t>이 입력되어있다</a:t>
            </a:r>
            <a:r>
              <a:rPr lang="en-US" altLang="ko-KR" smtClean="0"/>
              <a:t>. </a:t>
            </a:r>
            <a:r>
              <a:rPr lang="ko-KR" altLang="en-US" smtClean="0"/>
              <a:t>십의 자리에서 내림하여 </a:t>
            </a:r>
            <a:r>
              <a:rPr lang="en-US" altLang="ko-KR" smtClean="0"/>
              <a:t>100</a:t>
            </a:r>
            <a:r>
              <a:rPr lang="ko-KR" altLang="en-US" smtClean="0"/>
              <a:t>단위 이상의 금액</a:t>
            </a:r>
            <a:r>
              <a:rPr lang="en-US" altLang="ko-KR" smtClean="0"/>
              <a:t>(56700)</a:t>
            </a:r>
            <a:r>
              <a:rPr lang="ko-KR" altLang="en-US" smtClean="0"/>
              <a:t>을 </a:t>
            </a:r>
            <a:r>
              <a:rPr lang="en-US" altLang="ko-KR" smtClean="0"/>
              <a:t>[B1]</a:t>
            </a:r>
            <a:r>
              <a:rPr lang="ko-KR" altLang="en-US" smtClean="0"/>
              <a:t>셀에 표시하고자 한다</a:t>
            </a:r>
            <a:r>
              <a:rPr lang="en-US" altLang="ko-KR" smtClean="0"/>
              <a:t>. </a:t>
            </a:r>
            <a:r>
              <a:rPr lang="ko-KR" altLang="en-US" smtClean="0"/>
              <a:t>수식 표현으로 옳은 것은</a:t>
            </a:r>
            <a:r>
              <a:rPr lang="en-US" altLang="ko-KR" smtClean="0"/>
              <a:t>?</a:t>
            </a:r>
          </a:p>
          <a:p>
            <a:pPr lvl="1"/>
            <a:r>
              <a:rPr lang="en-US" altLang="ko-KR" smtClean="0"/>
              <a:t>① =Round(A1,2)② =Round(A1,-2)</a:t>
            </a:r>
          </a:p>
          <a:p>
            <a:pPr lvl="1"/>
            <a:r>
              <a:rPr lang="en-US" altLang="ko-KR" smtClean="0"/>
              <a:t>③ =RoundDown(A1,2)</a:t>
            </a:r>
          </a:p>
          <a:p>
            <a:pPr lvl="1"/>
            <a:r>
              <a:rPr lang="en-US" altLang="ko-KR" smtClean="0"/>
              <a:t>④ =RoundDown(A1</a:t>
            </a:r>
            <a:r>
              <a:rPr lang="en-US" altLang="ko-KR" smtClean="0"/>
              <a:t>,-2)</a:t>
            </a:r>
          </a:p>
          <a:p>
            <a:endParaRPr lang="en-US" altLang="ko-KR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1</a:t>
            </a:r>
            <a:r>
              <a:rPr lang="en-US" altLang="ko-KR" sz="1400" smtClean="0"/>
              <a:t>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2010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214422"/>
            <a:ext cx="7972452" cy="3614750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아래의 워크시트에서 </a:t>
            </a:r>
            <a:r>
              <a:rPr lang="en-US" altLang="ko-KR" sz="2800" smtClean="0"/>
              <a:t>[F2] </a:t>
            </a:r>
            <a:r>
              <a:rPr lang="ko-KR" altLang="en-US" sz="2800" smtClean="0"/>
              <a:t>셀의 함수식이 다음과 같이 설정되었다</a:t>
            </a:r>
            <a:r>
              <a:rPr lang="en-US" altLang="ko-KR" sz="2800" smtClean="0"/>
              <a:t>. [F2] </a:t>
            </a:r>
            <a:r>
              <a:rPr lang="ko-KR" altLang="en-US" sz="2800" smtClean="0"/>
              <a:t>셀에서 </a:t>
            </a:r>
            <a:r>
              <a:rPr lang="en-US" altLang="ko-KR" sz="2800" smtClean="0"/>
              <a:t>[F4] </a:t>
            </a:r>
            <a:r>
              <a:rPr lang="ko-KR" altLang="en-US" sz="2800" smtClean="0"/>
              <a:t>셀까지 채우기 핸들을 사용하여 채웠을 경우</a:t>
            </a:r>
            <a:r>
              <a:rPr lang="en-US" altLang="ko-KR" sz="2800" smtClean="0"/>
              <a:t>, </a:t>
            </a:r>
            <a:r>
              <a:rPr lang="ko-KR" altLang="en-US" sz="2800" smtClean="0"/>
              <a:t>다음 중 </a:t>
            </a:r>
            <a:r>
              <a:rPr lang="en-US" altLang="ko-KR" sz="2800" smtClean="0"/>
              <a:t>F</a:t>
            </a:r>
            <a:r>
              <a:rPr lang="ko-KR" altLang="en-US" sz="2800" smtClean="0"/>
              <a:t>열의 각 필드 값으로 올바르게 짝지어진 것은</a:t>
            </a:r>
            <a:r>
              <a:rPr lang="en-US" altLang="ko-KR" sz="2800" smtClean="0"/>
              <a:t>?</a:t>
            </a:r>
            <a:endParaRPr lang="ko-KR" altLang="en-US" sz="2800" smtClean="0"/>
          </a:p>
          <a:p>
            <a:pPr lvl="1"/>
            <a:r>
              <a:rPr lang="ko-KR" altLang="en-US" sz="2400" smtClean="0"/>
              <a:t>① </a:t>
            </a:r>
            <a:r>
              <a:rPr lang="en-US" altLang="ko-KR" sz="2400" smtClean="0"/>
              <a:t>[F2]: </a:t>
            </a:r>
            <a:r>
              <a:rPr lang="ko-KR" altLang="en-US" sz="2400" smtClean="0"/>
              <a:t>합격</a:t>
            </a:r>
            <a:r>
              <a:rPr lang="en-US" altLang="ko-KR" sz="2400" smtClean="0"/>
              <a:t>, [F3]: </a:t>
            </a:r>
            <a:r>
              <a:rPr lang="ko-KR" altLang="en-US" sz="2400" smtClean="0"/>
              <a:t>불합격</a:t>
            </a:r>
            <a:r>
              <a:rPr lang="en-US" altLang="ko-KR" sz="2400" smtClean="0"/>
              <a:t>, [F4]: </a:t>
            </a:r>
            <a:r>
              <a:rPr lang="ko-KR" altLang="en-US" sz="2400" smtClean="0"/>
              <a:t>합격</a:t>
            </a:r>
          </a:p>
          <a:p>
            <a:pPr lvl="1"/>
            <a:r>
              <a:rPr lang="ko-KR" altLang="en-US" sz="2400" smtClean="0"/>
              <a:t>② </a:t>
            </a:r>
            <a:r>
              <a:rPr lang="en-US" altLang="ko-KR" sz="2400" smtClean="0"/>
              <a:t>[F2]: </a:t>
            </a:r>
            <a:r>
              <a:rPr lang="ko-KR" altLang="en-US" sz="2400" smtClean="0"/>
              <a:t>불합격</a:t>
            </a:r>
            <a:r>
              <a:rPr lang="en-US" altLang="ko-KR" sz="2400" smtClean="0"/>
              <a:t>, [F3]: </a:t>
            </a:r>
            <a:r>
              <a:rPr lang="ko-KR" altLang="en-US" sz="2400" smtClean="0"/>
              <a:t>합격</a:t>
            </a:r>
            <a:r>
              <a:rPr lang="en-US" altLang="ko-KR" sz="2400" smtClean="0"/>
              <a:t>, [F4]: </a:t>
            </a:r>
            <a:r>
              <a:rPr lang="ko-KR" altLang="en-US" sz="2400" smtClean="0"/>
              <a:t>합격</a:t>
            </a:r>
          </a:p>
          <a:p>
            <a:pPr lvl="1"/>
            <a:r>
              <a:rPr lang="ko-KR" altLang="en-US" sz="2400" smtClean="0"/>
              <a:t>③ </a:t>
            </a:r>
            <a:r>
              <a:rPr lang="en-US" altLang="ko-KR" sz="2400" smtClean="0"/>
              <a:t>[F2]: </a:t>
            </a:r>
            <a:r>
              <a:rPr lang="ko-KR" altLang="en-US" sz="2400" smtClean="0"/>
              <a:t>합격</a:t>
            </a:r>
            <a:r>
              <a:rPr lang="en-US" altLang="ko-KR" sz="2400" smtClean="0"/>
              <a:t>, [F3]: </a:t>
            </a:r>
            <a:r>
              <a:rPr lang="ko-KR" altLang="en-US" sz="2400" smtClean="0"/>
              <a:t>불합격</a:t>
            </a:r>
            <a:r>
              <a:rPr lang="en-US" altLang="ko-KR" sz="2400" smtClean="0"/>
              <a:t>, [F4]: </a:t>
            </a:r>
            <a:r>
              <a:rPr lang="ko-KR" altLang="en-US" sz="2400" smtClean="0"/>
              <a:t>불합격</a:t>
            </a:r>
          </a:p>
          <a:p>
            <a:pPr lvl="1"/>
            <a:r>
              <a:rPr lang="ko-KR" altLang="en-US" sz="2400" smtClean="0"/>
              <a:t>④ </a:t>
            </a:r>
            <a:r>
              <a:rPr lang="en-US" altLang="ko-KR" sz="2400" smtClean="0"/>
              <a:t>[F2]: </a:t>
            </a:r>
            <a:r>
              <a:rPr lang="ko-KR" altLang="en-US" sz="2400" smtClean="0"/>
              <a:t>불합격</a:t>
            </a:r>
            <a:r>
              <a:rPr lang="en-US" altLang="ko-KR" sz="2400" smtClean="0"/>
              <a:t>, [F3]: </a:t>
            </a:r>
            <a:r>
              <a:rPr lang="ko-KR" altLang="en-US" sz="2400" smtClean="0"/>
              <a:t>합격</a:t>
            </a:r>
            <a:r>
              <a:rPr lang="en-US" altLang="ko-KR" sz="2400" smtClean="0"/>
              <a:t>, [F4]: </a:t>
            </a:r>
            <a:r>
              <a:rPr lang="ko-KR" altLang="en-US" sz="2400" smtClean="0"/>
              <a:t>불합격</a:t>
            </a:r>
          </a:p>
          <a:p>
            <a:pPr lvl="1">
              <a:lnSpc>
                <a:spcPct val="150000"/>
              </a:lnSpc>
              <a:buNone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smtClean="0"/>
              <a:t>기출문제풀이</a:t>
            </a:r>
            <a:r>
              <a:rPr lang="en-US" altLang="ko-KR" sz="4000" smtClean="0"/>
              <a:t>2 </a:t>
            </a:r>
            <a:r>
              <a:rPr lang="en-US" altLang="ko-KR" sz="1400" smtClean="0"/>
              <a:t>(2</a:t>
            </a:r>
            <a:r>
              <a:rPr lang="ko-KR" altLang="en-US" sz="1400" smtClean="0"/>
              <a:t>급 </a:t>
            </a:r>
            <a:r>
              <a:rPr lang="en-US" altLang="ko-KR" sz="1400" smtClean="0"/>
              <a:t>2009</a:t>
            </a:r>
            <a:r>
              <a:rPr lang="ko-KR" altLang="en-US" sz="1400" smtClean="0"/>
              <a:t>년 </a:t>
            </a:r>
            <a:r>
              <a:rPr lang="en-US" altLang="ko-KR" sz="1400" smtClean="0"/>
              <a:t>4</a:t>
            </a:r>
            <a:r>
              <a:rPr lang="ko-KR" altLang="en-US" sz="1400" smtClean="0"/>
              <a:t>회</a:t>
            </a:r>
            <a:r>
              <a:rPr lang="en-US" altLang="ko-KR" sz="1400" smtClean="0"/>
              <a:t>)</a:t>
            </a:r>
            <a:endParaRPr lang="ko-KR" altLang="en-US" sz="140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77900360" descr="EMB00000dd0836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857760"/>
            <a:ext cx="5802267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500174"/>
            <a:ext cx="8643998" cy="45720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다음 중 </a:t>
            </a:r>
            <a:r>
              <a:rPr lang="en-US" altLang="ko-KR" sz="2800" dirty="0" smtClean="0"/>
              <a:t>[A1]</a:t>
            </a:r>
            <a:r>
              <a:rPr lang="ko-KR" altLang="en-US" sz="2800" dirty="0" smtClean="0"/>
              <a:t>셀에 </a:t>
            </a:r>
            <a:r>
              <a:rPr lang="en-US" altLang="ko-KR" sz="2800" dirty="0" smtClean="0"/>
              <a:t>=SUMPRODUCT({1,2;3,1},{1,2;3,1})</a:t>
            </a:r>
            <a:r>
              <a:rPr lang="ko-KR" altLang="en-US" sz="2800" dirty="0" smtClean="0"/>
              <a:t>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수식을 입력하고 </a:t>
            </a:r>
            <a:r>
              <a:rPr lang="en-US" altLang="ko-KR" sz="2800" dirty="0" smtClean="0"/>
              <a:t>&lt;Enter&gt; </a:t>
            </a:r>
            <a:r>
              <a:rPr lang="ko-KR" altLang="en-US" sz="2800" dirty="0" smtClean="0"/>
              <a:t>키를 눌렀을 때의 결과 값으로 옳은 것은</a:t>
            </a:r>
            <a:r>
              <a:rPr lang="en-US" altLang="ko-KR" sz="2800" dirty="0" smtClean="0"/>
              <a:t>?</a:t>
            </a:r>
            <a:r>
              <a:rPr lang="ko-KR" altLang="en-US" sz="28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/>
              <a:t>① </a:t>
            </a:r>
            <a:r>
              <a:rPr lang="en-US" altLang="ko-KR" sz="2400" dirty="0" smtClean="0"/>
              <a:t>24                 ② 70</a:t>
            </a:r>
            <a:r>
              <a:rPr lang="ko-KR" altLang="en-US" sz="2400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 smtClean="0"/>
              <a:t>③ </a:t>
            </a:r>
            <a:r>
              <a:rPr lang="en-US" altLang="ko-KR" sz="2400" dirty="0" smtClean="0"/>
              <a:t>36                 ④ 15</a:t>
            </a:r>
            <a:r>
              <a:rPr lang="ko-KR" altLang="en-US" sz="2400" dirty="0" smtClean="0"/>
              <a:t> </a:t>
            </a:r>
          </a:p>
          <a:p>
            <a:pPr>
              <a:lnSpc>
                <a:spcPct val="150000"/>
              </a:lnSpc>
              <a:buNone/>
            </a:pP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3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2008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0" y="1500174"/>
            <a:ext cx="8786842" cy="3543311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 다음 그림과 같이 </a:t>
            </a:r>
            <a:r>
              <a:rPr lang="en-US" altLang="ko-KR" dirty="0" smtClean="0"/>
              <a:t>[B1] </a:t>
            </a:r>
            <a:r>
              <a:rPr lang="ko-KR" altLang="en-US" dirty="0" smtClean="0"/>
              <a:t>셀에 ‘</a:t>
            </a:r>
            <a:r>
              <a:rPr lang="en-US" altLang="ko-KR" dirty="0" smtClean="0"/>
              <a:t>AVERAGE(B3:E3)’ </a:t>
            </a:r>
            <a:r>
              <a:rPr lang="ko-KR" altLang="en-US" dirty="0" smtClean="0"/>
              <a:t>함수수식을 입력했더니 ‘</a:t>
            </a:r>
            <a:r>
              <a:rPr lang="en-US" altLang="ko-KR" dirty="0" smtClean="0"/>
              <a:t>#DIV/0!’ </a:t>
            </a:r>
            <a:r>
              <a:rPr lang="ko-KR" altLang="en-US" dirty="0" smtClean="0"/>
              <a:t>오류가 발생하였다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오류 표시가 나타나지 않도록 </a:t>
            </a:r>
            <a:r>
              <a:rPr lang="ko-KR" altLang="en-US" dirty="0" err="1" smtClean="0"/>
              <a:t>함수식을</a:t>
            </a:r>
            <a:r>
              <a:rPr lang="ko-KR" altLang="en-US" dirty="0" smtClean="0"/>
              <a:t> 설정하려고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중 함수식이 잘못 설정된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① =IF(COUNT(B3:E3)=0,"",AVERAGE(B3:E3)) </a:t>
            </a:r>
          </a:p>
          <a:p>
            <a:pPr lvl="1"/>
            <a:r>
              <a:rPr lang="en-US" altLang="ko-KR" dirty="0" smtClean="0"/>
              <a:t>② =IF(COUNTA(B3:E3)=0,"",AVERAGE(B3:E3)) </a:t>
            </a:r>
          </a:p>
          <a:p>
            <a:pPr lvl="1"/>
            <a:r>
              <a:rPr lang="en-US" altLang="ko-KR" dirty="0" smtClean="0"/>
              <a:t>③ =IF(ISERROR(AVERAGE(B3:E3)),"",AVERAGE(B3:E3)) </a:t>
            </a:r>
          </a:p>
          <a:p>
            <a:pPr lvl="1"/>
            <a:r>
              <a:rPr lang="en-US" altLang="ko-KR" dirty="0" smtClean="0"/>
              <a:t>④ =IF(ISBLANK(B3:E3)=FALSE,"",AVERAGE(B3:E3)) 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 descr="C:\DOCUME~1\hye\LOCALS~1\Temp\UNI00000fcc2a6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5214950"/>
            <a:ext cx="4564086" cy="1071570"/>
          </a:xfrm>
          <a:prstGeom prst="rect">
            <a:avLst/>
          </a:prstGeom>
          <a:noFill/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smtClean="0"/>
              <a:t>4 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2009</a:t>
            </a:r>
            <a:r>
              <a:rPr lang="ko-KR" altLang="en-US" sz="1400" dirty="0" smtClean="0"/>
              <a:t>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2844" y="1357298"/>
            <a:ext cx="6429420" cy="4525963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다음 시트에서 </a:t>
            </a:r>
            <a:r>
              <a:rPr lang="en-US" altLang="ko-KR" dirty="0" smtClean="0"/>
              <a:t>[B10]</a:t>
            </a:r>
            <a:r>
              <a:rPr lang="ko-KR" altLang="en-US" dirty="0" smtClean="0"/>
              <a:t>셀에 </a:t>
            </a:r>
            <a:r>
              <a:rPr lang="en-US" altLang="ko-KR" dirty="0" smtClean="0"/>
              <a:t>[B3:D9] </a:t>
            </a:r>
            <a:r>
              <a:rPr lang="ko-KR" altLang="en-US" dirty="0" smtClean="0"/>
              <a:t>영역의 평균을 계산하고 자리올림을 하여 천의 자리까지 표시하는 </a:t>
            </a:r>
            <a:r>
              <a:rPr lang="ko-KR" altLang="en-US" dirty="0" err="1" smtClean="0"/>
              <a:t>함수식으로</a:t>
            </a:r>
            <a:r>
              <a:rPr lang="ko-KR" altLang="en-US" dirty="0" smtClean="0"/>
              <a:t> 옳은 것은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sz="2600" dirty="0" smtClean="0"/>
              <a:t>① =ROUNDUP(AVERAGE(B3:D9),-3) </a:t>
            </a:r>
          </a:p>
          <a:p>
            <a:pPr lvl="1"/>
            <a:r>
              <a:rPr lang="en-US" altLang="ko-KR" sz="2600" dirty="0" smtClean="0"/>
              <a:t>② =ROUND(AVERAGE(B3:D9),-3) </a:t>
            </a:r>
          </a:p>
          <a:p>
            <a:pPr lvl="1"/>
            <a:r>
              <a:rPr lang="en-US" altLang="ko-KR" sz="2600" dirty="0" smtClean="0"/>
              <a:t>③ =ROUNDUP(AVERAGE(B3:D9),3) </a:t>
            </a:r>
          </a:p>
          <a:p>
            <a:pPr lvl="1"/>
            <a:r>
              <a:rPr lang="en-US" altLang="ko-KR" sz="2600" dirty="0" smtClean="0"/>
              <a:t>④ =ROUND(AVERAGE(B3:D9),3) 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26" name="Picture 2" descr="C:\DOCUME~1\hye\LOCALS~1\Temp\UNI00000fcc2a8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2357430"/>
            <a:ext cx="2560182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기출문제풀이</a:t>
            </a:r>
            <a:r>
              <a:rPr lang="en-US" altLang="ko-KR" sz="4000" dirty="0" smtClean="0"/>
              <a:t>5 </a:t>
            </a:r>
            <a:r>
              <a:rPr lang="en-US" altLang="ko-KR" sz="1400" dirty="0" smtClean="0"/>
              <a:t>(2</a:t>
            </a:r>
            <a:r>
              <a:rPr lang="ko-KR" altLang="en-US" sz="1400" dirty="0" smtClean="0"/>
              <a:t>급 </a:t>
            </a:r>
            <a:r>
              <a:rPr lang="en-US" altLang="ko-KR" sz="1400" dirty="0" smtClean="0"/>
              <a:t>2011</a:t>
            </a:r>
            <a:r>
              <a:rPr lang="ko-KR" altLang="en-US" sz="1400" dirty="0" smtClean="0"/>
              <a:t>년 </a:t>
            </a:r>
            <a:r>
              <a:rPr lang="en-US" altLang="ko-KR" sz="1400" smtClean="0"/>
              <a:t>1</a:t>
            </a:r>
            <a:r>
              <a:rPr lang="ko-KR" altLang="en-US" sz="1400" smtClean="0"/>
              <a:t>회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④</a:t>
            </a:r>
            <a:r>
              <a:rPr lang="en-US" altLang="ko-KR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③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④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4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④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5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①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답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71416" y="1500174"/>
            <a:ext cx="897258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논리함수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If()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Not()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,And()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Or()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False(), True()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 </a:t>
            </a:r>
            <a:r>
              <a:rPr lang="ko-KR" altLang="en-US" dirty="0" smtClean="0"/>
              <a:t>수학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삼각함수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Sum()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Sumif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,Round()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Roundup()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Rounddown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Abs()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Rand()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Mod</a:t>
            </a:r>
            <a:r>
              <a:rPr lang="en-US" altLang="ko-KR" smtClean="0"/>
              <a:t>()</a:t>
            </a:r>
            <a:r>
              <a:rPr lang="ko-KR" altLang="en-US" smtClean="0"/>
              <a:t> 함수</a:t>
            </a:r>
            <a:r>
              <a:rPr lang="en-US" altLang="ko-KR" smtClean="0"/>
              <a:t>,Sumproduct()</a:t>
            </a:r>
            <a:r>
              <a:rPr lang="ko-KR" altLang="en-US" smtClean="0"/>
              <a:t>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285860"/>
            <a:ext cx="8686800" cy="497207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논리함수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If()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Not()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,And()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Or()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False(), True()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 </a:t>
            </a:r>
            <a:r>
              <a:rPr lang="ko-KR" altLang="en-US" dirty="0" smtClean="0"/>
              <a:t>수학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삼각함수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Sum()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Sumif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,Round()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Roundup()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Rounddown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Abs()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Rand()</a:t>
            </a:r>
            <a:r>
              <a:rPr lang="ko-KR" altLang="en-US" dirty="0" smtClean="0"/>
              <a:t> 함수</a:t>
            </a:r>
            <a:r>
              <a:rPr lang="en-US" altLang="ko-KR" dirty="0" smtClean="0"/>
              <a:t>, Mod</a:t>
            </a:r>
            <a:r>
              <a:rPr lang="en-US" altLang="ko-KR" smtClean="0"/>
              <a:t>()</a:t>
            </a:r>
            <a:r>
              <a:rPr lang="ko-KR" altLang="en-US" smtClean="0"/>
              <a:t> 함수</a:t>
            </a:r>
            <a:r>
              <a:rPr lang="en-US" altLang="ko-KR" smtClean="0"/>
              <a:t>, Sumproduct()</a:t>
            </a:r>
            <a:r>
              <a:rPr lang="ko-KR" altLang="en-US" smtClean="0"/>
              <a:t>함수</a:t>
            </a:r>
          </a:p>
          <a:p>
            <a:pPr lvl="1">
              <a:lnSpc>
                <a:spcPct val="150000"/>
              </a:lnSpc>
            </a:pPr>
            <a:endParaRPr lang="ko-KR" altLang="en-US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 리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500175"/>
            <a:ext cx="8643998" cy="221457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 If(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참인경우의</a:t>
            </a:r>
            <a:r>
              <a:rPr lang="ko-KR" altLang="en-US" dirty="0" smtClean="0"/>
              <a:t> 값</a:t>
            </a:r>
            <a:r>
              <a:rPr lang="en-US" altLang="ko-KR" dirty="0" smtClean="0"/>
              <a:t>,</a:t>
            </a:r>
            <a:r>
              <a:rPr lang="ko-KR" altLang="en-US" dirty="0" smtClean="0"/>
              <a:t>거짓인경우의 값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/>
              <a:t>조건을 만족하는 경우 참인 경우의 값을 취하고 그렇지 않으면 거짓인 경우의 값을 취한다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논리함수 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r>
              <a:rPr lang="en-US" altLang="ko-KR" dirty="0" smtClean="0"/>
              <a:t>If() </a:t>
            </a:r>
            <a:r>
              <a:rPr lang="ko-KR" altLang="en-US" dirty="0" smtClean="0"/>
              <a:t>함수</a:t>
            </a:r>
            <a:endParaRPr lang="en-US" altLang="ko-KR" dirty="0" smtClean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28728" y="3857628"/>
            <a:ext cx="1143008" cy="3571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HY울릉도M" pitchFamily="18" charset="-127"/>
                <a:ea typeface="HY울릉도M" pitchFamily="18" charset="-127"/>
              </a:rPr>
              <a:t>예제</a:t>
            </a:r>
            <a:endParaRPr lang="ko-KR" altLang="en-US">
              <a:latin typeface="HY울릉도M" pitchFamily="18" charset="-127"/>
              <a:ea typeface="HY울릉도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14480" y="4357694"/>
            <a:ext cx="4735523" cy="1927393"/>
            <a:chOff x="2214546" y="4357694"/>
            <a:chExt cx="4735523" cy="192739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14546" y="4357694"/>
              <a:ext cx="4735523" cy="19273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5143504" y="4786322"/>
              <a:ext cx="1785950" cy="21431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572264" y="4500570"/>
            <a:ext cx="164307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판매실적을 따져서 평가의 결과를 산출하고 있다</a:t>
            </a:r>
            <a:endParaRPr lang="ko-KR" altLang="en-US" dirty="0"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=Not(</a:t>
            </a:r>
            <a:r>
              <a:rPr lang="ko-KR" altLang="en-US" dirty="0" smtClean="0"/>
              <a:t>논리식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논리식의 결과를 반대로 만들어준다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=And(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1,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2,…)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조건의 논리</a:t>
            </a:r>
            <a:r>
              <a:rPr lang="en-US" altLang="ko-KR" dirty="0" smtClean="0"/>
              <a:t> and</a:t>
            </a:r>
            <a:r>
              <a:rPr lang="ko-KR" altLang="en-US" dirty="0" smtClean="0"/>
              <a:t>연산을 수행한다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=Or()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조건의 논리</a:t>
            </a:r>
            <a:r>
              <a:rPr lang="en-US" altLang="ko-KR" dirty="0" smtClean="0"/>
              <a:t> or</a:t>
            </a:r>
            <a:r>
              <a:rPr lang="ko-KR" altLang="en-US" dirty="0" smtClean="0"/>
              <a:t>연산을 수행한다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4282" y="357166"/>
            <a:ext cx="8697681" cy="92869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2)Not()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,And()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, Or()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3214709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=AND(10&gt;5,5&gt;2)     =&gt;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=AND(10&gt;20,5&gt;2)   =&gt;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  <a:endParaRPr lang="ko-KR" altLang="en-US" dirty="0" smtClean="0"/>
          </a:p>
          <a:p>
            <a:r>
              <a:rPr lang="en-US" altLang="ko-KR" dirty="0" smtClean="0"/>
              <a:t>=OR(10&gt;20,5&gt;2)    =&gt;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=AND(10&lt;5,5&lt;2)    =&gt;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  <a:endParaRPr lang="ko-KR" altLang="en-US" dirty="0" smtClean="0"/>
          </a:p>
          <a:p>
            <a:r>
              <a:rPr lang="en-US" altLang="ko-KR" dirty="0" smtClean="0"/>
              <a:t>=NOT(10&gt;5)    =&gt;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</a:p>
          <a:p>
            <a:r>
              <a:rPr lang="en-US" altLang="ko-KR" dirty="0" smtClean="0"/>
              <a:t>=NOT(10&lt;5)    =&gt;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</a:t>
            </a:r>
            <a:endParaRPr lang="ko-KR" altLang="en-US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714884"/>
            <a:ext cx="5613413" cy="1601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False(), True() </a:t>
            </a:r>
            <a:r>
              <a:rPr lang="ko-KR" altLang="en-US" dirty="0" smtClean="0"/>
              <a:t>함수는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논리 값 </a:t>
            </a:r>
            <a:r>
              <a:rPr lang="en-US" altLang="ko-KR" dirty="0" smtClean="0"/>
              <a:t>False, True</a:t>
            </a:r>
            <a:r>
              <a:rPr lang="ko-KR" altLang="en-US" dirty="0" smtClean="0"/>
              <a:t>을 구한다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= True() =&gt;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True(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= False() =&gt;False (</a:t>
            </a:r>
            <a:r>
              <a:rPr lang="ko-KR" altLang="en-US" dirty="0" smtClean="0"/>
              <a:t>결과값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(3) False(), True()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282" y="1857364"/>
            <a:ext cx="8572560" cy="434023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=Sum(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영역 안의 합계를 구해준다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=</a:t>
            </a:r>
            <a:r>
              <a:rPr lang="en-US" altLang="ko-KR" dirty="0" err="1" smtClean="0"/>
              <a:t>Sumif</a:t>
            </a:r>
            <a:r>
              <a:rPr lang="en-US" altLang="ko-KR" dirty="0" smtClean="0"/>
              <a:t>(</a:t>
            </a:r>
            <a:r>
              <a:rPr lang="ko-KR" altLang="en-US" sz="2800" dirty="0" smtClean="0"/>
              <a:t>조건을 </a:t>
            </a:r>
            <a:r>
              <a:rPr lang="ko-KR" altLang="en-US" sz="2800" dirty="0" err="1" smtClean="0"/>
              <a:t>따질영역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조건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합계를 </a:t>
            </a:r>
            <a:r>
              <a:rPr lang="ko-KR" altLang="en-US" sz="2800" dirty="0" err="1" smtClean="0"/>
              <a:t>구할영역</a:t>
            </a:r>
            <a:r>
              <a:rPr lang="en-US" altLang="ko-KR" sz="2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조건을 </a:t>
            </a:r>
            <a:r>
              <a:rPr lang="ko-KR" altLang="en-US" dirty="0" err="1" smtClean="0"/>
              <a:t>따질영역에서</a:t>
            </a:r>
            <a:r>
              <a:rPr lang="ko-KR" altLang="en-US" dirty="0" smtClean="0"/>
              <a:t> 조건을 만족하는 값만을 골라 그에 해당하는 합계를 구할 영역의 합계를 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121444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 </a:t>
            </a:r>
            <a:r>
              <a:rPr lang="ko-KR" altLang="en-US" dirty="0" smtClean="0"/>
              <a:t>수학</a:t>
            </a:r>
            <a:r>
              <a:rPr lang="en-US" altLang="ko-KR" dirty="0" smtClean="0"/>
              <a:t>/</a:t>
            </a:r>
            <a:r>
              <a:rPr lang="ko-KR" altLang="en-US" dirty="0" smtClean="0"/>
              <a:t>삼각함수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600" dirty="0" smtClean="0"/>
              <a:t>1) Sum() </a:t>
            </a:r>
            <a:r>
              <a:rPr lang="ko-KR" altLang="en-US" sz="3600" dirty="0" smtClean="0"/>
              <a:t>함수</a:t>
            </a:r>
            <a:r>
              <a:rPr lang="en-US" altLang="ko-KR" sz="3600" dirty="0" smtClean="0"/>
              <a:t>, </a:t>
            </a:r>
            <a:r>
              <a:rPr lang="en-US" altLang="ko-KR" sz="3600" dirty="0" err="1" smtClean="0"/>
              <a:t>Sumif</a:t>
            </a:r>
            <a:r>
              <a:rPr lang="en-US" altLang="ko-KR" sz="3600" dirty="0" smtClean="0"/>
              <a:t>() </a:t>
            </a:r>
            <a:r>
              <a:rPr lang="ko-KR" altLang="en-US" sz="3600" dirty="0" smtClean="0"/>
              <a:t>함수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142984"/>
            <a:ext cx="8229600" cy="2543180"/>
          </a:xfrm>
        </p:spPr>
        <p:txBody>
          <a:bodyPr>
            <a:normAutofit/>
          </a:bodyPr>
          <a:lstStyle/>
          <a:p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직급이 사원인 사람들의 </a:t>
            </a:r>
            <a:r>
              <a:rPr lang="ko-KR" altLang="en-US" sz="2800" b="1" dirty="0" err="1" smtClean="0"/>
              <a:t>실급여의</a:t>
            </a:r>
            <a:r>
              <a:rPr lang="ko-KR" altLang="en-US" sz="2800" b="1" dirty="0" smtClean="0"/>
              <a:t> 합계</a:t>
            </a:r>
            <a:r>
              <a:rPr lang="en-US" altLang="ko-KR" sz="2800" b="1" dirty="0" smtClean="0"/>
              <a:t>?</a:t>
            </a:r>
            <a:r>
              <a:rPr lang="ko-KR" altLang="en-US" sz="2800" dirty="0" smtClean="0"/>
              <a:t> </a:t>
            </a:r>
            <a:r>
              <a:rPr lang="en-US" altLang="ko-KR" sz="2800" b="1" dirty="0" smtClean="0"/>
              <a:t>=SUMIF(B2:B9,"</a:t>
            </a:r>
            <a:r>
              <a:rPr lang="ko-KR" altLang="en-US" sz="2800" b="1" dirty="0" smtClean="0"/>
              <a:t>사원</a:t>
            </a:r>
            <a:r>
              <a:rPr lang="en-US" altLang="ko-KR" sz="2800" b="1" dirty="0" smtClean="0"/>
              <a:t>",E2:E9)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급여가 </a:t>
            </a:r>
            <a:r>
              <a:rPr lang="en-US" altLang="ko-KR" sz="2800" b="1" dirty="0" smtClean="0"/>
              <a:t>3</a:t>
            </a:r>
            <a:r>
              <a:rPr lang="ko-KR" altLang="en-US" sz="2800" b="1" smtClean="0"/>
              <a:t>백 만원 </a:t>
            </a:r>
            <a:r>
              <a:rPr lang="ko-KR" altLang="en-US" sz="2800" b="1" dirty="0" smtClean="0"/>
              <a:t>이상인 사람들의 세금의 합계</a:t>
            </a:r>
            <a:r>
              <a:rPr lang="en-US" altLang="ko-KR" sz="2800" b="1" dirty="0" smtClean="0"/>
              <a:t>?</a:t>
            </a:r>
            <a:r>
              <a:rPr lang="ko-KR" altLang="en-US" sz="2800" dirty="0" smtClean="0"/>
              <a:t> </a:t>
            </a:r>
            <a:r>
              <a:rPr lang="en-US" altLang="ko-KR" sz="2800" b="1" dirty="0" smtClean="0"/>
              <a:t>=SUMIF(C2:C9,"&gt;=3000000",D2:D9)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예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714752"/>
            <a:ext cx="8143848" cy="204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5720" y="1714464"/>
            <a:ext cx="8858280" cy="428630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=Round(</a:t>
            </a:r>
            <a:r>
              <a:rPr lang="ko-KR" altLang="en-US" smtClean="0"/>
              <a:t>값</a:t>
            </a:r>
            <a:r>
              <a:rPr lang="en-US" altLang="ko-KR" smtClean="0"/>
              <a:t>,</a:t>
            </a:r>
            <a:r>
              <a:rPr lang="ko-KR" altLang="en-US" smtClean="0"/>
              <a:t>숫자</a:t>
            </a:r>
            <a:r>
              <a:rPr lang="en-US" altLang="ko-KR" smtClean="0"/>
              <a:t>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z="2400" smtClean="0"/>
              <a:t>값의 소수점자리수를 </a:t>
            </a:r>
            <a:r>
              <a:rPr lang="ko-KR" altLang="en-US" sz="2400" smtClean="0">
                <a:solidFill>
                  <a:srgbClr val="7030A0"/>
                </a:solidFill>
              </a:rPr>
              <a:t>반올림</a:t>
            </a:r>
            <a:r>
              <a:rPr lang="ko-KR" altLang="en-US" sz="2400" smtClean="0"/>
              <a:t>하여 숫자만큼 표현한다</a:t>
            </a:r>
            <a:r>
              <a:rPr lang="en-US" altLang="ko-KR" sz="24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=Roundup(</a:t>
            </a:r>
            <a:r>
              <a:rPr lang="ko-KR" altLang="en-US" smtClean="0"/>
              <a:t>값</a:t>
            </a:r>
            <a:r>
              <a:rPr lang="en-US" altLang="ko-KR" smtClean="0"/>
              <a:t>,</a:t>
            </a:r>
            <a:r>
              <a:rPr lang="ko-KR" altLang="en-US" smtClean="0"/>
              <a:t>숫자</a:t>
            </a:r>
            <a:r>
              <a:rPr lang="en-US" altLang="ko-KR" smtClean="0"/>
              <a:t>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z="2400" smtClean="0"/>
              <a:t>값의 소수점자리수를 </a:t>
            </a:r>
            <a:r>
              <a:rPr lang="ko-KR" altLang="en-US" sz="2400" smtClean="0">
                <a:solidFill>
                  <a:srgbClr val="7030A0"/>
                </a:solidFill>
              </a:rPr>
              <a:t>올림</a:t>
            </a:r>
            <a:r>
              <a:rPr lang="ko-KR" altLang="en-US" sz="2400" smtClean="0"/>
              <a:t>하여 숫자만큼 표현한다</a:t>
            </a:r>
            <a:r>
              <a:rPr lang="en-US" altLang="ko-KR" sz="24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=Rounddown(</a:t>
            </a:r>
            <a:r>
              <a:rPr lang="ko-KR" altLang="en-US" smtClean="0"/>
              <a:t>값</a:t>
            </a:r>
            <a:r>
              <a:rPr lang="en-US" altLang="ko-KR" smtClean="0"/>
              <a:t>,</a:t>
            </a:r>
            <a:r>
              <a:rPr lang="ko-KR" altLang="en-US" smtClean="0"/>
              <a:t>숫자</a:t>
            </a:r>
            <a:r>
              <a:rPr lang="en-US" altLang="ko-KR" smtClean="0"/>
              <a:t>)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z="2400" smtClean="0"/>
              <a:t>값의 소수점자리수를 </a:t>
            </a:r>
            <a:r>
              <a:rPr lang="ko-KR" altLang="en-US" sz="2400" smtClean="0">
                <a:solidFill>
                  <a:srgbClr val="7030A0"/>
                </a:solidFill>
              </a:rPr>
              <a:t>내림</a:t>
            </a:r>
            <a:r>
              <a:rPr lang="ko-KR" altLang="en-US" sz="2400" smtClean="0"/>
              <a:t>하여 숫자만큼 표현한다</a:t>
            </a:r>
            <a:r>
              <a:rPr lang="en-US" altLang="ko-KR" sz="2400" smtClean="0"/>
              <a:t>.</a:t>
            </a:r>
          </a:p>
          <a:p>
            <a:pPr lvl="1">
              <a:lnSpc>
                <a:spcPct val="150000"/>
              </a:lnSpc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4282" y="428604"/>
            <a:ext cx="8929718" cy="939784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2) </a:t>
            </a:r>
            <a:r>
              <a:rPr lang="en-US" altLang="ko-KR" sz="3200" smtClean="0"/>
              <a:t>Round(),Roundup(),</a:t>
            </a:r>
            <a:r>
              <a:rPr lang="en-US" altLang="ko-KR" sz="3200" err="1" smtClean="0"/>
              <a:t>Rounddown</a:t>
            </a:r>
            <a:r>
              <a:rPr lang="en-US" altLang="ko-KR" sz="3200" smtClean="0"/>
              <a:t>()</a:t>
            </a:r>
            <a:r>
              <a:rPr lang="ko-KR" altLang="en-US" sz="3200" smtClean="0"/>
              <a:t>함수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854</Words>
  <Application>Microsoft Office PowerPoint</Application>
  <PresentationFormat>화면 슬라이드 쇼(4:3)</PresentationFormat>
  <Paragraphs>107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고구려 벽화</vt:lpstr>
      <vt:lpstr>SP7장. 논리함수, 수학/삼각함수</vt:lpstr>
      <vt:lpstr>INDEX</vt:lpstr>
      <vt:lpstr>1. 논리함수  (1) If() 함수</vt:lpstr>
      <vt:lpstr>2)Not() 함수,And() 함수, Or()함수</vt:lpstr>
      <vt:lpstr>예)</vt:lpstr>
      <vt:lpstr>(3) False(), True() 함수</vt:lpstr>
      <vt:lpstr>2.  수학/삼각함수 1) Sum() 함수, Sumif() 함수</vt:lpstr>
      <vt:lpstr>예)</vt:lpstr>
      <vt:lpstr>2) Round(),Roundup(),Rounddown()함수</vt:lpstr>
      <vt:lpstr>슬라이드 10</vt:lpstr>
      <vt:lpstr>3) Abs() 함수, Int() 함수</vt:lpstr>
      <vt:lpstr>4) Rand() 함수, Mod() 함수</vt:lpstr>
      <vt:lpstr>5) Sumproduct()함수</vt:lpstr>
      <vt:lpstr>기출문제풀이1(2급 2010년 1회)</vt:lpstr>
      <vt:lpstr>기출문제풀이2 (2급 2009년 4회)</vt:lpstr>
      <vt:lpstr>기출문제풀이3 (1급 2008년 4회)</vt:lpstr>
      <vt:lpstr>기출문제풀이4 (1급 2009년 3회)</vt:lpstr>
      <vt:lpstr>기출문제풀이5 (2급 2011년 1회)</vt:lpstr>
      <vt:lpstr>정 답</vt:lpstr>
      <vt:lpstr>정 리</vt:lpstr>
    </vt:vector>
  </TitlesOfParts>
  <Company>WinXP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홍길동</cp:lastModifiedBy>
  <cp:revision>231</cp:revision>
  <dcterms:created xsi:type="dcterms:W3CDTF">2012-01-12T16:29:24Z</dcterms:created>
  <dcterms:modified xsi:type="dcterms:W3CDTF">2012-03-06T15:53:57Z</dcterms:modified>
</cp:coreProperties>
</file>